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ianguis.com\Downloads\Documents\Doctorado%20UVM\1101%20Pol&#237;ticas%20y%20Pr&#225;cticas%20Educativas\ActitudGlobalizacio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31"/>
  <c:chart>
    <c:autoTitleDeleted val="1"/>
    <c:plotArea>
      <c:layout/>
      <c:stockChart>
        <c:ser>
          <c:idx val="0"/>
          <c:order val="0"/>
          <c:spPr>
            <a:ln w="66675">
              <a:noFill/>
            </a:ln>
          </c:spPr>
          <c:marker>
            <c:symbol val="none"/>
          </c:marker>
          <c:cat>
            <c:strRef>
              <c:f>'C:\Users\wtianguis.com\Downloads\Documents\Doctorado UVM\1101 Políticas y Prácticas Educativas\[Libro1.xlsx]Hoja1'!$A$10:$A$12</c:f>
              <c:strCache>
                <c:ptCount val="3"/>
                <c:pt idx="0">
                  <c:v>Estudio y tecnología</c:v>
                </c:pt>
                <c:pt idx="1">
                  <c:v>Percepción y esperanza</c:v>
                </c:pt>
                <c:pt idx="2">
                  <c:v>Cultura, diversidad y ocio</c:v>
                </c:pt>
              </c:strCache>
            </c:strRef>
          </c:cat>
          <c:val>
            <c:numRef>
              <c:f>'C:\Users\wtianguis.com\Downloads\Documents\Doctorado UVM\1101 Políticas y Prácticas Educativas\[Libro1.xlsx]Hoja1'!$B$10:$B$12</c:f>
              <c:numCache>
                <c:formatCode>General</c:formatCode>
                <c:ptCount val="3"/>
                <c:pt idx="0">
                  <c:v>3.4492926655624814</c:v>
                </c:pt>
                <c:pt idx="1">
                  <c:v>3.2093508448691486</c:v>
                </c:pt>
                <c:pt idx="2">
                  <c:v>3.5948025087557673</c:v>
                </c:pt>
              </c:numCache>
            </c:numRef>
          </c:val>
        </c:ser>
        <c:ser>
          <c:idx val="1"/>
          <c:order val="1"/>
          <c:spPr>
            <a:ln w="66675">
              <a:noFill/>
            </a:ln>
          </c:spPr>
          <c:marker>
            <c:symbol val="none"/>
          </c:marker>
          <c:cat>
            <c:strRef>
              <c:f>'C:\Users\wtianguis.com\Downloads\Documents\Doctorado UVM\1101 Políticas y Prácticas Educativas\[Libro1.xlsx]Hoja1'!$A$10:$A$12</c:f>
              <c:strCache>
                <c:ptCount val="3"/>
                <c:pt idx="0">
                  <c:v>Estudio y tecnología</c:v>
                </c:pt>
                <c:pt idx="1">
                  <c:v>Percepción y esperanza</c:v>
                </c:pt>
                <c:pt idx="2">
                  <c:v>Cultura, diversidad y ocio</c:v>
                </c:pt>
              </c:strCache>
            </c:strRef>
          </c:cat>
          <c:val>
            <c:numRef>
              <c:f>'C:\Users\wtianguis.com\Downloads\Documents\Doctorado UVM\1101 Políticas y Prácticas Educativas\[Libro1.xlsx]Hoja1'!$C$10:$C$12</c:f>
              <c:numCache>
                <c:formatCode>General</c:formatCode>
                <c:ptCount val="3"/>
                <c:pt idx="0">
                  <c:v>2.2623637761553104</c:v>
                </c:pt>
                <c:pt idx="1">
                  <c:v>2.1978212264133545</c:v>
                </c:pt>
                <c:pt idx="2">
                  <c:v>2.6358723378699982</c:v>
                </c:pt>
              </c:numCache>
            </c:numRef>
          </c:val>
        </c:ser>
        <c:ser>
          <c:idx val="2"/>
          <c:order val="2"/>
          <c:spPr>
            <a:ln w="66675">
              <a:noFill/>
            </a:ln>
          </c:spPr>
          <c:cat>
            <c:strRef>
              <c:f>'C:\Users\wtianguis.com\Downloads\Documents\Doctorado UVM\1101 Políticas y Prácticas Educativas\[Libro1.xlsx]Hoja1'!$A$10:$A$12</c:f>
              <c:strCache>
                <c:ptCount val="3"/>
                <c:pt idx="0">
                  <c:v>Estudio y tecnología</c:v>
                </c:pt>
                <c:pt idx="1">
                  <c:v>Percepción y esperanza</c:v>
                </c:pt>
                <c:pt idx="2">
                  <c:v>Cultura, diversidad y ocio</c:v>
                </c:pt>
              </c:strCache>
            </c:strRef>
          </c:cat>
          <c:val>
            <c:numRef>
              <c:f>'C:\Users\wtianguis.com\Downloads\Documents\Doctorado UVM\1101 Políticas y Prácticas Educativas\[Libro1.xlsx]Hoja1'!$D$10:$D$12</c:f>
              <c:numCache>
                <c:formatCode>General</c:formatCode>
                <c:ptCount val="3"/>
                <c:pt idx="0">
                  <c:v>2.8558282208588919</c:v>
                </c:pt>
                <c:pt idx="1">
                  <c:v>2.7035860356412522</c:v>
                </c:pt>
                <c:pt idx="2">
                  <c:v>3.1153374233128837</c:v>
                </c:pt>
              </c:numCache>
            </c:numRef>
          </c:val>
        </c:ser>
        <c:hiLowLines>
          <c:spPr>
            <a:ln w="38100" cap="flat" cmpd="sng" algn="ctr">
              <a:solidFill>
                <a:schemeClr val="dk1"/>
              </a:solidFill>
              <a:prstDash val="solid"/>
            </a:ln>
            <a:effectLst>
              <a:glow rad="63500">
                <a:schemeClr val="dk1">
                  <a:alpha val="45000"/>
                  <a:satMod val="120000"/>
                </a:schemeClr>
              </a:glow>
            </a:effectLst>
          </c:spPr>
        </c:hiLowLines>
        <c:axId val="119866112"/>
        <c:axId val="119867648"/>
      </c:stockChart>
      <c:catAx>
        <c:axId val="119866112"/>
        <c:scaling>
          <c:orientation val="minMax"/>
        </c:scaling>
        <c:axPos val="b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400"/>
            </a:pPr>
            <a:endParaRPr lang="es-MX"/>
          </a:p>
        </c:txPr>
        <c:crossAx val="119867648"/>
        <c:crosses val="autoZero"/>
        <c:auto val="1"/>
        <c:lblAlgn val="ctr"/>
        <c:lblOffset val="100"/>
      </c:catAx>
      <c:valAx>
        <c:axId val="119867648"/>
        <c:scaling>
          <c:orientation val="minMax"/>
          <c:max val="4"/>
          <c:min val="1"/>
        </c:scaling>
        <c:delete val="1"/>
        <c:axPos val="l"/>
        <c:majorGridlines>
          <c:spPr>
            <a:ln w="38100" cap="flat" cmpd="sng" algn="ctr">
              <a:solidFill>
                <a:schemeClr val="accent2"/>
              </a:solidFill>
              <a:prstDash val="solid"/>
            </a:ln>
            <a:effectLst>
              <a:glow rad="63500">
                <a:schemeClr val="accent2">
                  <a:alpha val="45000"/>
                  <a:satMod val="120000"/>
                </a:schemeClr>
              </a:glow>
            </a:effectLst>
          </c:spPr>
        </c:majorGridlines>
        <c:numFmt formatCode="General" sourceLinked="1"/>
        <c:majorTickMark val="none"/>
        <c:tickLblPos val="none"/>
        <c:crossAx val="119866112"/>
        <c:crosses val="autoZero"/>
        <c:crossBetween val="between"/>
        <c:majorUnit val="1.5"/>
        <c:minorUnit val="1"/>
      </c:valAx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8E4B-44A8-4229-9DF2-B9860AAB265F}" type="datetimeFigureOut">
              <a:rPr lang="es-MX" smtClean="0"/>
              <a:t>03/03/2011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FD4A-F3DB-4668-90CB-B2F3A5C4450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Reporte de Investigación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dirty="0"/>
              <a:t> 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b="1" dirty="0"/>
              <a:t>“Actitud hacia la globalización escolar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b="1" dirty="0"/>
              <a:t>en función de la legislación educativa</a:t>
            </a:r>
            <a:r>
              <a:rPr lang="es-ES" sz="3200" b="1" dirty="0" smtClean="0"/>
              <a:t>”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47500" lnSpcReduction="20000"/>
          </a:bodyPr>
          <a:lstStyle/>
          <a:p>
            <a:r>
              <a:rPr lang="es-ES" sz="5900" dirty="0">
                <a:solidFill>
                  <a:schemeClr val="tx1"/>
                </a:solidFill>
              </a:rPr>
              <a:t>Wenceslao Verdugo </a:t>
            </a:r>
            <a:r>
              <a:rPr lang="es-ES" sz="5900" dirty="0" smtClean="0">
                <a:solidFill>
                  <a:schemeClr val="tx1"/>
                </a:solidFill>
              </a:rPr>
              <a:t>Rojas</a:t>
            </a:r>
          </a:p>
          <a:p>
            <a:endParaRPr lang="es-ES" sz="2800" dirty="0"/>
          </a:p>
          <a:p>
            <a:r>
              <a:rPr lang="es-ES" sz="2800" dirty="0" smtClean="0"/>
              <a:t>Hermosillo,  Sonora, 5 de Marzo del 2011.</a:t>
            </a:r>
            <a:endParaRPr lang="es-MX" sz="2800" dirty="0" smtClean="0"/>
          </a:p>
          <a:p>
            <a:endParaRPr lang="es-ES" sz="2800" dirty="0" smtClean="0"/>
          </a:p>
          <a:p>
            <a:endParaRPr lang="es-MX" sz="2800" dirty="0"/>
          </a:p>
        </p:txBody>
      </p:sp>
      <p:pic>
        <p:nvPicPr>
          <p:cNvPr id="4" name="44 Imagen" descr="UVMroj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3 Imagen" descr="UVMnegr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Plan de Estudios 2006 Secundaria</a:t>
            </a:r>
            <a:r>
              <a:rPr lang="es-ES" dirty="0"/>
              <a:t> (SEP, 2006) </a:t>
            </a:r>
            <a:r>
              <a:rPr lang="es-ES" dirty="0" smtClean="0"/>
              <a:t>indica </a:t>
            </a:r>
            <a:r>
              <a:rPr lang="es-ES" dirty="0"/>
              <a:t>el fomento de la “educación ambiental </a:t>
            </a:r>
            <a:r>
              <a:rPr lang="es-ES" dirty="0" smtClean="0"/>
              <a:t>mundial”</a:t>
            </a:r>
          </a:p>
          <a:p>
            <a:pPr>
              <a:buNone/>
            </a:pPr>
            <a:r>
              <a:rPr lang="es-ES" dirty="0" smtClean="0"/>
              <a:t>Que “comprendan </a:t>
            </a:r>
            <a:r>
              <a:rPr lang="es-ES" dirty="0"/>
              <a:t>los procesos que transforman el espacio geográfico</a:t>
            </a:r>
            <a:r>
              <a:rPr lang="es-ES" dirty="0" smtClean="0"/>
              <a:t>”</a:t>
            </a:r>
          </a:p>
          <a:p>
            <a:pPr>
              <a:buNone/>
            </a:pPr>
            <a:r>
              <a:rPr lang="es-ES" dirty="0" smtClean="0"/>
              <a:t>Y que “analicen </a:t>
            </a:r>
            <a:r>
              <a:rPr lang="es-ES" dirty="0"/>
              <a:t>la configuración del espacio político mundial”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Programa Sectorial de Educación 2007 – 2012</a:t>
            </a:r>
            <a:r>
              <a:rPr lang="es-ES" dirty="0"/>
              <a:t> (SEP, 2007) </a:t>
            </a:r>
            <a:r>
              <a:rPr lang="es-ES" dirty="0" smtClean="0"/>
              <a:t>pretende </a:t>
            </a:r>
            <a:r>
              <a:rPr lang="es-ES" dirty="0"/>
              <a:t>“organizar, colaborar y participar en eventos de carácter internacional</a:t>
            </a:r>
            <a:r>
              <a:rPr lang="es-ES" dirty="0" smtClean="0"/>
              <a:t>”,</a:t>
            </a:r>
          </a:p>
          <a:p>
            <a:pPr>
              <a:buNone/>
            </a:pPr>
            <a:r>
              <a:rPr lang="es-ES" dirty="0"/>
              <a:t>“promover captación de fondos internacionales e intercambio académico</a:t>
            </a:r>
            <a:r>
              <a:rPr lang="es-ES" dirty="0" smtClean="0"/>
              <a:t>” y</a:t>
            </a:r>
          </a:p>
          <a:p>
            <a:pPr>
              <a:buNone/>
            </a:pPr>
            <a:r>
              <a:rPr lang="es-ES" dirty="0"/>
              <a:t>“comparar con otros países</a:t>
            </a:r>
            <a:r>
              <a:rPr lang="es-ES" dirty="0" smtClean="0"/>
              <a:t>”.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AutoShape 4" descr="data:image/jpg;base64,/9j/4AAQSkZJRgABAQAAAQABAAD/2wBDAAkGBwgHBgkIBwgKCgkLDRYPDQwMDRsUFRAWIB0iIiAdHx8kKDQsJCYxJx8fLT0tMTU3Ojo6Iys/RD84QzQ5Ojf/2wBDAQoKCg0MDRoPDxo3JR8lNzc3Nzc3Nzc3Nzc3Nzc3Nzc3Nzc3Nzc3Nzc3Nzc3Nzc3Nzc3Nzc3Nzc3Nzc3Nzc3Nzf/wAARCACXAKwDASIAAhEBAxEB/8QAGwABAAEFAQAAAAAAAAAAAAAAAAQBAwUGBwL/xABFEAABBAECAgQKCAMGBgMAAAABAAIDBBEFEiExExRBUQYWF1VhcZKU0dIiMlJUgZGTwTRTghUjQkOx8AckNXJzoaLC4f/EABsBAQACAwEBAAAAAAAAAAAAAAADBgEEBQIH/8QAKBEAAgEDAgUEAwEAAAAAAAAAAAECAwQRE1ESFTFhkRQhUnEFIkEz/9oADAMBAAIRAxEAPwDuKKmUygKoqZTKAqiplMoCqKmUygKoqZTKAqiplMoCqKmUymQVRUymQgKoqZCZCAqipkJkICqKmQmQgND69c+9Te2U69c+9Te2VHRUPWq/J+S0aUNkSOvXPvU3tlOvXPvU3tlR0TWq/J+RpQ2RI69c+9Te2U69c+9Te2VHRNar8n5GlDZEjr1z71N7ZTr1z71N7ZUdE1qvyfkaUNkSOvXPvU3tlOvXPvU3tlR0TWq/J+RpQ2RI69c+9Te2U69c+9Te2VHRNar8n5MaUNkSOvW/vU3tlOvW/vU3tlR0TWqfJ+RpQ2Rsej2J30svme47zxLs9yndNJ/Md+axui/wP9Z/ZT/UrnZNu3g3sV64SVWWNz300n8x35p0sv23fmsYbj7b5IaJc1zdrg9wwHju5ZHA5B5HCxOrtqaXVfc1XU5tjHDJjG6QEgkAEcQcZOe4fithtLqRJN9Daell/mO/NOmk/mO/NaVpfhHpNl89XTNWiFt+3YJhhg45w0tJbg5x/wDq2GnqD97YLjQ2Z3cOA7BnjjLuJGO492UUk+jMyi49UZTppP5jvzTppP5jvzXhFk8moplEK+fFrMpp+iy3IRM6QRMP1fo5JV29oXVKsk5s7tgzjo8Z/wDanaNdrWNPbTleGPDdhaTjI7wVF1DQXxxPkqzve1vExuPZ6Cu87Sh6dTpQ4njrn+/RyfUVNXE5cPvsQ9L0p+oQvkbK1ga7bgtznhnv9KmO8G5GtJNlgwM/UPxUnwUP/Jzf+T9grd3S2RxWJhfmcQHO27x68JTs6Ppo1ODLa3wJ3FTWlDiwvoxGm0jfnMLZAwhu7JGc/wC8rJO8GpgOFlhP/YfirXgv/wBQfx/yj/qFlxWtDXHWckV9mPrczjuWLKzo1KCnKGW3j2Zm4uKkKripYwjVrdaWpOYZgA4ceHaO9WVl/CaVkmoNaziWMw4jvzyWIXKuqcaVaUI9EdChNzpqUuoREWuShERAZ/Rf4H+s/svGrvke1lWJoJlxuJBI58uHEcs8QRgYPNe9F/gf6z+ytymIa7EwyMMxjL2s6H6TWgY4vzyJzwx+WFdrJpW0M7Irdz/tL7I+pQXKFWsNLj3Mi3OlDQ0bjjgSMjPbw9S5BqsksFkSXLjprFlvTPA5sJecbuzmM45LpPhDY6oJXQxyzUS5k8kJmw2VjSTIAXHAIyPo9uFzLwvuwXtZN2ozoGyZBikGHQubhpaR6wCB6cdiirfu85JrRuMn7GDlkcbD5YgWP2kHZ2HtXSP+G2vSapANFvtZJZrsL6b3DOQObD6P99wGleDGhQa7NYptvNr3iGugY8gNnzwe0DI4gYPPiBj0qT4G6dfoeHmnVr8csU0dljdhLhnO4kgnHAbeI5HgpaUGllHqtOMsxZ3DSLXWauCcviPRv4Y4jh/vj2elTljNLfXddvMgtNlfG4B8Y/y85IGc+kjhw4d+Vk1tp5OflGooURfPi2GcoaRUt0o5HTkSkZdtcDj0YWTkmr6Vp/ROnMha0hoccucT2LUMDuRdSl+RjSjiFPEsYyaM7OVSX7zyjY/BaaOOpL0kjWkycicdgSXRtPkc9/XOLiTjcz4LXEwO4LzH8hHSjTnTzgOzlxucZYyZbwbexmoPL3taBGRku7chXNb1Gy24+OvYIi2j6hH48VhUUcb2UaGlH2985JHaxdXUl4KniSSSSeaoiLRNroEREAREQGf0X+B/rP7KxqLq1PVaVmRobNYd0G8AA4xnBPaM4GOfPHcr+i/wP9Z/ZSp68NhobPG17QQ4bhnBBzw7ldLWPFawS2RW7n/aX2aV4Q0NQpWZpXVmappUsgc2uNxdX7ztbzHA9vHhnksBKPA2e/EzUdIs1CQHSOyYW5JzuLAeWMDI7yt5MksdOWDV4ugbE8iKyx7WfQzgPB/w82jiBzWGvs1SRgfFOLUIBDJRske0OOfpZGQeKVJRhHP92RDTdRy4Yywnuc3h8FG6jqs1SvcfSljke+F1kDAY3JIcWnO7lggceJ9XRdCp9HUj1jV9ROpzaa0yC0yPbua1rgGEkkudl3Pge/OcqHptPTKkDYdXbQZFI8kOlaH2HH0beIHFbBHSuSX4KdKpBX0Fg/vWgNzISCTwPHiSOzl24K9028JmalR8TUvfBI8D+r2atjU4aroJLkzi/dxyQTyPdxPYOOfQtgXljWsY1jAA1owABjC9LZisLB4SwjUVVan4xXu6D2D8U8Yr3dB7B+KqnJ7nsd7mFHubYi1Pxivd0HsH4p4xXu6D2D8U5Pc9hzCj3NsRan4xXu6D2D8U8Yr3dB7B+Kcnuew5hR7m2ItT8Yr3dB7B+KeMV7ug9g/FOT3PYcwo9za1Van4xXu6D2D8U8Yr3dB7B+Kcnuew5hR7m2ItT8Yr3dB7B+KeMV7ug9g/FOT3PYcwo9za1Van4xXu6D2D8VTxivd0HsH4pye57DmFHudL0T+B/rP7KeuYVfDLVa0XRRtq7c5+lGT/APZXfHnWPs1P0nfMrLbU3ToxhLqkcatNTqOS6M6RIxskbmPALXDBB7QsQ3wZ06KF8VZssLZHBznMflxA5DJB4Ds9PFad486x9mp+k75k8edY+zU/Sd8ymcU+qI/7k3WLwd0tnROlqRTyxYDZZGDdgcs4Azj05WVAwFzXx51j7NT9J3zJ486x9mp+k75kSS6DudKRc18edY+zU/Sd8yr48ax9mp+k75lkGsIiIAikmjOKQtvMTInAlgfK1r5ADg7Wk5PFBRm6o2050LYnbtgdOxrn7Tg4aTk8e5ARkUsadYNQWnGCOJzS5nSTsY54HPa0nJ45HrVYNMtz1RYiYwsIeWgytDnbBl2G5ycduEBDRSYaM0tXrQdAyHeWNdLOxm5wAJADiCeBHJe6+mWbFV1qMwdE3G4usRtLckgZBORkg80BDRSIqNmanNbjiLoICBI/IGM47OZ5j1ZC91tLt2oBNCxjmkva1plaHPLRlwa0kE4HHgEBERSRC0aZ05heXOn6MSbgGtw3OMcyTnmeWB2k4pYo2a9avZmi2w2ATE7cDuxjsHLgQePegI6K7TrS3LAgrgGQtLsFwaMAEnJPAcAVel021FNXicxrjZIELmSNe2Qk44OBxz4ICIivWqz6rwyV8DncQRFM2TaR2HaTgqygCIiAIiIAqqiIAiIgMnU1OODTJqbo55eka4bHytMTXHk8N25Dh6HDlxVW6sP7Gbp5ZYAaHjMc4ax245G5pYScetVio0xojbtiUiZ75WtYbDIwdoaRgFpLvrch6E0+lSlq1ZLRtGS1adXb0LmgNwGccEEni/kCOSAsm9WnpQRWq0rpq8bo4pIpQ0FpJcNw2nOC48iMhXqetPraeyl0O6LbM17gQHHpAOLXYy3GPxBIIVifT2Q1NSldJufTsNhBB+i7JkBP/wAB+alv0qtDqWoRSvmdDShExawgPf8AU4ZxgDL+JxyCAtUtXFfSnUHssBrpHPLoZwzO5obggtORw9ChwWuho26uzIsGM784xsJP7qRptOHU9TEVZlgVw0yOAcHybWjJwQACSeA4cyFJfo0cGrXYLBnMFWB1gBuBI9mAWjiMA4cMnHDBQHinrQrVY6nUonwiOVkpcfpvMnBxB5DgG9h+r6VTTtakqU46gg3t3TbyCA89IwN+i7GWkbTy55wVYqV6t6+6OLpo4RDI8bntc7LWOdjO0DGR3KTp0cFWlDbnfa3XJH12is5rXMaNu7iQeJ3YwMcM8eKAgdaB0xtHYQBY6YvDu9gbjH4c1O1HWuv15q7qkUTDKx8RjPFga3aAT/i+jgdnIK5U0SB93U6li1sdVeIopBjY6Qv2N3Z5AnHHsz6FA1WkdPu9WIcHNijc4PGC1zmBxH4EkfggKaXbbSuNmfEZWbJI3MD9pIe0tODg/aUg6mwTaf1auWw05elax0m9z3FwccuAHcOz81f0jSqlul1m3LJE3rBidIJWNbG3Zu3EO4u9QOVZowujp1p4ZXxyWrLqj9uMhpDDwJGQTuI9XDvQFrWNQGoTtmxYB456aYSYyc4GGtxz9KgrL0tMqSW9TZZmLIaZO1xlbGCOkDOLiCORyrcumRxWtWhdI8Ckxz2FwALgHtaM/g7PBAYxFKq1mTUblhznboBFtaMYdudg5V+/Xp0oII3iw+1LXjmD+laGDeM4DdpJxyznmgMcizX9hO8Xv7RIm6UAS42/3Yi3bef2s8fUsL60AREQBERASYNRu167q8FqaOF2SWNdw480rajdqQmGrbmhjJJLY3kDJ4H/AECjIgL9S5ZpSF9SeSFzhtcWn6w9OeapFcsw2jaisStsEkmUO+kc88ntz6VZRAX5rtqeSV8tiR7pmhkhJ+s0EEA+jgOHoSO7ajmimZZlbLE3ZG8O4tb3D0cTw9KsIgJEt61NYNiWxI6YtLN+cENIIxw5DBI/FVp6hcosc2nalha45cGO5nv9B9PNRkQHoSSBkjBI7bLjpG54Pwc8fx4r1YnmsymaxK+WR2Mveck4GAraID10jzEIt56MO3hvYHYxn8lfqX7lJr21LMsIecuDDjJ7/X6VGRAX6ty1Te59WxLE5ww4sdzGc8VWG9bgsSWIbMrJ5M75A76TsnJye1R0QF19md/Tb5nnpiDLl31yDkZ/FXBqN1tQ1Bbl6uQR0W7hgnJHq9CjIgLvWrG4u6aTcY+iJ3c2Yxt9WABhWkRAERVQG++TGx52i93PzJ5MbHnaL3c/MukogObeTGx52i93PzJ5MbHnaL3c/MukogObeTGx52i93PzJ5MbHnaL3c/MukogObeTGx52i93PzJ5MbHnaL3c/MukogObeTGx52i93PzJ5MbHnaL3c/MukogObeTGx52i93PzJ5MbHnaL3c/MukogObeTGx52i93PzJ5MbHnaL3c/MukogObeTGx52i93PzJ5MbHnaL3c/MukogObeTGx52i93PzJ5MbHnaL3c/MukogObeTGx52i93PzJ5MbHnaL3c/MukogObeTGx52j/AED8yeTGx52j/QPzLpKIAiIgCIiAIiIAiIgCIiAIiIAiIgCIiAIiIAiIgCIiA//Z"/>
          <p:cNvSpPr>
            <a:spLocks noChangeAspect="1" noChangeArrowheads="1"/>
          </p:cNvSpPr>
          <p:nvPr/>
        </p:nvSpPr>
        <p:spPr bwMode="auto">
          <a:xfrm>
            <a:off x="77788" y="-623888"/>
            <a:ext cx="1495425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Plan Estatal de Educación 2010 – 2015</a:t>
            </a:r>
            <a:r>
              <a:rPr lang="es-ES" dirty="0"/>
              <a:t> (SEC, 2010) del Estado de Sonora, sugiere que “se vive una época en que las redes tecnológicas desplazan a los libros de texto</a:t>
            </a:r>
            <a:r>
              <a:rPr lang="es-ES" dirty="0" smtClean="0"/>
              <a:t>”,</a:t>
            </a:r>
          </a:p>
          <a:p>
            <a:pPr>
              <a:buNone/>
            </a:pPr>
            <a:r>
              <a:rPr lang="es-ES" dirty="0"/>
              <a:t>Instruye a “interactuar con éxito en una sociedad local y además global</a:t>
            </a:r>
            <a:r>
              <a:rPr lang="es-ES" dirty="0" smtClean="0"/>
              <a:t>”,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Plan Estatal de Educación 2010 – </a:t>
            </a:r>
            <a:r>
              <a:rPr lang="es-ES" b="1" dirty="0" smtClean="0"/>
              <a:t>2015</a:t>
            </a:r>
          </a:p>
          <a:p>
            <a:pPr>
              <a:buNone/>
            </a:pPr>
            <a:r>
              <a:rPr lang="es-ES" dirty="0" smtClean="0"/>
              <a:t>Se </a:t>
            </a:r>
            <a:r>
              <a:rPr lang="es-ES" dirty="0"/>
              <a:t>propone “establecer laboratorios y talleres a través de organismos nacionales e internacionales reconocidos</a:t>
            </a:r>
            <a:r>
              <a:rPr lang="es-ES" dirty="0" smtClean="0"/>
              <a:t>”,</a:t>
            </a:r>
          </a:p>
          <a:p>
            <a:pPr>
              <a:buNone/>
            </a:pPr>
            <a:r>
              <a:rPr lang="es-ES" dirty="0"/>
              <a:t>“para el 2011, promover el espacio común nacional e internacional</a:t>
            </a:r>
            <a:r>
              <a:rPr lang="es-ES" dirty="0" smtClean="0"/>
              <a:t>”, 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Plan Estatal de Educación 2010 – </a:t>
            </a:r>
            <a:r>
              <a:rPr lang="es-ES" b="1" dirty="0" smtClean="0"/>
              <a:t>2015</a:t>
            </a:r>
          </a:p>
          <a:p>
            <a:pPr>
              <a:buNone/>
            </a:pPr>
            <a:r>
              <a:rPr lang="es-ES" dirty="0" smtClean="0"/>
              <a:t>Indica </a:t>
            </a:r>
            <a:r>
              <a:rPr lang="es-ES" dirty="0"/>
              <a:t>“atender las problemáticas relacionadas con el calentamiento global</a:t>
            </a:r>
            <a:r>
              <a:rPr lang="es-ES" dirty="0" smtClean="0"/>
              <a:t>” y</a:t>
            </a:r>
          </a:p>
          <a:p>
            <a:pPr>
              <a:buNone/>
            </a:pPr>
            <a:r>
              <a:rPr lang="es-ES" dirty="0"/>
              <a:t>“reconstruir los valores culturales locales para luego construir los valores globales</a:t>
            </a:r>
            <a:r>
              <a:rPr lang="es-ES" dirty="0" smtClean="0"/>
              <a:t>”.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233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dirty="0" smtClean="0"/>
              <a:t>Se excluye la </a:t>
            </a:r>
            <a:r>
              <a:rPr lang="es-ES" b="1" dirty="0" smtClean="0"/>
              <a:t>Alianza por la Calidad de la</a:t>
            </a:r>
            <a:r>
              <a:rPr lang="es-ES" b="1" dirty="0" smtClean="0"/>
              <a:t> Educación </a:t>
            </a:r>
            <a:r>
              <a:rPr lang="es-ES" dirty="0" smtClean="0"/>
              <a:t>del 2008 debido a que carece de propuestas </a:t>
            </a:r>
            <a:r>
              <a:rPr lang="es-ES" dirty="0" err="1" smtClean="0"/>
              <a:t>internacionalizadoras</a:t>
            </a:r>
            <a:r>
              <a:rPr lang="es-ES" dirty="0" smtClean="0"/>
              <a:t> y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4" name="Picture 2" descr="http://t1.gstatic.com/images?q=tbn:ANd9GcSn9j_kHhx8YKoaWktbPI1JnSWDSFd76hwKgljjeUVCBRsENso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653136"/>
            <a:ext cx="2549787" cy="1296144"/>
          </a:xfrm>
          <a:prstGeom prst="rect">
            <a:avLst/>
          </a:prstGeom>
          <a:noFill/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3995936" y="4437112"/>
            <a:ext cx="4701208" cy="187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excluye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Metas 2021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porque no es tiempo de valorar sus resultados.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8" name="Picture 6" descr="http://t3.gstatic.com/images?q=tbn:ANd9GcSsqRheZzqii1FXABNcLy0n61vgVun8rU5ls8QG90F1-cpo8dS7e_JGY7-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620687"/>
            <a:ext cx="2016224" cy="3351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1.gstatic.com/images?q=tbn:ANd9GcRFJZ9hbZ7PIPWdcLleFF19P3xgIOJSAm333fyrROoCQQteeWOBYuL8lcz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74268" cy="23057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Método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Estudio cuantitativo</a:t>
            </a:r>
            <a:r>
              <a:rPr lang="es-ES" dirty="0"/>
              <a:t>, no experimental, ex post facto, con recurso documental y nivel descriptivo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identificaron los apartados de la legislación educativa en la que se tengan propósitos relacionados con internacionalización y </a:t>
            </a:r>
            <a:r>
              <a:rPr lang="es-ES" dirty="0" smtClean="0"/>
              <a:t>globalización.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Método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</a:t>
            </a:r>
            <a:r>
              <a:rPr lang="es-ES" b="1" dirty="0" smtClean="0"/>
              <a:t>referente </a:t>
            </a:r>
            <a:r>
              <a:rPr lang="es-ES" b="1" dirty="0"/>
              <a:t>empírico</a:t>
            </a:r>
            <a:r>
              <a:rPr lang="es-ES" dirty="0"/>
              <a:t> </a:t>
            </a:r>
            <a:r>
              <a:rPr lang="es-ES" dirty="0" smtClean="0"/>
              <a:t>resultó </a:t>
            </a:r>
            <a:r>
              <a:rPr lang="es-ES" dirty="0"/>
              <a:t>en un instrumento tipo </a:t>
            </a:r>
            <a:r>
              <a:rPr lang="es-ES" dirty="0" err="1"/>
              <a:t>Likert</a:t>
            </a:r>
            <a:r>
              <a:rPr lang="es-ES" dirty="0"/>
              <a:t> de 27 reactivos más 4 para caracterización de los sujetos, </a:t>
            </a:r>
            <a:r>
              <a:rPr lang="es-ES" dirty="0" smtClean="0"/>
              <a:t>obtuvo </a:t>
            </a:r>
            <a:r>
              <a:rPr lang="es-ES" dirty="0"/>
              <a:t>un coeficiente de </a:t>
            </a:r>
            <a:r>
              <a:rPr lang="es-ES" dirty="0" smtClean="0"/>
              <a:t>fiabilidad </a:t>
            </a:r>
            <a:r>
              <a:rPr lang="es-ES" dirty="0"/>
              <a:t>Alfa de </a:t>
            </a:r>
            <a:r>
              <a:rPr lang="es-ES" dirty="0" err="1"/>
              <a:t>Cronbach</a:t>
            </a:r>
            <a:r>
              <a:rPr lang="es-ES" dirty="0"/>
              <a:t> de 0.827</a:t>
            </a:r>
            <a:r>
              <a:rPr lang="es-ES" dirty="0" smtClean="0"/>
              <a:t>.</a:t>
            </a:r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6" name="Picture 2" descr="http://t3.gstatic.com/images?q=tbn:ANd9GcSDk8QTGqlX3y5_pPtOLFcGa3ACa75hkY0n8jVm_bsjtjKl9WK6lA5JiHLN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7" y="3573016"/>
            <a:ext cx="3814239" cy="2736304"/>
          </a:xfrm>
          <a:prstGeom prst="rect">
            <a:avLst/>
          </a:prstGeom>
          <a:noFill/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861048"/>
            <a:ext cx="4104456" cy="2437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aplicó la escala a alumnos de las secundarias 8 y 11 de Hermosillo.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Método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Vinculo </a:t>
            </a:r>
            <a:r>
              <a:rPr lang="es-ES" b="1" dirty="0"/>
              <a:t>política educativa</a:t>
            </a:r>
            <a:r>
              <a:rPr lang="es-ES" dirty="0"/>
              <a:t> con su logro en actitud hacia globalización:</a:t>
            </a:r>
            <a:endParaRPr lang="es-MX" dirty="0"/>
          </a:p>
          <a:p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2682240"/>
          <a:ext cx="8568952" cy="3627079"/>
        </p:xfrm>
        <a:graphic>
          <a:graphicData uri="http://schemas.openxmlformats.org/drawingml/2006/table">
            <a:tbl>
              <a:tblPr/>
              <a:tblGrid>
                <a:gridCol w="5760640"/>
                <a:gridCol w="2808312"/>
              </a:tblGrid>
              <a:tr h="370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Política vinculada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Reactivo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14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Constitución Política de los Estados Unidos Mexicanos 1917 (1_)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13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Ley General de Educación 1993 (2_)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</a:rPr>
                        <a:t>Reforma a la Educ. Secundaria 2006 (3_)</a:t>
                      </a:r>
                      <a:endParaRPr lang="es-MX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14,15, 17 y 20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</a:rPr>
                        <a:t>Alianza por la Calidad en la Educación 2008</a:t>
                      </a:r>
                      <a:endParaRPr lang="es-MX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Se excluye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</a:rPr>
                        <a:t>Prog. Sectorial de Educ. 2007 – 2012 (4_)</a:t>
                      </a:r>
                      <a:endParaRPr lang="es-MX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16,19, 21, 25, 26 y 28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</a:rPr>
                        <a:t>Plan Estatal de Educ. 2010 – 2015 (5_)</a:t>
                      </a:r>
                      <a:endParaRPr lang="es-MX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22, 23, 24, 27, 29, 30 y 31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</a:rPr>
                        <a:t>Metas 2021</a:t>
                      </a:r>
                      <a:endParaRPr lang="es-MX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</a:rPr>
                        <a:t>Se excluye</a:t>
                      </a: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Método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El </a:t>
            </a:r>
            <a:r>
              <a:rPr lang="es-ES" sz="2800" b="1" dirty="0" smtClean="0"/>
              <a:t>análisis factorial </a:t>
            </a:r>
            <a:r>
              <a:rPr lang="es-ES" sz="2800" dirty="0" smtClean="0"/>
              <a:t>arrojó t</a:t>
            </a:r>
            <a:r>
              <a:rPr lang="es-MX" sz="2800" dirty="0" smtClean="0"/>
              <a:t>res </a:t>
            </a:r>
            <a:r>
              <a:rPr lang="es-MX" sz="2800" dirty="0"/>
              <a:t>componentes explican el 67.489% de la varianza del instrumento</a:t>
            </a:r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51520" y="2636911"/>
          <a:ext cx="8568951" cy="3528394"/>
        </p:xfrm>
        <a:graphic>
          <a:graphicData uri="http://schemas.openxmlformats.org/drawingml/2006/table">
            <a:tbl>
              <a:tblPr/>
              <a:tblGrid>
                <a:gridCol w="5908029"/>
                <a:gridCol w="2660922"/>
              </a:tblGrid>
              <a:tr h="705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Factores de globalización escolar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8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Reactivos</a:t>
                      </a:r>
                      <a:endParaRPr lang="es-MX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705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dirty="0">
                          <a:latin typeface="Times New Roman"/>
                          <a:ea typeface="Times New Roman"/>
                        </a:rPr>
                        <a:t>Estudio y tecnología. 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dirty="0">
                          <a:latin typeface="Times New Roman"/>
                          <a:ea typeface="Times New Roman"/>
                        </a:rPr>
                        <a:t>9, 11, 22 y 23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>
                          <a:latin typeface="Times New Roman"/>
                          <a:ea typeface="Times New Roman"/>
                        </a:rPr>
                        <a:t>Percepción y esperanza. </a:t>
                      </a:r>
                      <a:endParaRPr lang="es-MX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dirty="0">
                          <a:latin typeface="Times New Roman"/>
                          <a:ea typeface="Times New Roman"/>
                        </a:rPr>
                        <a:t>6, 8, 10, 12, 19, 24 y 30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>
                          <a:latin typeface="Times New Roman"/>
                          <a:ea typeface="Times New Roman"/>
                        </a:rPr>
                        <a:t>Cultura, diversidad y ocio. </a:t>
                      </a:r>
                      <a:endParaRPr lang="es-MX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800" dirty="0">
                          <a:latin typeface="Times New Roman"/>
                          <a:ea typeface="Times New Roman"/>
                        </a:rPr>
                        <a:t>5, 7, 13, 14 y 17 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Epígrafe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i="1" dirty="0" smtClean="0"/>
          </a:p>
          <a:p>
            <a:pPr>
              <a:buNone/>
            </a:pPr>
            <a:r>
              <a:rPr lang="es-MX" i="1" dirty="0" smtClean="0"/>
              <a:t>¿</a:t>
            </a:r>
            <a:r>
              <a:rPr lang="es-MX" i="1" dirty="0"/>
              <a:t>Y qué mejor fruto podíamos sacar </a:t>
            </a:r>
            <a:endParaRPr lang="es-MX" dirty="0"/>
          </a:p>
          <a:p>
            <a:pPr>
              <a:buNone/>
            </a:pPr>
            <a:r>
              <a:rPr lang="es-MX" i="1" dirty="0"/>
              <a:t>de estas dolorosas experiencias, </a:t>
            </a:r>
            <a:endParaRPr lang="es-MX" dirty="0"/>
          </a:p>
          <a:p>
            <a:pPr>
              <a:buNone/>
            </a:pPr>
            <a:r>
              <a:rPr lang="es-MX" i="1" dirty="0"/>
              <a:t>que el escarmiento </a:t>
            </a:r>
            <a:endParaRPr lang="es-MX" dirty="0"/>
          </a:p>
          <a:p>
            <a:pPr>
              <a:buNone/>
            </a:pPr>
            <a:r>
              <a:rPr lang="es-MX" i="1" dirty="0"/>
              <a:t>para gobernarnos en el futuro?</a:t>
            </a:r>
            <a:endParaRPr lang="es-MX" dirty="0"/>
          </a:p>
          <a:p>
            <a:pPr algn="ctr">
              <a:buNone/>
            </a:pPr>
            <a:endParaRPr lang="es-MX" sz="2400" i="1" dirty="0" smtClean="0"/>
          </a:p>
          <a:p>
            <a:pPr algn="ctr">
              <a:buNone/>
            </a:pPr>
            <a:endParaRPr lang="es-MX" sz="2400" i="1" dirty="0"/>
          </a:p>
          <a:p>
            <a:pPr algn="r">
              <a:buNone/>
            </a:pPr>
            <a:r>
              <a:rPr lang="es-MX" sz="2400" i="1" dirty="0" smtClean="0"/>
              <a:t>El </a:t>
            </a:r>
            <a:r>
              <a:rPr lang="es-MX" sz="2400" i="1" dirty="0"/>
              <a:t>Periquillo </a:t>
            </a:r>
            <a:r>
              <a:rPr lang="es-MX" sz="2400" i="1" dirty="0" err="1"/>
              <a:t>Sarniento</a:t>
            </a:r>
            <a:r>
              <a:rPr lang="es-MX" sz="2400" i="1" dirty="0"/>
              <a:t>, pág. 134</a:t>
            </a:r>
          </a:p>
          <a:p>
            <a:endParaRPr lang="es-MX" dirty="0"/>
          </a:p>
        </p:txBody>
      </p:sp>
      <p:pic>
        <p:nvPicPr>
          <p:cNvPr id="1026" name="Picture 2" descr="http://t0.gstatic.com/images?q=tbn:ANd9GcRpkXE73ePfp7p1knwXA6OdunwcLw34oqaTwEoeglznolWvicUQ43sF-B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060848"/>
            <a:ext cx="2016224" cy="2890733"/>
          </a:xfrm>
          <a:prstGeom prst="rect">
            <a:avLst/>
          </a:prstGeom>
          <a:noFill/>
        </p:spPr>
      </p:pic>
      <p:pic>
        <p:nvPicPr>
          <p:cNvPr id="5" name="43 Imagen" descr="UVMnegr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64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Promedio y varianza de los t</a:t>
            </a:r>
            <a:r>
              <a:rPr lang="es-MX" sz="2800" dirty="0" smtClean="0"/>
              <a:t>res componentes:</a:t>
            </a:r>
            <a:endParaRPr lang="es-MX" sz="2800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6 Gráfico"/>
          <p:cNvGraphicFramePr/>
          <p:nvPr/>
        </p:nvGraphicFramePr>
        <p:xfrm>
          <a:off x="1763688" y="1988840"/>
          <a:ext cx="7128791" cy="42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1520" y="1916832"/>
            <a:ext cx="15713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Total Acuerdo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79512" y="2924944"/>
            <a:ext cx="15713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Acuerdo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9512" y="4005064"/>
            <a:ext cx="15713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Desacuerdo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512" y="4797152"/>
            <a:ext cx="18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Total Desacuerdo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520" y="3429000"/>
            <a:ext cx="15713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Punto medio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Resultados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Se </a:t>
            </a:r>
            <a:r>
              <a:rPr lang="es-ES" dirty="0"/>
              <a:t>ha logrado una mediana solidaridad internacional, pero nuestros alumnos sienten que no comprenden los problemas nacionales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/>
              <a:t>Las instrucciones de cooperación internacional </a:t>
            </a:r>
            <a:r>
              <a:rPr lang="es-ES" dirty="0" smtClean="0"/>
              <a:t>no </a:t>
            </a:r>
            <a:r>
              <a:rPr lang="es-ES" dirty="0"/>
              <a:t>han </a:t>
            </a:r>
            <a:r>
              <a:rPr lang="es-ES" dirty="0" smtClean="0"/>
              <a:t>llegado </a:t>
            </a:r>
            <a:r>
              <a:rPr lang="es-ES" dirty="0"/>
              <a:t>a nuestros estudiantes en forma de participación, pero manifiestan que han recibido apoyo </a:t>
            </a:r>
            <a:r>
              <a:rPr lang="es-ES" dirty="0" smtClean="0"/>
              <a:t>internacional </a:t>
            </a:r>
            <a:r>
              <a:rPr lang="es-ES" sz="2000" dirty="0" smtClean="0"/>
              <a:t>(quizá </a:t>
            </a:r>
            <a:r>
              <a:rPr lang="es-ES" sz="2000" dirty="0"/>
              <a:t>se debió preguntar cuando y por parte de quien recibieron dicho </a:t>
            </a:r>
            <a:r>
              <a:rPr lang="es-ES" sz="2000" dirty="0" smtClean="0"/>
              <a:t>apoyo)</a:t>
            </a:r>
            <a:r>
              <a:rPr lang="es-ES" dirty="0" smtClean="0"/>
              <a:t>. 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Resultados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Se </a:t>
            </a:r>
            <a:r>
              <a:rPr lang="es-ES" dirty="0"/>
              <a:t>tiene buen logro en educación ambiental mundial, pero manifiestan que no comprenden la geografía política, sienten que algunas culturas son más inteligentes que otras y no pueden explicar uno de los actuales fenómenos internacionales.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942" name="Picture 6" descr="http://t1.gstatic.com/images?q=tbn:ANd9GcRtJrMXEDKufLx_73XbdMjVjrsfQKOsZG9qD8nhw5AWEWQP8UkSUaYZMUGG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76872"/>
            <a:ext cx="3374107" cy="3024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Resultados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pronóstico de que </a:t>
            </a:r>
            <a:r>
              <a:rPr lang="es-ES" dirty="0"/>
              <a:t>las redes tecnológicas desplazarán a los libros de texto </a:t>
            </a:r>
            <a:r>
              <a:rPr lang="es-ES" dirty="0" smtClean="0"/>
              <a:t>coincide </a:t>
            </a:r>
            <a:r>
              <a:rPr lang="es-ES" dirty="0"/>
              <a:t>con el sentir de los alumnos, casi igual para la Instrucción de interactuar con éxito local y </a:t>
            </a:r>
            <a:r>
              <a:rPr lang="es-ES" dirty="0" smtClean="0"/>
              <a:t>globalmente.</a:t>
            </a:r>
          </a:p>
          <a:p>
            <a:pPr>
              <a:buNone/>
            </a:pPr>
            <a:r>
              <a:rPr lang="es-ES" dirty="0" smtClean="0"/>
              <a:t>Pero </a:t>
            </a:r>
            <a:r>
              <a:rPr lang="es-ES" dirty="0"/>
              <a:t>completamente contraria a la manifestación en cuanto a los laboratorios y </a:t>
            </a:r>
            <a:r>
              <a:rPr lang="es-ES" dirty="0" smtClean="0"/>
              <a:t>talleres de clase mundial.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Resultados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Los alumnos se sienten capaces de atender el calentamiento global y medianamente para reconstruir los valores culturales locales y globales.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890" name="AutoShape 2" descr="data:image/jpg;base64,/9j/4AAQSkZJRgABAQAAAQABAAD/2wCEAAkGBhMSERUTExQVFRUVGBcVFRgYGRscGhwXFBQXFxccGhgYHCYeFxokHBcUHy8gJCcpLCwsFx4xNTAqNSYrLCkBCQoKDgwOFw8PGiwkHCQsLCwsKSwsLCwsLCwsLCwsKSwsLCwsLCwsLCwsLCwsLCwsLCksLCwsLCwsLCwsLCwsLP/AABEIAQ0AvAMBIgACEQEDEQH/xAAbAAACAwEBAQAAAAAAAAAAAAACAwEEBQYAB//EAEgQAAEDAQILBAcFBQcFAQEAAAEAAhEDBCEFEjFBUWFxgZGhsRPB0fAGIjJCUpLhFGJygtJTorLC8QcVIzNjk9NDc4PD4rNE/8QAGQEBAQEBAQEAAAAAAAAAAAAAAAECAwQF/8QAJxEBAQACAgMAAQMEAwAAAAAAAAECERIhAzFBUROx8GFxkfEEMkL/2gAMAwEAAhEDEQA/AOXFmGcHefqjbSBycAQL0fZuN/aGNF3ggumA88B1C+o8hoY/4eYK9UpvGrh4KHUHazxQtYAb9+NPkIoGUM5MHaT3KceoDBAcNM38E/7Q1oy81LbYDeJI2eJQIo1HgxBATQ503gQmG2bvOpS+pIkHkECKrRnkbL+q8KN109/VMDXZwOQ6FMYHHRxlVCabiPadI3o31ND41H6pn2JuV15zXFC2z33ADbHgoPMqA+8ZUmockjjCN1C6QBKTTEzdGiEURcc/negdVGST170VMGbxO5S+lfkbvu6BAAGaRulCxt2Qg6UQpAG+7YibS0TzQE1hIyTrlLc5rcuXQL1NSyu+Mgaigp0BmJPDwQBVqDKMaUL7S43BrtsK25gHxHh4Jc63DcO8IiA50X4wHnWlOqzp870ZquGYncoNP7qARRYB7UnWQvUKE34wOz6L1O/xLYR0m+sQ0xpgBBL6J1+dak0SBMg6iUzszpO/zeoFODLiDujuQIFmcby0FMvF4xTqyqwK2cgyNSEPm/EPBFEJIiBwCTimdO7wKcx83YvFE58XYvVBDrhOQ6gpYHx7XIDopbGQR53r0n4YQEGuOZu1S5rswbuUNe/4btqgVnTkd3IJHaHK0xtSxQOedl3cmCm+ZJMaMyF1AjNz7kRFRk5A4ckDKX9YJ6o5g+9ft70YqZ86KR2Li6Q/JmxVNWm51wc4bI70+ozGyzuKW6AY9bzsCIqmyOFxe6dceCZToFt5eTwUdk2cpneQpFIzeWjzrCDz2uyzO76pPZvPxcQO9OaxoyuJ4R0hS+ro9YbAUFd9FwF8nUIKhtM/CeaaaZN+TdCEMdo69yIsjB4jZ5zJLGtnPuuKY9wylxA1G/kpAab8Z1+s96K92c3wSPxKez1fvSmNxfvHfPRHiDNKAWyBn87kbaM5cbilRF5u1G/vTMYxcRHBFR2LRmapbSBuaW+d6Ls9Z5eCgsjTvPciFGzDSJ2EIhQm6RrglQ9pdnIG/wAhGQBmJ2SEEtpAZ+JKIE/XyVWDzmZG/uhB2cZHxquQWTjaSNyipRcct/5UNNmeZ1ovtAznu6oJ7MxojUQl03m/1h52o3uGm7QoxwBcQEUsU8a8uF2tExs3i7vXjVGYNPJQK+oDWiDNDYgfRGS+ToiF51sGkcAUFS2NjugIPMsl89b1DrMJy/uoftIORo5BBTtBIiLtxHFAzsADF8aSmQwe9O76JdR7s7QRtHRIqVzOUcEFlleRmOz+hQuozfijgJ6I+zyw/iRChjSBlbdrjxQe+zg5LtwCMUjt49xQMsxOjcZ53JgskZMu3uQeYwj4uP8AVR2pHunh9An4jswybDyQ47jp4QoF0r7yOZ8VAa3Me9Oxtbp2GOiI0hGQcD1hXQrAkZDyUGrfHqjbl6qziD2paBqHeQjbBzyNh7igrY7s1+wBLdjZY4+ACvYzdPciDT5v6oKLaZjMJ0BM7I6Ad31VpzozncokZhfzQImL8VSapjIrGLq5qMVBXdOjn9EQJyXJrhq6IsTUFQks1JVSzn4fPBXMYxkXoOfzzUFI0s12yFBoQMiuPf5j6qRQBzDggodi7TG+V42Z+kK8aYF0BQaTtSaQhwHxR52pYa2R63MjlMKW03aj+XvlQGuGjZH1CB4q3x6vG/op7QHPHnYkEkadgb3o7yM0ecxCKc6oM/MLxrAQeguS8R2SY39yIUDnd52IGduI+koCTlEnfCJrc08h4KMUR7yqDadXEo8YpQYda8WXZ+BlFEHxlJ87lLXjyUBojRzPRQS0Z/PBENDydCjGdmF25CK7ckwvCqPiHFAwg6l4NOePO9LZU1grzi7NHf0UURJzDzxXpOfkUOLpk7YUHFGY7gqDMoS7S6EPbAZA7gp7U6+CIEsBynqhcwD3jskeCMkZ+agFukKKUKd/tHzsCksHxeeKN2LpCAWVhvxRwRHmx5JUujTHNCSNJ4leLhETfvQS06xwd+ruRzd7vAjmoaYGU7fIXidJCAgZziNRXpzY29eu+7vjwUNc37o4IqTVGTGnaU2wuaX3gm4wCSATmE5Y2JRqRmHHwVvBbv8AGYdeTNkMZr74Uy9E9tnBmA6FR9JtZ1ajUq0RXdSDQeyaSBD6rhAMn2YxtOt9q9HbCK7LMLW5taqHGkHsBDsXKA4AAm45189/tN9I6xptaxz24zyaha4iYHqAxm9o641Bavov6SOrWWh22OatOQHEXloiCXG+Zi8Zc68f6me/btxx01LbgwUq7rM6qw1mtL8UNcRixIlxADZzZVmtJOnZk6FdZWsxtZdWptLqzaQbdEuGNcL8sBzzE9AiwH6C16pmvNFgOQgY7tgvAGs8F1w8nVuVYyx76ctQsr3mA1znZgJJ4ZVed6PWkNxjQqx+E96+s4OwVSs7cWkwN0nOdrjeVYdWCzf+R+I1PH+XxDE8yFBpHzHgvquHvR2jagZAZV9140/e+Ic9C+YYQwfVovNOowtcOBGYgjKDpXbDyTNjLGwgUdA6eCnsdISnN0l3E95XgyPe4n6roydG3cCvdmDnPNLP4xxHigJ++OXiiHgRn/iXnNOn+JVHF37RvnegdRdnqjkirW8Dce9QR99qp4kf9UHepGNmcPmKBojSdkPRNaCbieB71HaHRO4rxBOUN3tPiiD7PWfl8QvdhqPJK7P7rOAHVyNtE6Gbmj9SBvYjQpFNuvml9k4fDwjo5EzG1bsZUS4t8ym2W0Br2m64icuTIeSD1tI4nwXiXaRw+qfBzfpTYcdxBJEX7QMm1U8F2t1KA1ziAIvOnKeK3vSKyTSc7OWwYuvAMXSVztCnjYp3nbeQMmQT0Xzc5q6d52+p+h+EsVsjLlK+g08LggFfIcA1wIGfb1XcWCsIjz51rz77dY6etayRcqT7QdaqC1RkSKtp8+blsXKtukxOTqs70nsYtFmcbjUoy9uQ3e8MkwRftAVf7US9atleHZRqI0giCNa1jlq7SzcfMW0jo/dP6VJpaj8v0V7DGDBSrOpy6AbpOYiR72gqj2TR7x4r6c7m3lB2Wp3JSaOmd5HimermLjxKm7/U+UqheI34h53qMdo95vAeKb2YOXGG0L32dqISXt0t4fVRdpHnenii3RwCg0G/CUFIMP7Tke96MO/1Dw+iiYzsHDxQ47zkdT4+CAuzP7R3Bv6ZRih955+X9KWTV+OmPzHvSXUqhy1WHmirZsx0P/d8FLaJ+B2+B0VNlkPxt+TxcmtspzTukdyC2KLtB4ohTd5P0VGpYpylx/N4tQswZreNjkRqCzYwLXZHCNhi48YXEWr/AAHFpyNPLpnXTtwcBncNpHVZfpRZSHCqIIcPWyG8C+7evP58frphVjAlskyDkgnPdnOW7XouJvIXfYMrPcLh4zo6ecnz30cwoyMQDFIN+ckZBGm6B5v7TAlVzSOAudMzJujS86LgDF8rw2ad46CzYzpugwds6lVFonz51LZs7g4g3T5zLlfSa2Cz1TeA2A5uwnJucCNwSFXhWAMm/R539VqYNrxlv0/0XJYIrms7H92PU2a9f0W+ahaMhXOd5ba+M30wdNcEOgFgu2E/RYYj4hx+qu+llaaouf7AHqgHSc5WDj/9/gO4L6/j/wCseTL20HHWPO5AJOed/wD8qp+WvxAQwfhq/wC4PFbqLopbeH0UOYNDzsVIUW5+0G17PFEKVMe87e5vigfiDRU5eK86gP8AU4/VVyKWdzuSjGpaRy8EQzsW6WDdH8wUiyt0g8+sqDaY1biOrUDsIDOecfzBUPbZWjJyEdAmtp3Z/mPiqFTCAAu/jb/zBBTt5PujaXT3uToaRG3n4QhxNvJVPtj/AIZ2Yx5ikU1tpecrY3v72BQWeyHwnzvhe7IfBy8JVdz36OffjBSZz9XH/wBkKhws4zUxwHirFowC6vQNP1acnGlxgAFoyxuuWbaLQKQxiJywJgZDOM4khrYm87BeVn2n+0APJYHBxccgxsRs3gy690EDQNV0Ly+fP/y6YY/XR2D0ZsNKD6z3tMl5eRfGhhDQNR5rbp1W5Gsa0QIMidWQ6zeDsi+OEsPbdrAJLfVm66/1i4zrEbAF2WB7Dd6xyAX33m83ZzfPkrx3Hfx25SNMYSiBnGcTmuN2Ue7xFxgxzP8AatZzVoWeoPaD3MfF0tc0OG29vNdc7A4DZDTcNJGWZ8+CoYTwI91FrQ0kB06xdG/zkXSePK9aZuccv6M2r1Ab5hsnQGgDTp6al3NmaXsjP4c9K4RtjdSn1SBkOUal1GBMJkAE5so3ibsufKOBCzlhcbqrjltgYSaKlVziwOvgExkF2dVxZW/C0bm/pV/0isBbaKkPIa447QA0wHCbiWkm+c6zW2ePfd8rP0L6OPqaee+x9iNDflB6NUGn+D5R+lLfRBymdob4IW0GaRwb9VoNiPeaNx7gEQeM7/3fokdmzTwYO4LzS0ZAf9s96gsh7dI+XwCjGGYj5T4IDV+6fkC8Sfgd8g/SqioX0Bl7PfijqVLHUM3Z7sXq0pQdi5KFU8P1qXWip7tEj8UD+ZUWWOpfd+Yd7k5rW6Oh6Ss/7Tafgojef5XKwx1c5ezGzG7wUFns2/CDuHgpYyMgjh4JQcfeeOW3Qvds3PUPHwCCxi/ePFvgoN3vni3uakG1NzS75j0CH7U7Mzi1/wClAq32CnaGdlVcDLpBaSIIJxTF98GDNxvyZrWDvROgw+qwZokTzKOx2h5qNDh6sibnd4A1LatVoDPWABE6c9/EJ+njl3YzllZ0vWHBrA4CJ8V0uD8Gta6+CBePquQsGFA540G8rraOGQRCuWN+MY2N2lQBCrWqyxsORDZsIC4K/wBoIXlvLCuvVjicM0sUGm69rsmz6Ll7IQx5BN4MZcueeBB2Eru/TSs2nZjW7MvxC32BLoccXNmkhfIMC4Re6u59b2nOxogxMQAJi4NAGb2b865ebKXX5dPHL26n0kpB7qdST6zIIDrpafqsnsx8Lt7v/paXpzgYfZaFodjYudrTi4vatBbJGUeruJXCtsdEn2HHa4d5BXp8fWM2zl3XVCqB8I/N9V42xvxM+YHlK5xljp/sifzE/wAJKsU6bRkoD5Kh6ldNo3DaPvN59zkl1Zp94Hj4rNxtFBs/9o971JB/YHcwD+eVBedQYdEbT/yJJsVL7g2k/wDIqjbO4n/KdvDe8pxsj/2Lfkp/8iqHfbAJ9el83cChFvEXVGbh/wDaltBgyAbpKcCdaoourYx952yk888dQ6nSIjsqrp0sf3uC0XsObnPQEIezdobub4uQUqeDh7tJrdbvDHTfsdXM/F/C1ngTzVrEIzu2B0JbahHuOjW6oeQaUFR+D6x//pq7GgBQMH1Blr2jzsIV17g7MRqNNx/ihK+z/faNWJSHUEoM99KsHD/FrmDPsvzGbzji5dI/CAqs9l7TnDmxmzHIeqzX2DTUfuLAOQCKhQDTIc85vWe48ohal0xljuLVGtikHf4rprDXloK5N/KfOVaODrfi+qchM711effenf2EsLRlB0ytCnaoGWVxtkwnIuO1X6WEFzuG3WZadG+HtcxwlrgWkZQQ4QRwXzDA/oM82nsy0spNOLUcGiDiYp9V8XF13E3ruaWEdasf3mFwz8EydMfJpkf2hVcWytptn1ntADcwYCfhddc0ZF87psrDM+NbyOlILY/tDtNR9dkO9VrBdjuF7nOJ9UAg3Bt5GZcocK4gjs2n83iGha9dNRtCpUzh26q3vaCoc53+p/utPKQsaz4Ve/JSEHQKf6lpUqU+1S/cZ1JVU4vcBOLVOzFceTikutwNxbWO1jv5Ut2DWTPZAH7oaOjU8FlwMA63NJ/eBUCn2MvyNj8QrDvVGpgsA5KB/wDI7vcr4oMBkCT93s55U7kJtrtL98dzVUWDUBuLhuPg5ebVGlx2Bx/hCBloachJ2A9YRGNfE+C0GCrOTGB/Ce9eLCf+o8bA0dWpZI0T+Yd6Nrho5juUEupiILiZ2fygBLpUWtuBaNvgSUwVB5KE1hknn9UDtjuAB7l4s193MKuLazTG27mq1TDIBOK0nFMFwjEk64Mq62lul1lHFvBI2Fx6ujkvOs5Jvc8fnI5NAlVKOFC7K0EjQbu8JgtgJvaQBsPdC1xrPKNSz07sU3g35Sbxt88UipShFgmoTUuacUtdJJzhs5Noi7OVer0b1vFxz9qlmtRaVp0bcqLbPerVGjKrC6y2SVcpVJWLarSKbgyJJAN50zmjUkvw+8XNAGg5TdrN3JZtjpMLVf0kqh1d03wGtiCZhs6dYyLFrtZlLCBkvY7wK0HUWVXS8S5zje+TJicp8hJf6Njs+3DYbBxmh0XtOcMbdG/KuTvOumTXrsbfjU26rmnmAeSh9cgAikSDfc0CRpmRcnVQ5t+KWwLsU4zdU3Ai9UxbKz3imfWJIHs3XmNOsX361K08bc+//BeNBuPUwmMwyM4aIuOMSDycRwCq4SwdabPW7KsMV1xBa4QQc4mCQII9XPcr1G8CQc3tOYSduMJKk7A1cPWcC+SQPhLuBcwwio2+k8Y2MHT/AKoadhaXiOC83BeNlbsgsN24BNODIznVIbk+QoBfanjPjEZg0z+8QOaUy3E5GuBy3tHVs9VDn4t5g7HH/k7kxtAP9YGDflaDn2QQt6Q1tofN8xu5XdUw1yLhk1DdeJF6EWOpkaHHY6OQaIV+j6N13NBcWAZYvJ1SXTOyBtTW03pRfhBouL2g6C6DvvmdyX9vbHtXZsp6hdBS9CzcTUJA90QBtkCeaq270Hc5pDcUSRMukRqBbl3pxTnGMMInMxh/ER3tleoYrjEAOccjCT3wrjvRSs0Q1hdHvNeDcNLDBO5LZSrMhhZimboa9v75unItTZbKt2XBoiRjDbl4QtBmDRGXf5KqWU1AGiBjE33ExfEwGydvitKg0YjcZjnnWHXGc2M2bvMrbjadgyyYhJJbJuAkZDH3s910ZtadUcNIWTaLe0mIe12TFeDF/Tas/tDOYedqsjllnHRAhPszguaZaXDOePirdC2u1clbGZnGnhCnS7QF1PGdixN+TIM8ZylUqVPKGgR7UBmnLdJAnuVyyUseHHFJzHGMjgrNPBsGWmN+aIyrGnaZVkW3AHb0wA99P1sb1bzuvEfW/MtKngim2j2LHFrTM43rE4040zlJm869yt/3e8n24BGYQeUDkobg0j3iUOVY9X0VpR6sDZI4QEmyejDKdanVN4puxr8Z14yQDMaJBC3zZdN6W6gRm5/RTUXnVb0jwcLWG3lpYHRBAJxouMjJdNxGfSuObgW1Nc6acAZCakAiMhLahjOJxcudds90Zjx8CobW83pZFmdcjTwW8XPkRoe5xPGRlRupMHu1Tr7SOQuXUurTn3LwoD7vAeCahzrlaxaR6wcJztuv1QUuw2ZgJJfX/MSR0Heqn2Nx/wCoRogCcmvWmhrwfbccl3q33HhmO46Vl0sbdGsxpuLZmbxGXd3q9TtZIyt3SuVtDqpiMYAZYDTPPJqVmnb3fs3t2NEciryThXSG2NblJnUhbhZml35gfBZVG3XXg7wR1TRbDmDeH9VZWbjY0zhJpyFu8nwQi1zmZuM8oVNlafcZyThTYctIblpj0e2lSEHFbJOZl836p03onuaMz930VYlgyY7dwCyrXhKiwwbVVadBg90IzaDCdqawyx9oaTtji6CsY2ofE7aR9VOGMOMdc20Oc0fEOkZeCxqtuEXVoJkeyJgjW2I3rXKR58vHcq122773FWKVvPxDzvXMdm+f8xp2gDotOzWv1b20XazM3c9yTLfxL49ff3dfg3C9QQ2WxoxXExGW6QtMYUq5iNHsATfGd45jcuJs9dxacU0RJEAsfm+F2LijeVr2XDNpyMdQaIzER0UdsfXbpm4Uf93YSBzE9E1uET5IzrApvrkSTRcTeS0uJ7gAqlownUpzIA2y3zxWXSR1v94HzC8bfrHneuGPpJrYNtQfqQsw9OV1P/dg96m2uNdo+3axzVf7U33i3zvXLnDrT77G7ak9Sk/bMb36TvzMB/iKzyb4OybaKYEgt4+KYLc34m8VylC33j1WH8JaTycFebbI0fKP1LUu2LjpkdmB7h3EqcVuh/HxTADpCn1tIWNPQQQMznj8s9EmpaHDJaMX8TI7loNLtAXntOdrDuU0rKNvq6aVUbWg8yvGu33rM/8AI4nordXB7XZaVI8R0UU8GMGSni/he7xQV6OFaDPdqs2ye9XaeH6JyVY24w6oxTAzv3yeq86zU3ZRxBHcrNs2SidhSR6ldm+PFY9rt9s9wU6saBTd0g8lqVLFRj2GnNcBPOFh4TwPQfe0Oxh8L6I4gulS710akY2E7XVc6alEMdqa5vKYVNtY6HcT3ynWmwuYbm1W7SDzalMcRlxz52rh3vtroyk78Q3tPcE4nSd5u6Slsqj4DvB7kbqrR7TCBrDo5hbmUn1zuO/jYsRJZiiqwD4e1qdBcOCs1LNaGmC9+mG1SYnMRUpXbJWHQwjQbePVcMhxb52i8K1ZsI03ul5k/EKlTo5kK88b1s4ZT463BbntAl7zp/yut0rWqVG3FxJMwPZ7lzdkwhTiJI/8rT1cDyViu4PaQKlRutjwTkOs8l15TTH6d/LYljrrvzNzfiA2LHt1mYTEGdQf4EclRbZnNjGr1XNlpxXtcRc8Fwm/KARvUVxZSZIAOwjqFm5bdMcbPaKmDhn7T5Z/9SqV7G6PdjNOKDvlgjgr1N1n91wH53AcnJzKDT7NThUd+tRpj0KVUZGNOuGfoV5lGpF9PgaUf/mrbsGg+9U3Od4lJdZAD/mvG0A9Qm0s2v4+pE3Wq7Xa5R4y2HgRnUueNXBI7U6Dy8UYqHyEU1r9intdm5KNV2jqpFYoJNfWeSIV/wAXJAauxA4g6OaB7qjc4PBZ9owbZ6hl0knS88LzcqWF30gCXGIzCo8HhELkagpl1zoGaSTzhc8stf7NbbuFcCUmH1MYapxucLOayPeO8HwVejTGmRqcVr2amwC6SdBZPP8AqmN38Yz/ALq1KM4HzOVqmWxm4+JV2jSP7Jh+dvRqCpWtTT/h0Wx+InqR0XTlMfl/wxwtFTaxwggHQDikTrGVRZsGMBvawTmb9YWbhXClZ4xHtY3YSHcyOinAloc03OIF0l8nhfC4ZebG5a07Y+PKT26RuBGEewBx8RCh3o7TOYjYfGVapWh0ZQVJru+7xIXXQqNwDi+zVqDYfomf3c/9q8/iDT1CcaxOZp2OC8HjO1Ah2DDnFI7WeCS7BYzspcCrnas0KO2paGqaXao3BrfhYPwucOiL+7vvP3VXeCsEUjmHRA6jT08wiKQszdLuP1TGt0E+d6sMKkm9a0bIG13BEHAZ3J4R4iaUntdZ5eKIWjWeATAFBCukR2w09EQqazyKjFUNogq9jm/SBzsa+oYyAQN94bcude6c7uAXW4asZN8ggG5rmyOoK5Kowg5V4/NLK6460u2EBvvEE6RC0WCCCxzBnkTzvWLTrPaLnLXwTWdUykrOOWPr+fulmXv+fsuOwmWGDUh2mCR3qjVw7aS6G1g4A6A3q0DmtStYyATjZBOQd0LEpW9r3EOpUzF0wZ45VrK/OSYz+iLbhOq//MayTlLAJ/dMcUeDnNYQYO8j6hWm2el+zA2Eq5Y7JTn2f3isfp5W+2uUk1pr2a1AtDtOkd6aKoPvNXqVnbERG9S6ytXsjkDGOlvAeC84u0t4LzrC3Ql/Zm6FRMn4m8FBdrZwU1LOB5C82zCPoFAswczPOxexG6BxK8+zDQOCgWQKj//Z"/>
          <p:cNvSpPr>
            <a:spLocks noChangeAspect="1" noChangeArrowheads="1"/>
          </p:cNvSpPr>
          <p:nvPr/>
        </p:nvSpPr>
        <p:spPr bwMode="auto">
          <a:xfrm>
            <a:off x="77788" y="-868363"/>
            <a:ext cx="1266825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7892" name="AutoShape 4" descr="data:image/jpg;base64,/9j/4AAQSkZJRgABAQAAAQABAAD/2wCEAAkGBhMSERUTExQVFRUVGBcVFRgYGRscGhwXFBQXFxccGhgYHCYeFxokHBcUHy8gJCcpLCwsFx4xNTAqNSYrLCkBCQoKDgwOFw8PGiwkHCQsLCwsKSwsLCwsLCwsLCwsKSwsLCwsLCwsLCwsLCwsLCwsLCksLCwsLCwsLCwsLCwsLP/AABEIAQ0AvAMBIgACEQEDEQH/xAAbAAACAwEBAQAAAAAAAAAAAAACAwEEBQYAB//EAEgQAAEDAQILBAcFBQcFAQEAAAEAAhEDBCEFEjFBUWFxgZGhsRPB0fAGIjJCUpLhFGJygtJTorLC8QcVIzNjk9NDc4PD4rNE/8QAGQEBAQEBAQEAAAAAAAAAAAAAAAECAwQF/8QAJxEBAQACAgMAAQMEAwAAAAAAAAECERIhAzFBUROx8GFxkfEEMkL/2gAMAwEAAhEDEQA/AOXFmGcHefqjbSBycAQL0fZuN/aGNF3ggumA88B1C+o8hoY/4eYK9UpvGrh4KHUHazxQtYAb9+NPkIoGUM5MHaT3KceoDBAcNM38E/7Q1oy81LbYDeJI2eJQIo1HgxBATQ503gQmG2bvOpS+pIkHkECKrRnkbL+q8KN109/VMDXZwOQ6FMYHHRxlVCabiPadI3o31ND41H6pn2JuV15zXFC2z33ADbHgoPMqA+8ZUmockjjCN1C6QBKTTEzdGiEURcc/negdVGST170VMGbxO5S+lfkbvu6BAAGaRulCxt2Qg6UQpAG+7YibS0TzQE1hIyTrlLc5rcuXQL1NSyu+Mgaigp0BmJPDwQBVqDKMaUL7S43BrtsK25gHxHh4Jc63DcO8IiA50X4wHnWlOqzp870ZquGYncoNP7qARRYB7UnWQvUKE34wOz6L1O/xLYR0m+sQ0xpgBBL6J1+dak0SBMg6iUzszpO/zeoFODLiDujuQIFmcby0FMvF4xTqyqwK2cgyNSEPm/EPBFEJIiBwCTimdO7wKcx83YvFE58XYvVBDrhOQ6gpYHx7XIDopbGQR53r0n4YQEGuOZu1S5rswbuUNe/4btqgVnTkd3IJHaHK0xtSxQOedl3cmCm+ZJMaMyF1AjNz7kRFRk5A4ckDKX9YJ6o5g+9ft70YqZ86KR2Li6Q/JmxVNWm51wc4bI70+ozGyzuKW6AY9bzsCIqmyOFxe6dceCZToFt5eTwUdk2cpneQpFIzeWjzrCDz2uyzO76pPZvPxcQO9OaxoyuJ4R0hS+ro9YbAUFd9FwF8nUIKhtM/CeaaaZN+TdCEMdo69yIsjB4jZ5zJLGtnPuuKY9wylxA1G/kpAab8Z1+s96K92c3wSPxKez1fvSmNxfvHfPRHiDNKAWyBn87kbaM5cbilRF5u1G/vTMYxcRHBFR2LRmapbSBuaW+d6Ls9Z5eCgsjTvPciFGzDSJ2EIhQm6RrglQ9pdnIG/wAhGQBmJ2SEEtpAZ+JKIE/XyVWDzmZG/uhB2cZHxquQWTjaSNyipRcct/5UNNmeZ1ovtAznu6oJ7MxojUQl03m/1h52o3uGm7QoxwBcQEUsU8a8uF2tExs3i7vXjVGYNPJQK+oDWiDNDYgfRGS+ToiF51sGkcAUFS2NjugIPMsl89b1DrMJy/uoftIORo5BBTtBIiLtxHFAzsADF8aSmQwe9O76JdR7s7QRtHRIqVzOUcEFlleRmOz+hQuozfijgJ6I+zyw/iRChjSBlbdrjxQe+zg5LtwCMUjt49xQMsxOjcZ53JgskZMu3uQeYwj4uP8AVR2pHunh9An4jswybDyQ47jp4QoF0r7yOZ8VAa3Me9Oxtbp2GOiI0hGQcD1hXQrAkZDyUGrfHqjbl6qziD2paBqHeQjbBzyNh7igrY7s1+wBLdjZY4+ACvYzdPciDT5v6oKLaZjMJ0BM7I6Ad31VpzozncokZhfzQImL8VSapjIrGLq5qMVBXdOjn9EQJyXJrhq6IsTUFQks1JVSzn4fPBXMYxkXoOfzzUFI0s12yFBoQMiuPf5j6qRQBzDggodi7TG+V42Z+kK8aYF0BQaTtSaQhwHxR52pYa2R63MjlMKW03aj+XvlQGuGjZH1CB4q3x6vG/op7QHPHnYkEkadgb3o7yM0ecxCKc6oM/MLxrAQeguS8R2SY39yIUDnd52IGduI+koCTlEnfCJrc08h4KMUR7yqDadXEo8YpQYda8WXZ+BlFEHxlJ87lLXjyUBojRzPRQS0Z/PBENDydCjGdmF25CK7ckwvCqPiHFAwg6l4NOePO9LZU1grzi7NHf0UURJzDzxXpOfkUOLpk7YUHFGY7gqDMoS7S6EPbAZA7gp7U6+CIEsBynqhcwD3jskeCMkZ+agFukKKUKd/tHzsCksHxeeKN2LpCAWVhvxRwRHmx5JUujTHNCSNJ4leLhETfvQS06xwd+ruRzd7vAjmoaYGU7fIXidJCAgZziNRXpzY29eu+7vjwUNc37o4IqTVGTGnaU2wuaX3gm4wCSATmE5Y2JRqRmHHwVvBbv8AGYdeTNkMZr74Uy9E9tnBmA6FR9JtZ1ajUq0RXdSDQeyaSBD6rhAMn2YxtOt9q9HbCK7LMLW5taqHGkHsBDsXKA4AAm45189/tN9I6xptaxz24zyaha4iYHqAxm9o641Bavov6SOrWWh22OatOQHEXloiCXG+Zi8Zc68f6me/btxx01LbgwUq7rM6qw1mtL8UNcRixIlxADZzZVmtJOnZk6FdZWsxtZdWptLqzaQbdEuGNcL8sBzzE9AiwH6C16pmvNFgOQgY7tgvAGs8F1w8nVuVYyx76ctQsr3mA1znZgJJ4ZVed6PWkNxjQqx+E96+s4OwVSs7cWkwN0nOdrjeVYdWCzf+R+I1PH+XxDE8yFBpHzHgvquHvR2jagZAZV9140/e+Ic9C+YYQwfVovNOowtcOBGYgjKDpXbDyTNjLGwgUdA6eCnsdISnN0l3E95XgyPe4n6roydG3cCvdmDnPNLP4xxHigJ++OXiiHgRn/iXnNOn+JVHF37RvnegdRdnqjkirW8Dce9QR99qp4kf9UHepGNmcPmKBojSdkPRNaCbieB71HaHRO4rxBOUN3tPiiD7PWfl8QvdhqPJK7P7rOAHVyNtE6Gbmj9SBvYjQpFNuvml9k4fDwjo5EzG1bsZUS4t8ym2W0Br2m64icuTIeSD1tI4nwXiXaRw+qfBzfpTYcdxBJEX7QMm1U8F2t1KA1ziAIvOnKeK3vSKyTSc7OWwYuvAMXSVztCnjYp3nbeQMmQT0Xzc5q6d52+p+h+EsVsjLlK+g08LggFfIcA1wIGfb1XcWCsIjz51rz77dY6etayRcqT7QdaqC1RkSKtp8+blsXKtukxOTqs70nsYtFmcbjUoy9uQ3e8MkwRftAVf7US9atleHZRqI0giCNa1jlq7SzcfMW0jo/dP6VJpaj8v0V7DGDBSrOpy6AbpOYiR72gqj2TR7x4r6c7m3lB2Wp3JSaOmd5HimermLjxKm7/U+UqheI34h53qMdo95vAeKb2YOXGG0L32dqISXt0t4fVRdpHnenii3RwCg0G/CUFIMP7Tke96MO/1Dw+iiYzsHDxQ47zkdT4+CAuzP7R3Bv6ZRih955+X9KWTV+OmPzHvSXUqhy1WHmirZsx0P/d8FLaJ+B2+B0VNlkPxt+TxcmtspzTukdyC2KLtB4ohTd5P0VGpYpylx/N4tQswZreNjkRqCzYwLXZHCNhi48YXEWr/AAHFpyNPLpnXTtwcBncNpHVZfpRZSHCqIIcPWyG8C+7evP58frphVjAlskyDkgnPdnOW7XouJvIXfYMrPcLh4zo6ecnz30cwoyMQDFIN+ckZBGm6B5v7TAlVzSOAudMzJujS86LgDF8rw2ad46CzYzpugwds6lVFonz51LZs7g4g3T5zLlfSa2Cz1TeA2A5uwnJucCNwSFXhWAMm/R539VqYNrxlv0/0XJYIrms7H92PU2a9f0W+ahaMhXOd5ba+M30wdNcEOgFgu2E/RYYj4hx+qu+llaaouf7AHqgHSc5WDj/9/gO4L6/j/wCseTL20HHWPO5AJOed/wD8qp+WvxAQwfhq/wC4PFbqLopbeH0UOYNDzsVIUW5+0G17PFEKVMe87e5vigfiDRU5eK86gP8AU4/VVyKWdzuSjGpaRy8EQzsW6WDdH8wUiyt0g8+sqDaY1biOrUDsIDOecfzBUPbZWjJyEdAmtp3Z/mPiqFTCAAu/jb/zBBTt5PujaXT3uToaRG3n4QhxNvJVPtj/AIZ2Yx5ikU1tpecrY3v72BQWeyHwnzvhe7IfBy8JVdz36OffjBSZz9XH/wBkKhws4zUxwHirFowC6vQNP1acnGlxgAFoyxuuWbaLQKQxiJywJgZDOM4khrYm87BeVn2n+0APJYHBxccgxsRs3gy690EDQNV0Ly+fP/y6YY/XR2D0ZsNKD6z3tMl5eRfGhhDQNR5rbp1W5Gsa0QIMidWQ6zeDsi+OEsPbdrAJLfVm66/1i4zrEbAF2WB7Dd6xyAX33m83ZzfPkrx3Hfx25SNMYSiBnGcTmuN2Ue7xFxgxzP8AatZzVoWeoPaD3MfF0tc0OG29vNdc7A4DZDTcNJGWZ8+CoYTwI91FrQ0kB06xdG/zkXSePK9aZuccv6M2r1Ab5hsnQGgDTp6al3NmaXsjP4c9K4RtjdSn1SBkOUal1GBMJkAE5so3ibsufKOBCzlhcbqrjltgYSaKlVziwOvgExkF2dVxZW/C0bm/pV/0isBbaKkPIa447QA0wHCbiWkm+c6zW2ePfd8rP0L6OPqaee+x9iNDflB6NUGn+D5R+lLfRBymdob4IW0GaRwb9VoNiPeaNx7gEQeM7/3fokdmzTwYO4LzS0ZAf9s96gsh7dI+XwCjGGYj5T4IDV+6fkC8Sfgd8g/SqioX0Bl7PfijqVLHUM3Z7sXq0pQdi5KFU8P1qXWip7tEj8UD+ZUWWOpfd+Yd7k5rW6Oh6Ss/7Tafgojef5XKwx1c5ezGzG7wUFns2/CDuHgpYyMgjh4JQcfeeOW3Qvds3PUPHwCCxi/ePFvgoN3vni3uakG1NzS75j0CH7U7Mzi1/wClAq32CnaGdlVcDLpBaSIIJxTF98GDNxvyZrWDvROgw+qwZokTzKOx2h5qNDh6sibnd4A1LatVoDPWABE6c9/EJ+njl3YzllZ0vWHBrA4CJ8V0uD8Gta6+CBePquQsGFA540G8rraOGQRCuWN+MY2N2lQBCrWqyxsORDZsIC4K/wBoIXlvLCuvVjicM0sUGm69rsmz6Ll7IQx5BN4MZcueeBB2Eru/TSs2nZjW7MvxC32BLoccXNmkhfIMC4Re6u59b2nOxogxMQAJi4NAGb2b865ebKXX5dPHL26n0kpB7qdST6zIIDrpafqsnsx8Lt7v/paXpzgYfZaFodjYudrTi4vatBbJGUeruJXCtsdEn2HHa4d5BXp8fWM2zl3XVCqB8I/N9V42xvxM+YHlK5xljp/sifzE/wAJKsU6bRkoD5Kh6ldNo3DaPvN59zkl1Zp94Hj4rNxtFBs/9o971JB/YHcwD+eVBedQYdEbT/yJJsVL7g2k/wDIqjbO4n/KdvDe8pxsj/2Lfkp/8iqHfbAJ9el83cChFvEXVGbh/wDaltBgyAbpKcCdaoourYx952yk888dQ6nSIjsqrp0sf3uC0XsObnPQEIezdobub4uQUqeDh7tJrdbvDHTfsdXM/F/C1ngTzVrEIzu2B0JbahHuOjW6oeQaUFR+D6x//pq7GgBQMH1Blr2jzsIV17g7MRqNNx/ihK+z/faNWJSHUEoM99KsHD/FrmDPsvzGbzji5dI/CAqs9l7TnDmxmzHIeqzX2DTUfuLAOQCKhQDTIc85vWe48ohal0xljuLVGtikHf4rprDXloK5N/KfOVaODrfi+qchM711effenf2EsLRlB0ytCnaoGWVxtkwnIuO1X6WEFzuG3WZadG+HtcxwlrgWkZQQ4QRwXzDA/oM82nsy0spNOLUcGiDiYp9V8XF13E3ruaWEdasf3mFwz8EydMfJpkf2hVcWytptn1ntADcwYCfhddc0ZF87psrDM+NbyOlILY/tDtNR9dkO9VrBdjuF7nOJ9UAg3Bt5GZcocK4gjs2n83iGha9dNRtCpUzh26q3vaCoc53+p/utPKQsaz4Ve/JSEHQKf6lpUqU+1S/cZ1JVU4vcBOLVOzFceTikutwNxbWO1jv5Ut2DWTPZAH7oaOjU8FlwMA63NJ/eBUCn2MvyNj8QrDvVGpgsA5KB/wDI7vcr4oMBkCT93s55U7kJtrtL98dzVUWDUBuLhuPg5ebVGlx2Bx/hCBloachJ2A9YRGNfE+C0GCrOTGB/Ce9eLCf+o8bA0dWpZI0T+Yd6Nrho5juUEupiILiZ2fygBLpUWtuBaNvgSUwVB5KE1hknn9UDtjuAB7l4s193MKuLazTG27mq1TDIBOK0nFMFwjEk64Mq62lul1lHFvBI2Fx6ujkvOs5Jvc8fnI5NAlVKOFC7K0EjQbu8JgtgJvaQBsPdC1xrPKNSz07sU3g35Sbxt88UipShFgmoTUuacUtdJJzhs5Noi7OVer0b1vFxz9qlmtRaVp0bcqLbPerVGjKrC6y2SVcpVJWLarSKbgyJJAN50zmjUkvw+8XNAGg5TdrN3JZtjpMLVf0kqh1d03wGtiCZhs6dYyLFrtZlLCBkvY7wK0HUWVXS8S5zje+TJicp8hJf6Njs+3DYbBxmh0XtOcMbdG/KuTvOumTXrsbfjU26rmnmAeSh9cgAikSDfc0CRpmRcnVQ5t+KWwLsU4zdU3Ai9UxbKz3imfWJIHs3XmNOsX361K08bc+//BeNBuPUwmMwyM4aIuOMSDycRwCq4SwdabPW7KsMV1xBa4QQc4mCQII9XPcr1G8CQc3tOYSduMJKk7A1cPWcC+SQPhLuBcwwio2+k8Y2MHT/AKoadhaXiOC83BeNlbsgsN24BNODIznVIbk+QoBfanjPjEZg0z+8QOaUy3E5GuBy3tHVs9VDn4t5g7HH/k7kxtAP9YGDflaDn2QQt6Q1tofN8xu5XdUw1yLhk1DdeJF6EWOpkaHHY6OQaIV+j6N13NBcWAZYvJ1SXTOyBtTW03pRfhBouL2g6C6DvvmdyX9vbHtXZsp6hdBS9CzcTUJA90QBtkCeaq270Hc5pDcUSRMukRqBbl3pxTnGMMInMxh/ER3tleoYrjEAOccjCT3wrjvRSs0Q1hdHvNeDcNLDBO5LZSrMhhZimboa9v75unItTZbKt2XBoiRjDbl4QtBmDRGXf5KqWU1AGiBjE33ExfEwGydvitKg0YjcZjnnWHXGc2M2bvMrbjadgyyYhJJbJuAkZDH3s910ZtadUcNIWTaLe0mIe12TFeDF/Tas/tDOYedqsjllnHRAhPszguaZaXDOePirdC2u1clbGZnGnhCnS7QF1PGdixN+TIM8ZylUqVPKGgR7UBmnLdJAnuVyyUseHHFJzHGMjgrNPBsGWmN+aIyrGnaZVkW3AHb0wA99P1sb1bzuvEfW/MtKngim2j2LHFrTM43rE4040zlJm869yt/3e8n24BGYQeUDkobg0j3iUOVY9X0VpR6sDZI4QEmyejDKdanVN4puxr8Z14yQDMaJBC3zZdN6W6gRm5/RTUXnVb0jwcLWG3lpYHRBAJxouMjJdNxGfSuObgW1Nc6acAZCakAiMhLahjOJxcudds90Zjx8CobW83pZFmdcjTwW8XPkRoe5xPGRlRupMHu1Tr7SOQuXUurTn3LwoD7vAeCahzrlaxaR6wcJztuv1QUuw2ZgJJfX/MSR0Heqn2Nx/wCoRogCcmvWmhrwfbccl3q33HhmO46Vl0sbdGsxpuLZmbxGXd3q9TtZIyt3SuVtDqpiMYAZYDTPPJqVmnb3fs3t2NEciryThXSG2NblJnUhbhZml35gfBZVG3XXg7wR1TRbDmDeH9VZWbjY0zhJpyFu8nwQi1zmZuM8oVNlafcZyThTYctIblpj0e2lSEHFbJOZl836p03onuaMz930VYlgyY7dwCyrXhKiwwbVVadBg90IzaDCdqawyx9oaTtji6CsY2ofE7aR9VOGMOMdc20Oc0fEOkZeCxqtuEXVoJkeyJgjW2I3rXKR58vHcq122773FWKVvPxDzvXMdm+f8xp2gDotOzWv1b20XazM3c9yTLfxL49ff3dfg3C9QQ2WxoxXExGW6QtMYUq5iNHsATfGd45jcuJs9dxacU0RJEAsfm+F2LijeVr2XDNpyMdQaIzER0UdsfXbpm4Uf93YSBzE9E1uET5IzrApvrkSTRcTeS0uJ7gAqlownUpzIA2y3zxWXSR1v94HzC8bfrHneuGPpJrYNtQfqQsw9OV1P/dg96m2uNdo+3axzVf7U33i3zvXLnDrT77G7ak9Sk/bMb36TvzMB/iKzyb4OybaKYEgt4+KYLc34m8VylC33j1WH8JaTycFebbI0fKP1LUu2LjpkdmB7h3EqcVuh/HxTADpCn1tIWNPQQQMznj8s9EmpaHDJaMX8TI7loNLtAXntOdrDuU0rKNvq6aVUbWg8yvGu33rM/8AI4nordXB7XZaVI8R0UU8GMGSni/he7xQV6OFaDPdqs2ye9XaeH6JyVY24w6oxTAzv3yeq86zU3ZRxBHcrNs2SidhSR6ldm+PFY9rt9s9wU6saBTd0g8lqVLFRj2GnNcBPOFh4TwPQfe0Oxh8L6I4gulS710akY2E7XVc6alEMdqa5vKYVNtY6HcT3ynWmwuYbm1W7SDzalMcRlxz52rh3vtroyk78Q3tPcE4nSd5u6Slsqj4DvB7kbqrR7TCBrDo5hbmUn1zuO/jYsRJZiiqwD4e1qdBcOCs1LNaGmC9+mG1SYnMRUpXbJWHQwjQbePVcMhxb52i8K1ZsI03ul5k/EKlTo5kK88b1s4ZT463BbntAl7zp/yut0rWqVG3FxJMwPZ7lzdkwhTiJI/8rT1cDyViu4PaQKlRutjwTkOs8l15TTH6d/LYljrrvzNzfiA2LHt1mYTEGdQf4EclRbZnNjGr1XNlpxXtcRc8Fwm/KARvUVxZSZIAOwjqFm5bdMcbPaKmDhn7T5Z/9SqV7G6PdjNOKDvlgjgr1N1n91wH53AcnJzKDT7NThUd+tRpj0KVUZGNOuGfoV5lGpF9PgaUf/mrbsGg+9U3Od4lJdZAD/mvG0A9Qm0s2v4+pE3Wq7Xa5R4y2HgRnUueNXBI7U6Dy8UYqHyEU1r9intdm5KNV2jqpFYoJNfWeSIV/wAXJAauxA4g6OaB7qjc4PBZ9owbZ6hl0knS88LzcqWF30gCXGIzCo8HhELkagpl1zoGaSTzhc8stf7NbbuFcCUmH1MYapxucLOayPeO8HwVejTGmRqcVr2amwC6SdBZPP8AqmN38Yz/ALq1KM4HzOVqmWxm4+JV2jSP7Jh+dvRqCpWtTT/h0Wx+InqR0XTlMfl/wxwtFTaxwggHQDikTrGVRZsGMBvawTmb9YWbhXClZ4xHtY3YSHcyOinAloc03OIF0l8nhfC4ZebG5a07Y+PKT26RuBGEewBx8RCh3o7TOYjYfGVapWh0ZQVJru+7xIXXQqNwDi+zVqDYfomf3c/9q8/iDT1CcaxOZp2OC8HjO1Ah2DDnFI7WeCS7BYzspcCrnas0KO2paGqaXao3BrfhYPwucOiL+7vvP3VXeCsEUjmHRA6jT08wiKQszdLuP1TGt0E+d6sMKkm9a0bIG13BEHAZ3J4R4iaUntdZ5eKIWjWeATAFBCukR2w09EQqazyKjFUNogq9jm/SBzsa+oYyAQN94bcude6c7uAXW4asZN8ggG5rmyOoK5Kowg5V4/NLK6460u2EBvvEE6RC0WCCCxzBnkTzvWLTrPaLnLXwTWdUykrOOWPr+fulmXv+fsuOwmWGDUh2mCR3qjVw7aS6G1g4A6A3q0DmtStYyATjZBOQd0LEpW9r3EOpUzF0wZ45VrK/OSYz+iLbhOq//MayTlLAJ/dMcUeDnNYQYO8j6hWm2el+zA2Eq5Y7JTn2f3isfp5W+2uUk1pr2a1AtDtOkd6aKoPvNXqVnbERG9S6ytXsjkDGOlvAeC84u0t4LzrC3Ql/Zm6FRMn4m8FBdrZwU1LOB5C82zCPoFAswczPOxexG6BxK8+zDQOCgWQKj//Z"/>
          <p:cNvSpPr>
            <a:spLocks noChangeAspect="1" noChangeArrowheads="1"/>
          </p:cNvSpPr>
          <p:nvPr/>
        </p:nvSpPr>
        <p:spPr bwMode="auto">
          <a:xfrm>
            <a:off x="77788" y="-868363"/>
            <a:ext cx="1266825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7900" name="Picture 12" descr="http://t0.gstatic.com/images?q=tbn:ANd9GcSSafsIb5hRyS1b23lTjDYEeyCMEabW99TLrIt2QCsUZzYwXQgERNn0X0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284984"/>
            <a:ext cx="4352503" cy="2842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Conclusiones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Es notoria la evolución de la legislación educativa hacia una creciente propuesta </a:t>
            </a:r>
            <a:r>
              <a:rPr lang="es-ES" dirty="0" smtClean="0"/>
              <a:t>globalizadora.</a:t>
            </a:r>
          </a:p>
          <a:p>
            <a:pPr>
              <a:buNone/>
            </a:pPr>
            <a:r>
              <a:rPr lang="es-ES" dirty="0" smtClean="0"/>
              <a:t>Nuestros </a:t>
            </a:r>
            <a:r>
              <a:rPr lang="es-ES" dirty="0"/>
              <a:t>ex alumnos de secundaria participan en la globalización mediante sus empleos y </a:t>
            </a:r>
            <a:r>
              <a:rPr lang="es-ES" dirty="0" smtClean="0"/>
              <a:t>consumos, situación que no visualizan los actuales alumnos.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Conclusiones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Finalmente comentar que los </a:t>
            </a:r>
            <a:r>
              <a:rPr lang="es-ES" dirty="0"/>
              <a:t>alumnos aprueban parcialmente este fenómeno social mundial, pero se hace notar la idea de falta de competencias para comprender y participar exitosamente en el mundo globalizado</a:t>
            </a:r>
            <a:r>
              <a:rPr lang="es-ES" dirty="0" smtClean="0"/>
              <a:t>.</a:t>
            </a:r>
          </a:p>
          <a:p>
            <a:pPr algn="ctr">
              <a:buNone/>
            </a:pP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dirty="0" smtClean="0"/>
              <a:t>Es todo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Muchas 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5 Imagen" descr="graci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2204864"/>
            <a:ext cx="2667000" cy="2682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La escuela </a:t>
            </a:r>
            <a:r>
              <a:rPr lang="es-ES" dirty="0"/>
              <a:t>se </a:t>
            </a:r>
            <a:r>
              <a:rPr lang="es-ES" dirty="0" smtClean="0"/>
              <a:t>ha </a:t>
            </a:r>
            <a:r>
              <a:rPr lang="es-ES" dirty="0"/>
              <a:t>mantenido en constante cambio </a:t>
            </a:r>
            <a:r>
              <a:rPr lang="es-ES" dirty="0" smtClean="0"/>
              <a:t>debido </a:t>
            </a:r>
            <a:r>
              <a:rPr lang="es-ES" dirty="0"/>
              <a:t>a la globalización, y para estar en condiciones de </a:t>
            </a:r>
            <a:r>
              <a:rPr lang="es-ES" dirty="0" smtClean="0"/>
              <a:t>superar dichos cambios es </a:t>
            </a:r>
            <a:r>
              <a:rPr lang="es-ES" dirty="0"/>
              <a:t>necesario conocer mejor los fenómenos de </a:t>
            </a:r>
            <a:r>
              <a:rPr lang="es-ES" dirty="0" smtClean="0"/>
              <a:t>globalización.</a:t>
            </a:r>
            <a:endParaRPr lang="es-MX" sz="2400" i="1" dirty="0" smtClean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6" name="Picture 6" descr="http://t0.gstatic.com/images?q=tbn:ANd9GcSMg3JPm0__74gi2B14-PDy7tz-fMO4UEUbt0V1pjdj7MmgU2LoIDS8W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343605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Objetivo general</a:t>
            </a:r>
          </a:p>
          <a:p>
            <a:pPr>
              <a:buNone/>
            </a:pPr>
            <a:r>
              <a:rPr lang="es-ES" dirty="0" smtClean="0"/>
              <a:t>Conocer </a:t>
            </a:r>
            <a:r>
              <a:rPr lang="es-ES" dirty="0"/>
              <a:t>el nivel de influencia de la globalización en los planteles </a:t>
            </a:r>
            <a:r>
              <a:rPr lang="es-ES" dirty="0" smtClean="0"/>
              <a:t>escolares.</a:t>
            </a:r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0" name="Picture 4" descr="http://t0.gstatic.com/images?q=tbn:ANd9GcRP1hICw4EbZ3VvrGadVznzeFGmviwB2A1NGo1RCc4Zws3IziH6va1K2ULh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04864"/>
            <a:ext cx="4717371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Objetivos específicos:</a:t>
            </a:r>
            <a:endParaRPr lang="es-MX" dirty="0"/>
          </a:p>
          <a:p>
            <a:r>
              <a:rPr lang="es-ES" dirty="0" smtClean="0"/>
              <a:t>Ubicar en la legislación educativa de Secundaria la noción educativa hacia la globalización.</a:t>
            </a:r>
            <a:endParaRPr lang="es-MX" dirty="0" smtClean="0"/>
          </a:p>
          <a:p>
            <a:pPr lvl="0"/>
            <a:r>
              <a:rPr lang="es-ES" dirty="0" smtClean="0"/>
              <a:t>Describir </a:t>
            </a:r>
            <a:r>
              <a:rPr lang="es-ES" dirty="0"/>
              <a:t>la </a:t>
            </a:r>
            <a:r>
              <a:rPr lang="es-ES" dirty="0" smtClean="0"/>
              <a:t>actitud hacia </a:t>
            </a:r>
            <a:r>
              <a:rPr lang="es-ES" dirty="0"/>
              <a:t>la globalización.</a:t>
            </a:r>
            <a:endParaRPr lang="es-MX" dirty="0"/>
          </a:p>
          <a:p>
            <a:pPr lvl="0"/>
            <a:r>
              <a:rPr lang="es-ES" dirty="0" smtClean="0"/>
              <a:t>Conocer </a:t>
            </a:r>
            <a:r>
              <a:rPr lang="es-ES" dirty="0"/>
              <a:t>el nivel de logro de lo propuesto en </a:t>
            </a:r>
            <a:r>
              <a:rPr lang="es-ES" dirty="0" smtClean="0"/>
              <a:t>la legislación educativa de </a:t>
            </a:r>
            <a:r>
              <a:rPr lang="es-ES" dirty="0"/>
              <a:t>Secundaria con relación a la globalización</a:t>
            </a:r>
            <a:r>
              <a:rPr lang="es-ES" dirty="0" smtClean="0"/>
              <a:t>.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Hipótesis</a:t>
            </a:r>
            <a:endParaRPr lang="es-MX" dirty="0"/>
          </a:p>
          <a:p>
            <a:pPr>
              <a:buNone/>
            </a:pPr>
            <a:r>
              <a:rPr lang="es-MX" dirty="0" smtClean="0"/>
              <a:t>Los </a:t>
            </a:r>
            <a:r>
              <a:rPr lang="es-MX" dirty="0"/>
              <a:t>alumnos </a:t>
            </a:r>
            <a:r>
              <a:rPr lang="es-MX" dirty="0" smtClean="0"/>
              <a:t>presentarán </a:t>
            </a:r>
            <a:r>
              <a:rPr lang="es-MX" dirty="0"/>
              <a:t>una actitud regular hacia la globalización educativa</a:t>
            </a:r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650" name="AutoShape 2" descr="data:image/jpg;base64,/9j/4AAQSkZJRgABAQAAAQABAAD/2wBDAAkGBwgHBgkIBwgKCgkLDRYPDQwMDRsUFRAWIB0iIiAdHx8kKDQsJCYxJx8fLT0tMTU3Ojo6Iys/RD84QzQ5Ojf/2wBDAQoKCg0MDRoPDxo3JR8lNzc3Nzc3Nzc3Nzc3Nzc3Nzc3Nzc3Nzc3Nzc3Nzc3Nzc3Nzc3Nzc3Nzc3Nzc3Nzc3Nzf/wAARCAC1ARYDASIAAhEBAxEB/8QAHAAAAQQDAQAAAAAAAAAAAAAABgAEBQcBAgMI/8QAPhAAAgEDAgQEBAQEAwgDAQAAAQIDAAQRBSEGEjFBEyJRYQcycYEUI5GhQrHB8BVS0SQlMzRDU2JyY4KSk//EABkBAAMBAQEAAAAAAAAAAAAAAAACAwQBBf/EACQRAAIDAAMAAgIDAQEAAAAAAAABAgMREiExE0EyUQQUYSJx/9oADAMBAAIRAxEAPwC8aVKlQAqxWaVAGtKs02u7yO2id+VpGUZ5IxljSyko+hg4rNVfr/xOu7WV7e10zwHBwDcbt+lRUPF/GF6vi2yyshH8FuMfbak+RHeLLlpVUVn8TtVsLnwtYskcDqCpjcf0qyOHtfsNfs/xFhJnl2eNtmQ+hFNGaYNYSorNYFZpzgq1ZgoySAPem+oXJtrcuuObtmqy4l+IMVrzxMA0ozjAzUbLuL4pax4w1aWnFNHMpMTq4BwSpzXO5vrW1/5i4ii/93AqpOHL/iTWWuLnSybW2kAVnY4XI/r9K21bhLWmiedLuK6kzllVjzH7ml+bPfQ4P6LSXWtMY4F/bf8A9RTuKeKZeaGRHX1VgRVGcHaPNrGoSi6kkhtYP+KTsc+lHkI0PTpsWRliZdvFjkb/AF3rkr+Pp1Vth3SqsuKONdQ0qOOKNlcMwZZ1ADMo6qR0z0Odqd8M8b22rXEUSXRErDJVq6/5C9zo58b8LCrFcIJ/EwGwD+xpxVoyUlqFawxSrDOq/MwH1NIMCMggj2o1HDasMwUEsQAOpNCXF/G1toZa1tgs973Xsn19/agm1l1rjMyG71EW8Kt5UYYBPsopJ2qIyi34WnPrelQNyzajaIfRplre21fTrs8ttfW0rdMJKCapTWuCNctA0sPJdqo/6Leb/wDNC9tz/j4re5aSAGQK5IwVpVbp1waPUFKgbhV7mziUQ6vLfxYyYbjBIHs3UfvRrBMk8YkQ7H9qaFkZ+HJRa9OlKlmlVBRUqVKugKlSpVwDNKlSroCoZ4t1e7sGiSzQMfmbJxtRNQV8Qn8CAyZwTEwHv/YqH8hvj0PXnLsiZuNL2PUbSO3YSLOOVonPQ+x9ab3PFBi1EQPcSCTPURkxg46E0H8HSwz8SJLfE7IfC5uzUb6hounGd7pQFlYbuHOPuM4/ass+sTNEIp9ozLa2OtmO+1K2QvbnfB+b6+orS94lFupKtFaWyEKpbbPsBTw2/JYSRooy223pUPf8Krq6Rt+NeEqDjlAbqMHr7Eik9eNj8fTnrsllremsbgIZFBKTJtv/AH2oC4Y4ku+HtTS4tnOA3LLGx2dc7g0c6hw6mj6e7CcCJI+UZO5x61VN2qCeZ1OzElc/Wr0/ZC1JHqfRtXtNX0mDUrV/yJV5vN1XHUH6GsPrmmo6obyLmZuUAHO9ee+GuIbqwsDZxzzJbuxMqqxIz7DttUxw/dQvxBFLH4iBV5sOepyN/wBM087ZJ4hYVqS0sfjLW+SyZowwUA49/evP99dtdX8krdSx6mrl1e7imt5FbzYz3qmWQJdS5A+dhjv1paXrbfo0+kki2ND1CSDha1XJjgjj+WMZLGuOkcRDUboxJHJAwUMDz8/MD0yPf9af8ELp13w5aI+GIUh1O4z3FSY0vSrGUC0to4XY8xZAASfes0s16aIrpGt7C0VmHt8o8h85Tv8AWhi+bXTNDDYW03gg5dljBH3NWE1oZYDCT5gQWOPlplNfwabGkkuDG5K5bY5FKnjO9NANxppl3Jw+t3cKokhIL4GKrWK5nsLxZ7eQxyocgqelWn8ROJLefR2tbaRJDMQOVRuAN81VMvKzcwz9cVso1x7M1rXLo9BfD/WpdW4fSW5OWJIyW3OO9Fum3y3QljyDJC3Kxz19DVQcDak1lw2iRHDBiR+tFXBmuK3ED2kp810h5T7rv/LNLU2p59HJrVptrl7q8mvXMNnPHGI28vOMjGKide4qvLSwkZLo2l9GCreGPK59cGufHUr23EF+ru8fiKpidcjoOlVTqepXV7cMt1MZAu3N39s0sa3KejOSUUH3Adrqd9cS6oscEq5KmScnmz1JH8s1YX4rwY1F5aLjbLoP6VUXBV5qsTCK2vBFEDgA4IJzVk6dqepRH/edqJYupeM5/WpW/kVqWxCBFRk8aylBB6pmojWuH9N1zBubcR3A/wCqhw339acxzW9ywk0+Xw27rj+dOZJuSLE2A5G5WkTaGz9gqllNoWpQtbsxQjlY46j396fa/rt/odubrT+UmUhGRxkDPRh7itru+QbOwYHcEneojV5fx2nSxcwbKnHse1PBvdJzSZ2teIr3l8d5pZZzsPNgVZGj3El1pltPMMSPGCw96p7hm1mvLq3iDu3MQpXHQ96uuGNYokjTZVAArXQnrZGzMRvSxSpZrQSFSpZpV0DNYzWaVAGM0IfEuxmueH5JraKSR4QWIj68vejCuNyOeCRSMgoRj7UskpLGdTw8v2ENxfX8Vtb83jMwCsvarc0Th8afYNDdXD3E03KZGJ2B/wDEelDXw3soV1Ca8nCZctHGuN1wd96KtRmksdQEiOTCwwV9DWG2WvEaK452Obq3YPlWyEHkUjZSO9QtvHqciXEsEg5Ynxg96kLrUJJ8RQDDPgbCnU0YstNS1D80khySO5NRLFb8c3Wqw8sd1H/szjKSKxKtjt7UDDdcZBLbdat/ihVeynhlUOsVuxZSMAHG1U2WwCOnqR09610NNGa5YyZ0M4SUMCRzU50y+ZdWeTl5VUcoHpUTaaqLaNIAPIGHMT6Z7US8TDQbe6tZuGo5HtpIRJKXJZuck7HPQgdqZw1tsVSxEnPflgWBBGO1BWqlV1BygAD7/epiWYLCrHIR981AapJz3g8uQF2B6UQjjBy0kdN1e801/wAjHI4GVPSrG4Ea616V5rpVSCFgFC/xn3+lVSsqFgzKMnqMVbHwxumTS15FUpk9DuCSe3pU70ktKVOTeIsaKJ1PmwT06dqaahpNvc2rxSxK0ZGCrCnBvVVedyqg9SxwB+tcmvSyMUdJMjA5CCP2rM2imSKK424dl0HUSIpGe3kBMbMckDupoW5+Q5ySAMgEbVafxH8G4tSrygzp5wF3wPeqmlbJIXzHHU+lbaJcokLI8ZBholxJHbBASAB296m+Fb9BxvpPiSYHjcpOcbkECga11HwrcqPmxgYrvp140d1DdGRQ8MiuAepwc11Rx6LrPRPGPDMWvWTFDyXSL5GH8Xsa816jaS2Op3NtOjxSxyFSrggg/SvVtvqFvPpsd+sqfh3iEviZ2C4znNebPiJxBb8QcVXF9bEpByiOMkbkL3P1qjS3Uc1+HDRNUSzkCzbRsfMT6+tFltxU2nyIFlFzEx/4ZPX6Gq4DKME4Iz83rRFwlo0eoXBuXIMUZ2HTmb0rPbXH8mVrm/xLRtdb0W8CSIfBkP8AC2zVjVNUUR5hOVxsSc1HT8PqqI7wKXjAZT0IzsaHNQS+09ZTgvCCcCTbArLFay8tSOeoavKs5JNN4dbbxCCTgjoDUHJeSXcu3mJ7nYCnPhC2OXOSRsAO9a1WZXIuL4W28V1az6gxUyLIYwo/h2BJ/f8AnR/VE/DPiP8AwjiRLWeQraXxERBOyv8Awt+u33q9c1eCSWCN6KlSpVQ4ZpUqVAGaVKlQBg1F8TamNH0K9v2j8TwYiwTOMnoKbcU8T2fDtr4lwS8zg+HEvVvc+g96o3jbjjWNd54JpRFZMdoItl9snqaRy+kA94O1gyTw2/IRKkjMCN8g7nP60b3j/jXVJHII3J7iq44IUWyS3jjd8hc9l7/vRK+q5ztvjqax2R/66NMZdILNNigtpDN4niMq7k42plqF7Ozvc56fJ3ofOq86+HGx8P8AiZu9PIL0zKA+0KdvWpOLKRkmcbq7HgSCQ5kkyZcjqPSqllkTxGZRy5bKj0o44w1X8JafhoiBLMScZyQPWgNVaRtxg+42xWmiOLSF0teGHbCBQOpBP1og00tFb77KqYJB6moEoDOq9cHfep5W5bNUBBOc1dkjS9kbkQNuBgYHpUHdzNJLv0XIAqTupwW67AVFGMyMWOwPehAdUmDx8r7kDY+9FXB+swW6rbTzSW0gP5c0Zxt6H1oLOUODW6SEGlsrU44x4TcHqLjbTbjU1V11Z70dsP0H/r1pv/gV5Zl5mlmihHzSyMUXH7E1Wdtq15a4NtcSIR0welb3WtajeLyXN5NIvoXJrJ/Vl+zV/bWeE1r2pQL4lrYNlNzLMerH0oVmLZ8TlwpO1PIE8TwwFyM7Drk/SueoDLczt5zjI9K1wgoLEZZzc3rONsd8479KdD5sjAzvTS2wFJ75p2WMnMTgHHpTMQdvrOoiwFiLyf8ACrsIuc8vXOMdOtQshYOcnvmnZAOAScCsPGHBwMkjahYgOKy+XODnP2qxPh3GzaczjdQ5JHv61WrZQlffFE3B2sG0m/Cm4/Dh2zHKRkK3o3salfFuHRWlpT7Lvt5keLMuObGMmonXoraSynUhSMdqHZNd4it8Ipsyw2PLEM+x37U3uNe1a5YwXtnDKSMEoAjAe+P9KwG11gBczNaag5U43wABjapWzv1uBhkycEg56VCa67HUpObAYHcA5xXXTAXI5Ml1Oa9KP4pnnzWSaJZ+UOGGzqdm7+371d3APG1vxBAlldN4epxp5gdhNjqy/wBRVIzgcnRl33yK10u+m0zUrbULZ+WWCQOCO+Ov9f1rq6FPUdKudtMtxbxTRnKSIHU+xGRXSqHBUqVKugbVpK4jjZ2OFUEk+1b1Acb6mul8N3kxOHdDGgHUk7UreIClOLdZm1bVLi5mOOZsIM7Ko6ChG6AllRFHmO21OL+6ZmIAO5/WttOg8MmWX5yMD2FIukA9F14EKwxnCqOUAVj8cwOCdj1PrTRwASFzkmuQxnzjHsaRx0ZMlre7JfmOWHYU9utcjtYSTlpMeVB/Whue4ZByxnb6U2kbxDsSSepJrnBMbm0a3E7XV01xcM0kjncmt2ZQnyjAyB9aUIj5ssvNjGRms3xhWP8AK2B6D0zVBDjp6eLOzsSAB1qSlASFVyelNNLi5Yy7EYJ6D2pxdkkfT3ofoEdKThs/rWgIEZRs5IyM+tZZhkjtXFuopkBgKzdtwKwUIGcEUR6JpJmXnKZ2zuKnjwwLhMxpysOuKm7UmMo6V9iukS+cDqfSpTWtIl02YpICPTbrXXQNHkvpQApC5wTTc1mnMejWB2QZK52xuNhTW+IPKQME7mrEPDUMUQBQN3yetBvE+nfgpV5NkPTakjYm8OuOEVZDmk5cZFOzHgkdMU3sU2MhxgbfSnq77ZNUfoo0k2OP0rdJwPKR174rtc2rcuVyRTNUJlCnY42FAHG6B8Qty4B6elcwcdOtSxs5biMeU8ophPavEd1bHrihSTDCb0Xi+902JYJooby3GwjnBPL9CN6cX3Gk8sTrYWMFmzDDSISW+2TtQwq7gZp8lk8sRCRnI70jrr3WiisnmaRrMWYsSSTuSe9SmkSBQdhn/N6VGyRuhwykV2snKvjNU+iYTXLGWBGHp23pi+QPl6DFYtZ2VsFuZc4xnrTq4KMw5MA470oF5/CzW01fhW3hLD8RZKIJFzvgDyn7j+VGNec/h7rU2gcS2r+Ji1ndYZ1PRlY9fsd69Fg5FPHw4ZpUqVdAzVOfFjVzeat+CQsYrYcpAbALHr/pVtajdJZWM9zIQFijZzk46CvN2p3rXV3JPKxZ5GLsfc0kn9AR/gKJOcgE56+lbMxUZxkfypBiTkg8vqe9cpXDf32pTprKwBJGBXOytLjVbrwIM7DLMewrk+XYKuSxOBVh8F6VHb2YBQ+M+7HufalnLitGjHWCV5wzeW0bNy8wG+R3qAeN1lCYIYnFXpcwRKpWbHLjG+KE7/StPF6JTEAc9anG1/Y7r/RH8M8MRvbeNcg8x6DFRnFekQW0oEOxxk1ZFqYlgAj5eU7egoH4seNp5JAyknYAdqmptyGcVgNxIbeJFYdVBArlOCx7kVs8vMVJxn2rZgCrDofWtRAjZFIY4P0rQKOZfTvTpoC2CASO/tTVlKthtjTgWDwtNC0KKQCB3HUUaWLQrgkgBuo7VUOi3ksD48QAYyM96N7fWHuLKBY4ArIvmIOfvWSyLTLR7JziDRbK/iEjAcyntS0jT7az2RQBjqKjjfPLABucehrW11cw/lSKfcnrip68H4hFcCIIDzAkdQDVd8fMjcqYAZVGwFGK63bW0DuqLI5yCWPyiq04kvzezSSZOCTjemrT5Cy8IvTwGV0PcjFSFtA3ikMCCo3qGtmZJfvmp2DUF5GVh5j3rWyBINbiWNS3Vhs3pUBMng3nKd+Vs1IJeyINmyqtXO9kju/OFxKTvvsaACi3toxGoUDlIGDisXGjLdQsvKBgbe1b6NqKC1SFow7BFw/vjepGW45k/LXFZdaZZLQUseGuWYm5YFc7KKlDEIJOQKvJjpWbi8kifLDy99qTX0UoySCMY/sUOUn6d4pAxrEEfO+/Q1EIVDDA2G1S2sSQieTwX5hUIcg1pr3CUvR6sxUjBqQtJVMoY+YH1qKRudcbEmnaAxbZBYY3U5FMKOvnclDgqdhXorgLWv8AGeHoHldWuoB4U4Bz5h0P3G9ea1lKklehq0PgXdudX1GBmbDwK+Oxw3X96EcLopVilTgAnxg1F7Th6G2jJBuZcNj/ACqM/wA8VSLSeY96t742r/u/TXKkqsrg4+gql5ZF6759BU36B2kuA2Ao2IxXFmXGD1riZNtvtU3wfwxd8V6p+Et28KJV5pZiuQg/1PpQkdGOjAfjQ5iaQLvgdqNrXUvDHKglRsZGFOQaFYLK40niKexaReaGZoi+cBsHGasC1SNYhlwSfSoW+lq8wa2899dyEcrsp6u/eni6O0oBkB96kbRolHVf5U6kvYkQ+ZQMb5qLZVMFdVju9OgJt5sg5AVqBdSa6ct4qkd+uaP+JL+3NmxQqW5sDegLULwZbAGeldh6cklhF5JwB19q7Rljvj9aarKqSE9N+1bmYscqa2GVnSaRrdnQ9uuD1pioaV+YZLetYncu2Sc0/wBLGPOuCcHY13xANlJDA74NEfBjwy6h+DuJCgm2jbO3N6ff/SmgitWfmeI+4B2pncL4ciSQnkZd8g4IIpZLksOxePS4bXREt1PN1x16U+u9FtLq3j/L3Axn1qN0biu2vNMtnmZTOUAkAH8Xen/+OQEYizufSsT1Gty3wh9T4atI7eRgrA8uf7AoD1uwtLSBmwQ3bJ6+lWDqmtS/hZfBjbmC4BNVPrs1xcTgTOSc4AHanq1sSb6IjJMpZQeUGnFvOqlhICcjCkHvT22sgIWYAEgEsDtgUwmALEIvKM9K2bpmHCEqmebr13p5Zhn5IkC80rgZJ+UVF+IFGCT96daZcNFqFtLvhJVOPbNca6Belj6dodqYg0DHmxsRTs6WQMZJNd7JbacsYZPCkBJC82x+1dZ57mNQrOhb6Vib7NizOiIvtKUQ5Zck+9QUui8mXjYggdCKK7mYlAJEPMR0FQOtahHp9s5K+cbKM96aP+E5P9lf3aOJ2V/m5iK1ZNvLSTnnudt2YnenyQhX5TjAG5rYukZ2RvmU4xj2rorHl2JzRJp3DM2rMJMmKI787Dc/SpGH4capetINKxOI2CsWYDrS/JFvPsbg80EowGA659Kvr4Q8Mf4VpJ1a5BF1eoOVSMckfb7nr+lDWj/Bu/5kbUtSgjXI5lhQsSPTO1XHBEkEMcMYwiKFUegAqiQjOn3pUqVMcA/4qaY+o8KStDG0kts4lAUZOOjfsa8+Sp9j9K9Zmgvi/gjQbrTL68WwWO5SFpFaElcsAT0G1I19nTzw+ABzYq7fhlxVwrBp9rpNoTaXsoXxTMuBLJjfzfyB+1UtLaMhJ7GsQQ+cZ6+9cTAPPizpUOncV/iLCUIbmPxpFB+V8nP69aidG1CeVfPdAYGM1CTRNJCSzZfP8R3/AFpkrtA45QB75pZR5IaLws21thJGG/GnffIp2tkGjAe4LD3oJ4f1GKRhHcOy9MEGje3hhlTKSn03NZZJxZqhLUM7/S7aWAgOOYb9dqCdQt44eYEDmHpVgT20cZOX2x0zQRxRNaJPyW4HiH5j1FENbOTfQKTn8zYYxWpkbGBXdiMVyYg9BW1GU4jc71OWluEjClhkgY/nUJ/F0qZtZ+aHfA6fYVyQD9lESDODtj6UxvSDygbk9T/f1reSffBOx3rnKedAW6D0riAJeBLmGOae3uApRlDpzDPmGx/pRwstvGRkxgYz0BqnvxDW0sUqNjOc4P0ojs9WjaDmlnPlG4aoWwbelq54sCjXtVihgEcfLzMN2xtVesBNdlwckHA9M1z1XV2uJXKtzA7D6VrZhmjUkjJGcnfFdrrztizno8MMXMWJJIx22pjfQBSGUdetSEe6tzkkkbb7U1v8ZXl6CrImRDLg52wK72pxIrnswJHrvWs/yE/2a5RHfBz9qZ9oC1Uu7HlV5ZrdcjmDiRQa6x3NnMfy7+N1ByPONqreKFFjErDb3raQgkBcYx+tZ/h/0qrf8LBkTxGwrsQDnNA3GErC5WEnOBkmt1mvLa3UR3ckYbfkDHYe5qMuo3upTJcMS5HWmhXxeiynyGVqG8UEHGO9HfDemJIY7mdCWYDCkdPrQlbWSrIhXLb9ztRzoc5VAN+bO+9FredBDN7Ck27mBltyFk5cDI71rw5Y6noV1LePqTqJ25njKjlb0GD9e1dbCeRxgcq579zUk8dvKqlw0h9Mmsibj4aM30KdD1231UNGpCzxgcyZ6+4qXoJ4XUDWgFtuRAhwcbg0bVvqk5R1mayKUujNKkKVUEFURxYHPDWpiLPN+GfGOvSpetZI1ljaOQZV1KsD3Brj7QHl5slydj9s1yMPXAGAOvSiHi/QpuH9bmtWU+A7c0Dn+JD0+46VEIvk831OP9aRAMgGzg+lNrlQ6HoMdMVN2FnNqNx+Gt4edh1bsg9T7VI3/Bs1tCZDcK0nUgKcUrkl0xlFsBkZomyGIwf0qbtOIbm0Xw2bPcMD1qOv7V7VysoIOdvTH1p7w7o19q0/Lbx/7MD+Y7fKB/r7V18WtZ2O70OpNbvrpGKE4/zHoKg7hZSxZySSckmrYi4dto7WO3hh8kYwMDc+pPvUFrOhxxk8qYAG9RjZFPpDuDK7KsNiK0J2+tT15pzQKWweXttULOgLkrjlzV4y0m1hxOzbU5t226/XemxHpW8J84BNMzg9diRhvpk13s3CSYYqdiBmuBVgM82P3rkWAIyelcA31NGR0JGM9MU1aYkHzHpTi+m8S3gTLeXPU00Hy11Aanc/0ogtIZAg5gQHx3qChRpJUVRkk0TWzcmGdSFXofU1yQHOVmjUrkYB6UymzyAOck79Ogp7NKJHLMBjHQU0nkRVZyBgDO/rXEBH3rLzhF3xua5xLlh6VzZi7sxO5Oa2TI7UwEkkhCYZc46jFdYZI8DxEJTOSQ2CB6CmClwOu3bJrYyHl+U/pkUuASkiqrARP4iyRKwJHfG4x9aaHCkHPTqQabC65Rt9M+laPdf5aMAk4GAAGMZ9TU/pU7BwoxzdqDFvCCCMkg07ttXkgbmHXNJKDfg0XjLW0xFbDSuc46CiYArbr4HhqMb83X9aqK044vbdOWOCMsRsSOnvXWHivVL+f8+YRxkfLGOv61ndcvsspou3g+eKRblXZDdhvNjry9v60S1RvB0OsJfi6DORz8xkVskj6Vd8TrIgIIORnatNMusJWLvTpSrFKrExClWaxQAw1fR7HWLYwajbRzLg8pYbrnuD2NVRPwFNb67PZzTMbNY+eGRdmfPQH3GKubtQhrdlNqF/JJDMUki8oAbGKjdLiuh648n2CunaBfaNanwIWZixy4Ayw7ZrD2V3+ZJdggNkkEjpRK0urQwFJVSVSvLzA7+lD+qz33hyL+EAUtkeb5fasbes0pYiudSjgudfgtZGZIZJVVm9BntVrPd6Nw9pcdnbrEkar5Yx3z3qm+JVmi1Ellw2AQR2o/4ItLzW5obnU7fw4IsEs+PzSOm3pVJp8ULBrWGcPgCETSqQWUEBe2ah9YsisOWPOZD6ZqRvnWa+dsnwoh26Zpm1wZSGZQ0KnYGo6U/9BW800yExhMhevtVZy4aRzygAucYq49YmAsLy7AwOQ4HrtVQOq5OPXY1qofpC1JHIQllyNgO+Kbvsfp3qUWUBGJOW7+/94qPkUs3MR1q6Ij+CJpo0cdOlbi1UH805IPQDtT3QrSSe0ygOCTvU/BpkQILg5O2471KVmPB1BsG7LRLrWLyO1tYSCcZbGyLnqaLBwBp0P5DXNxJO47AACpTgyJ0v7qGFVaV9iHGAi+ufb0o3gtLS0ykKi5upN2kG5z/SoytfiLRrSRUkvBM2mSPLzCVegyMEfauL2UqREbFe9WfeWSQMZL64y/VYwKiNR0wSxi6hiESgeZTtzD1rite9nJVrCsrlVAPQcvYVFX0gJVVPXc0V6/pqxoZ48cvt0oMly0jH3rVB72Qawwo5jjrTiOLOdt64xdTn9akrcADIxzZGAabTg1nTlOOUrt3rkowdiR71KXMgeAQuqEL8rKMYpjDEd8ijTg2dScY61xIw3vUjLHhc044f0ptTumyuYYhzOex9BQ5YtGS14d+HeG7rVmzGOVMZLY7VNjhCDw5D4pyhwxx0NE/ATq8d54Y2jIXGO9TCW4Gn3DSDdmOaxyulpojXHCs9R4TngVXs38YMM8vesaLZRy3LR3TGJ49vQ1Z19Yxm1tVCjAdenahjiCE6brQ8GAESoGbGOvSufK2sD40noVcPW1xAqC1nQ5XIDEYxUtNLqELgt4YPQFWIxmhbTLi0PJzxyxvjc8px+1EdisV1cQQRXTEu2wJJ/nSR3RmHNq5ktonbqygmlXRFCqFHQDFKvSXhj02pUqxXQEaBdRjQ6vOrXTW92x5iA+Nu2P2o6qA1rQE1G/FxJEJAI+UAkbVG+DkuilcuLImaLUYuRY7tZCwPVc4HrURe2+oi2WN5kCsckD5v1qWn4ZkRSYY5lwNuRyD+xpmvCV3dneORO3PO39msqrnvhdzjnpUvGIZdS8zBmGNxRTwvrt9dWax28CKFHhli3b1oqf4UW93MZNR1KUg9EhQD9zmn9n8M9P0+GVLDUtQiaTqxZTv9MVodTcM+ySsSlpFyXP4e3FmpLyy7lgf1zW9/EkKxWkTjnIy+Dso96lbDgi4swxW9TxRsspQtze5BO1OdP4OMMwkvLpZiX5nwvzf6VFUTKO2JV/FuotOW0rTY2kUHllZFzk+grloPwy1zV1WaSNbOAn57jIJ+i9f5VfsFtBboEghjjUdAigV1Fa4VqCM8pcmAHD3wp0TTHE2oFtRlHQSjEY/+vf70XPoWkyWptX0yzMBGPDMC4/lUiBWcU4pU+scKRcP3zJYwOLKUl4juQmeqk/yrrY6faXHKtzgHGQpq0yqsMEAj0NQd9wtp13K0n5sLN/2mwAfXFZ50tvUWhYl6Bmk6fc2d3PDbAFZG5vEBBwo/vpRHBcRW3+z2ieLc92PQfWmY0TWNKa6W3LXUQ88UhxzEEbqQO49a0eZNMs/zVY3rnBQjzEnH7VllCUfTRzUl0ddVjjtik07ia7btjJH0qJmSa9lzcN4Qx5VUZz9aI9I055kFzIviysMlmG30Gaex6EJJxJecvIvyxp0+5708apSJymkBUfBx192ikZoLQbPIo3P/AK1vdfBrQpbdltry9jlI8rMysAfpgVZaIsaBUUKoGAAOlZrbCKisM0pa9KKu/gxrEKu1re2lxjouShP6jGaFtS4U17Rzy32nzxKDjnC8yn7javT2KXKPtXWjh5Yg0vULsiO2s53/APFImNEGk/DjiXUCpWyNtGf+pcMEx9uv7V6IVFXoAPpW1Cid0quw+DFibcjU9TuJJj/2FCqv65Jpzp3w0l0OG6SwvEuo5d1WZORgcdMjIP7VZdKuSipLGCbT1FN6LDNw7dX9nqNv4DygSjsD2OD3p/LNzaYiqf8AjNn06mrMvrC11CAw3kKSoezDp9D2oam4JicoIr6ZVQ5AKg1ln/He9F1cvsgdRkMlzZWqAYHmJHtT6TgiTVrz8bdXbQKIwkcYQEkdyanNM4VtbS6W6uJGuJk+QsMBft3qfqldGdyFnb9RAq34DaE/8+GA/wDi3/nRFp2iW9kyyDLyKBgsOn0qUrNVVcV4ibnJmKVZpU4oqRpUqAMGlSpUAI0sUqVAGcUsUqVAGSKxSpUAKsmlSoAxWaVKgBUhSpUAKuMlpbSyCSSCJ5AMB2QEgfWlSoA6hQowoAHoKXalSoA1G4GazSpUAZArNKlQAqVKlQAqVKlQAqVKlQAsVjAxSpUALpSpUqAFSpUq4B//2Q=="/>
          <p:cNvSpPr>
            <a:spLocks noChangeAspect="1" noChangeArrowheads="1"/>
          </p:cNvSpPr>
          <p:nvPr/>
        </p:nvSpPr>
        <p:spPr bwMode="auto">
          <a:xfrm>
            <a:off x="77788" y="-617538"/>
            <a:ext cx="19812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7652" name="Picture 4" descr="http://t2.gstatic.com/images?q=tbn:ANd9GcTR7VP4pV3DBneegvqyTvnDQd0h73JdvMQ3d1j56jZJMXxBTJwR14sFjP0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443235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Indicar ¿</a:t>
            </a:r>
            <a:r>
              <a:rPr lang="es-MX" dirty="0"/>
              <a:t>qué tanto </a:t>
            </a:r>
            <a:r>
              <a:rPr lang="es-MX" dirty="0" smtClean="0"/>
              <a:t>y cómo perciben las </a:t>
            </a:r>
            <a:r>
              <a:rPr lang="es-MX" dirty="0"/>
              <a:t>prácticas externas se implementan en nuestras escuelas? y no ¿cuánto se logró de objetivos en comparación con otra escuela?</a:t>
            </a:r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626" name="AutoShape 2" descr="data:image/jpg;base64,/9j/4AAQSkZJRgABAQAAAQABAAD/2wBDAAkGBwgHBgkIBwgKCgkLDRYPDQwMDRsUFRAWIB0iIiAdHx8kKDQsJCYxJx8fLT0tMTU3Ojo6Iys/RD84QzQ5Ojf/2wBDAQoKCg0MDRoPDxo3JR8lNzc3Nzc3Nzc3Nzc3Nzc3Nzc3Nzc3Nzc3Nzc3Nzc3Nzc3Nzc3Nzc3Nzc3Nzc3Nzc3Nzf/wAARCACaAKkDASIAAhEBAxEB/8QAHAAAAQUBAQEAAAAAAAAAAAAABQACAwQGAQcI/8QAOxAAAgEDAwIEBAMGBQQDAAAAAQIDAAQRBRIhMUEGE1FxImGBkRQyoSNCUrHB0QcVJOHwFjNiclSC8f/EABoBAAIDAQEAAAAAAAAAAAAAAAMEAAIFAQb/xAArEQACAgEEAQMDBAMBAAAAAAABAgADEQQSITEiE0FRBRQyI2FxsRWRofD/2gAMAwEAAhEDEQA/APcaVKlUkipVzNLNSSdrlQzXCR5xy3yqjLcyS55wPQVUtiVLAQhJPGn5mFQPeoPyqW/SgV3remWeoQafdX8Md5cY8qFj8TZOB7ZPAzV/rVSxlC5llr2Q/lCj70w3cp/eP0FQnikMk4UE+wzVdxnMsZN+Kl/iP2FJbqbOAc/Iiq7SIudzAY65NYz/ABQvbyHQIW0u8aFTcqLlopArbMEjBByBkc456Vz1APedQM7BR2ZvlvZB+YKfbNSrerkblI/Ws14R/H/9N2T6rO1xcvHvMhxnaTlQSOrAYye/60X9zVgxkJZWwYUS4ic4DDPz4qUEUGNOSR4zlHIq26dDwvXapQ3gJxKuPmKuKwIzmrA5lwQZ2lSpV2dipUqVSSKo55Y4InlmkWONFLO7HAUDqSewqSsb/i1cSW/gTUDFK0XmNFE7L12NIqsPqCRXQMyE4EoL/ivojXrqtteHT0JH48ICpI7hPzFfnj6VsJL5ZY1a2YMjAEODkEHoRXzx4e00Xk8F28he3IBEGw7QAcBevIyOnfjNe3aJaRaTodlaBtscEIX4xtwOv0xn/nWgm1CSqnqdsrsRAT7whnmmyyJCjSSsqRqMl2OABVeG7/FEi2AKK2C7ZAb/ANfWlfWMd7aS28jyKJEK7kbBGe4oZc4ysDtAPkZ51qEw1rxHrxUwqW0+JbGSc+WRsbdng5OJMn22/OtBpOoeKdUsI7uNLGPf+7KwGD36Z70M8XeHrTR9MtbmzabzxN5byMQWk3ckn58dqK+E9XjtwNOnIVSxMT5PU9Qft1pBrW9UJYcfxD8FPGaVoZZ7TbJJJbyumGaNhlCe47e1Dl8MW0iBbzVdSuAGDLvuW+E+3Sia3dsZDGs6FlGWAcHA+dCNQ8TQ2sjRx2s0rr+8RtU/Xr+lPlcDJlEaw8CEv8ltCuGuZMsfzHGayHiFYvx1vpLQi5eSZXPYLGjBi32yOPU1aPiq+uS8VrbwxO3CtuJI9PkT70IfSZmHmiwu2v8ADftlfjBPIKgd/egDTI/I/qVeuwHgczY2+lah5aTRMEYgnBbbiuS3WtWcyrLpL3VvwDLBIu8ZJ5255HSu6ZrNx+HjjvLO+ilGFZliLK2O/HSjEF95yho3VwR3GP8Aeomnes5Uzq7V/IQTp2vWV/O0KCaGRSQRcp5fPHHJ689KKlWU4KsOe4p0sdrexPFdRLiQANnvjpzQo6TdaM5l0ySSa3wQ9sxzgeoycH+dW3uDgiENdbjx4j9b1W30ax/F3STypvVAlum9izHjuAPc8V3w94j0/WEeTTLoSiPHnRNwyZGeR+mRxkEdqE+JNXjudLkgiTbOSPiU5VcEEgjqOP607wZplraWlxdwW6JPdSftJAOXC4A47c5PvRQ5D7cThp2178zbwyrKmV+o9KloRFI0bbh170UjkEiBl6Gjq2ZRWzH0qVKrS05nAzQLxhptprejz6XfmQQTYZjGQGUqQwIzx1A68Ucdgqlj0AyaBamWltLrPVo2AH0NcJ5lSeZ5V4RsF04JtkaRo3Kxhl2kfFkEgZ79a29mt9qF5DJd27vbBv2jE/CAAccA+uKEwRw2sJOMkY3HGT0oroMhfUikTLs8ncf/ACOcD7URdP6VbEkHMfvYFQQOhNJgAbQAFHAAHGKVKqWoXnkjZGw8w9xztoNdZsYKJlE55Mzvjq6tr23TTklPnRzB5No/LgEYz681U0PTLe7cJcB2OzeRnjHpkdPl6jNEHsVukeNF2h23MVABJ96LafZRWMAigGOcsRySasfpuLQz4MZrvUV4UcyJ7my06AxokcSL1VAAM/1oOPEpeZ1VESMcDKE5/Xj7Vf1TSEudpIldhnGCOM0CudLurWUfhFlxt5ZmwT9KNq1uC4q6/buTTmrPn3DH+a3HBjSBG7ER5/rTzrUihR+D80n97zAB+tAoPx6t+3ibYOrFOR9qs72KEpDOxwcfsH5P2rLF2qr+f9TQ9PTsJorPUIrptm0xyY/K2P0Ip93MYQpCcngnOCPSs4lvqAiSR7CQhhnCkEj3B5HtRGwv1mxYXJZZGHwGQEMPTIPP174rQ02rJbbcMRLUULtzWcyc+IEhV94EqofjCsFdR7dDijFjq9rJZtdJcIbZRl3Y4EZ759KxfiHTnhkEyLkEYY9vkaCzaBbTH8Qpmm3kbo/OO0+x60tq2VbCCMCSnT70yvcJavqNneXD3dpKZba5nBRmyCckZ47d8D0o/FqccLbo3dExney7VPy6da8/vtPjtdasrfR3mgjvHQAFiZIXztIyOSOQcjs3vXuENuiWyQsA4VQCWA54xk1x71VVxzCMQBtED2WoQXUhjRwZAM7Qeo9RROyk2SbCeG6Chup6NAsiXdlGIZ4h8AjAUMewI6c9KYmq2yndO620oJHlu4Zhj27dOa4lueTF3THkk0wrtVbG7hvIllt5VkjPdT0PofT2q1TQOZOpVvnxFt/iOKHMoZSp6Hg+1Wr58ygdlFQxJvlVT06mhM2DkwR5aYR4nLXCOjKpkZVYjA707w9crY37ySnCsuxueevUVovG28W0JHRSTwe/HP2zWB1uVmitp02ZVviOPiB/tVlsKKbMZVv+TWrVbl2marxF4gdP9LYOQ20GSUdR8l+fr9qoWuptLGpMDtIAAzM3wn69aGWzi/01XdlNzGp568Z71csrhplZWQjbjleh9qDZdbpnyh7EoNHUfFh1NJosjyWh81izq3LEAA5ogSAASeKz+lTzpHNLFGDDu2hj3f5fr96HS6zdXEjwSJHHJ0+NiME9OB3pynUhKA1pillO60rXNfHIkq7o3V19VOaG6z4h0jRNo1PUYbZm5CElnIzjIVQTj54oPqOtR+HPCl3fBQbiPEcakZ3yEAL/AH+hrwi7uZru4kubqZ5ppGJeRzksfn/aiDUbkDD3g3q2sVn0Rpvi3QNVkSKy1a2MpJCxsxR2PyVgCftRS4W4yfIcLkdCORXzRa2waMzz71gRgGCg5OeeOPl1Ne7f4d6vd6z4dD3yMs0Ehh3N1deqsec5wcfPFErtycGVKEDIjpE1iORjI89wueNh2lfp/aiFtczPHEl7YzFEP55IySDxzg/z/wB6LZ47UhjPIqv22G3BjL+tlcERrKrKVYZB49BQi70NSWexl8hj1RhuQ/2+lGPcc0qJZSlow4zBpYyHKzJXujTQ39lqU+CbRty+W+VU89Qcd8cg+nzrdaPfi9tVbAVhwVznBFUJY0ljMciBkYYYHuKi0m1NhcSBJN0DAFA3VSOMfMYrNv0ZX8Oowbw65buaN1DqVPesDrNoTrFzPCXMg2qwONo4GR/St7E29Aw+ufWstr9o9rdSXUW+UXDgleuzoCeO3T70ioz4Yh9LsFmWOOJV8H3MkOutA4CLPBllLAZYHg47nGcit3msvoWl2Ud/HcvHtvQjHaTjOWIzj1x39K0u0epp2lSi4MDe6s5Kyhd83DfQU+zXIL0y8yLhsfKrUS7IgPrQryRxF1HlB2qQJeLLBIoZSMe1YKa2SVhBgNiIqc+p6VvZH2h3POPi/rWDRmguZPPXbkn83Deo4p7SkLWQ3AjGmJJOJkQ01pI6I7xsMqwVse+a13htxq6eVcDy1j4YgEBumAD0yc+tUFgtbnUt80AOOkZOA7ZGN3y71rFuIoWit1YF8BdkQzgew6Dmla6VdtwOVEb1erAXYBzLl2VhtwqqoUjbjHQVktSiWK/SeTPlvySP4gP/AMNai6djCQ4LY5AA5JxWb1dbq42sIZYoAed6cKfWndUUfT7R3M6hit2faA/HiNc+FLloXykbxzEDJyFb5e/6V5PtOcfWvdYraEwNbttkikUiQfxAjn9K8i1HRI4Ly4jt5t0auQuR298849azNM+1dpmjdSbWDJzOWlnKs0StKpjVg65H7xH8ulereArz8NZyptO0zbWXqV4AHPfNee6dCDMi9Qi8fMgf8+1eo+HLCO3lhiAIfbvc/wATADP9PtUFjG0YPMZsqrrpIx3NVTZpUgQvKwRB3bim3cht7WWUAFkQsATxxWW/zGXULYPcOGCZYRqMAEcjjufnWpqNUKRj3Mx6aDYc+01cUqTRrJEwZGGQRTvl3qCxga1tI4pGBYcuR0yTk4+9K7vba0XNxMiZGQCeT7Cjq/gGbiCK+RAkryRoAZHVQTgFiBz2HNSI2GB+dYa/1J77UQ7FzbCQGOPPAHTpRaLU7i1tmhijeVyP2W3ny+O47ikTr0LlGEZ+0YruE2NpMMZU7kYbgV5FDr2a5e2kvk2R/s/gRkBIXOevz649qE6bPcWlosCMCQ4bn+X3onr10sFmYsZebKqP/Hv/AM+dTQqrvkDmKa2uynah6MD6ddTNrNtNJIWkMgUk+h7fzrfYFee6PG0uq2qr180H6Dk16BvX1p/X7VcAfE5VnbxKd0v+pU9jip3yIz64plyP28R7ZFPk/wC23sawbjlhDqO4PPQ+1eda+7f57ekkkiUjn0wK9F9c1574ljEet3QBzuYOc9sgGrX/AIwmjbDmUJDgh1GAePer2lzXBmcWwVZNmSxAI/XpVFLKS52ssG8E4BKjH3o/p1ktnEwLCRmOSQPsKZ+nU2FxjO2X1rV4z7x9tqri4EV5EASQNy8Yzj50V2hlKuAwPXNZrVozFeCYHiUYz/5DpV+x1dywiuQCNpw6/IZ5+1On8io9ojjaBnqFnjR0ZGUbG4YeooRfeGtNvQBKjYz26/RuuavRanaS4AlCt0w4xn61YjljkXMbqwJ7NmqFQRzLByDlTAWm+GINPBEMokYYVWkUZUc55FWmsrlJUlhkZZEzhlI79eDxRbOR1zSziljpUJyO4z95YRhuYEvfx00RhurmTa3VfLVc/UdfaoYLf8PHtAPzYiji3EMrGMSRM3dQwNRvcwKDEcbQ4jcEcZI6UKzRszZLEwterVRgLzItN1qzEbx3F5AoTpukGfTFZvxDqMM1+8qyo4AGzac5oY2h3c2oXFtZQPKkDlfMxhQB6k8A1xNN2T+Q7ZkLbMg4Gc4PPeozWGr0yOPmNenp1f1M9+0J+Hr+1Pmi6MUbDG0seCPr6cfejMmoWyRLIjRlD0IOR+nWh9po1lEf9SI5HU8jcSAe1S6tbrNbRxWsaDyzwqgLx6ClawpYKTiM2uVrLVjmQvrrJcK8cQKpkgNxlu30yBx3qs+sXc90Zrh/N3nJAX9AB09MUPdCj7GG1/QjpW/8J+GYraCK/vU3XDDfGh6Reh+Zxj2rXFq6ZQQZ5xy97lm7hDwrp7Qg3U6bJHQBUPVB1OfQ5rS4HpVazX9mp9zVqlTY97F2hlAUACQXCbih9GBpN+U1JIOKZSd/FkuBBhBDNkc5x7VivFlqW1qPapXz41G8jgtyDz8hit3dJtlJHQ1SvbZbqBkZQWX4kz2YdKYVRZtBgks9JiZnLaHyII4s52jr61LXOn9q7XplVVUAdRNmJOTA+pzodRhjfAVBn1+I9P6feqKXNneQfirGaNoNxTg4ww6gg9DU+twulyJiPgcDB+Y7fpWTs/DNzB5wtnWZJZNx3jaU4/e7e31rztjsuqYscczV2BqAqjM02cVw8nJUEj1HShcWlaxbqfKdQAPy+aD+hqTbre0Boooh/G20f3/lRxqqj7xX7a34huzW5k3eQ5XAOWL7QvrT/L8wEC9Eyj8+xtw9etZm7tr3bgXiy7sb0QlcfL2qvaQ6jbOTahoWYEZBGOnBxQbdRuX9NsQtVO1v1FJmtayXaAMj0BHWpIrEzDy0MjsTuYAcN1/3oT4S0i/sbeVtQu5by6uH3bS7MFwO2e5zknit7aN5VvFHIypJtwV6UPT+tc23dx8xm5aa13beZJCjLbpHISWVACc55+tBLjw3HLIzhypYknaf7jij456U2SRIkLyMFUDJYnAFarIhXDjIESDMDlYAXw7b20bPId2ORlsfTjFD/wAJJBqiNawsUZfiOMhR35+3Wjp1+wJyrTOoPDLESp9jVY6pd3R8qC3ijjkcKNxLMQevA45pO59Jt2/1GKxqAd39wzpGkxSW6i8hSUsQ7B1DbfQDP9K0D/kb2pkEYRMAYzUuM8Vlu4LYHUrycs3ZjoF2qB2AAFS01RgCnVoVrhRKGNYZFRHg1NTHWgalMjdLKZBNH5ikDr2qgylDtbhhRM1HJEsgwfvS9VpXiVdAZl9UtzHP5ij4ZD+tU60t1aF0McinYf3h2rPXELQSFGIJxkEdxXo9HqRam09iJ2IRK08Mc6MjruB7GgVxZ3Nk5aIs8fZ07e4rQ+9I9OmPararRV6kc8H5hKNS9R46mVa6nYYMrY9QcfyqJizHJ5PqeTR3UdMWYCS3ULKOoHAb/ehMMPl3UQvEZYt4D7gcY7/pmvPX6Syl9p6+ZrV6hbFyDIUUyDEas/OPhGeaKaJbo8+yRSsnmBTxyM/rWje58slLQokIPGwDDDtVO/QyzxXtsALlMK4PHmDOcg+opp/prqgcHMCusUttPEtyypH+ytgqIvVlHLVBy2ckkk5460voPp3rqNtZW9CDW+laoviJlMxZvIy/d31vZKiSyZlI+GNBlj9P74oJr8093p0VzF8EKEiSNmzliePkRwP1onc2Z1C5jkaZFijXCKhy3PXP8sVkr+8mvJREfhjQlY4h0HbPzJ9awtXdYpYMPGalFaEAr3LlhNJMm58AA7QV4zxWi8M2fn3huHB2Q9P/AGP+1A7S3kylrbxl5sZOOgGcFj8q2llAIYI7aPGAACQMbjjkmsqustz7RnU3BF2juFFkDMQOcd6kUZNRxRhEA79z6mrCrijVJufPtEc8czortKlWjKxVwjIrtKuYGJJC6/Kom3IPhG75VaIzUbJSVtJU5XqWBlb8Qh+FgR65qvdW9pdRlWIGf3gcEVckiV/zDn1qtJbMvKc/KuVMAcg4MowP8zN31o9q5Gd8f7rgjn39D8qpSzxQsFllVWPPxHFalgGBDAEHqD3oHrPhyO+bzLaQQyKMEMMqR/MGtf8AyDCvrJgFrUt5cCCJdWtY5NmS4/eZOQP71SGsSGXDRo8LEjb0IH/O1Q32kX9jv/EW7lFP50G5ce4/rVHoeev86z7fqGoc88CaNempA8eZorS7skhCxyBEHRXbBX5VXudY8tyLdPMUdWbgH2oL3z3rmKs31O4rtXj+JF0VYbJ5h+w1NrmfyXiCkgkFSfSiOcVk4JTFKkicsnK571oNO/za9cFbRRER+dwUX7nr07U3o/qI2YtPMW1OlAbKS9Jew6bbtdSktIcrHGD1x/Sgei6Zd3s4liiIjycSOPgB/r36VsoNJjeNROguMHO0rlQfUCi0dqeA5wo6KKV1ti3PkngTtFjVrhRzBek6VHYKREGlmbl5GHJ/sPlRqCHy19W71JGgUYUAD5VIq96UG5/FepMc7m7iReKkrldp1ECLgThipUqVXkipUqVSSKuEV2lUkjSuaaY6kpUNqlbsTuZXeFW/MoNQvZ90JHvV6lVRSB0ZwgHuDTaSg5BGffFVp9GguSTPbW7nGNzJzRqlXCn7zgXEzX/Smm97GI//AGaujwppn/wovu3960lKq+kP/CWyfkwPaaHZ2u0xW0SMowCqDOPc/Sr626g525PqTVmlU9HJ7kkflt04Aroj9TUlKrihBzJkxoXFOpUqKAB1ORUqVKuyRUqVKpJP/9k="/>
          <p:cNvSpPr>
            <a:spLocks noChangeAspect="1" noChangeArrowheads="1"/>
          </p:cNvSpPr>
          <p:nvPr/>
        </p:nvSpPr>
        <p:spPr bwMode="auto">
          <a:xfrm>
            <a:off x="77788" y="-579438"/>
            <a:ext cx="13239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6628" name="Picture 4" descr="http://t2.gstatic.com/images?q=tbn:ANd9GcSOHRMDRPjn5PpG0xY3o74982ZzPOOJkXQVrecAaIqdQdea_OF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348880"/>
            <a:ext cx="4382041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Artículo 3º Constitucional</a:t>
            </a:r>
            <a:r>
              <a:rPr lang="es-ES" dirty="0"/>
              <a:t> (CPEM, 1917) se indica que el Estado </a:t>
            </a:r>
            <a:r>
              <a:rPr lang="es-ES" dirty="0" smtClean="0"/>
              <a:t>“tenderá </a:t>
            </a:r>
            <a:r>
              <a:rPr lang="es-ES" dirty="0"/>
              <a:t>a desarrollar… la conciencia de la solidaridad </a:t>
            </a:r>
            <a:r>
              <a:rPr lang="es-ES" dirty="0" smtClean="0"/>
              <a:t>internacional” y </a:t>
            </a:r>
            <a:r>
              <a:rPr lang="es-ES" dirty="0"/>
              <a:t>“atenderá a la comprensión de nuestros problemas”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2" name="Picture 2" descr="http://t2.gstatic.com/images?q=tbn:ANd9GcQU1YYGjNWjqCgha-CaJ5aN0ftJBkFSrAJ7la-YBDSZ1PHryAL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3392377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/>
              <a:t>Ley General de Educación </a:t>
            </a:r>
            <a:r>
              <a:rPr lang="es-ES" dirty="0"/>
              <a:t>(LGE, 1993) </a:t>
            </a:r>
            <a:r>
              <a:rPr lang="es-ES" dirty="0" smtClean="0"/>
              <a:t>instruye </a:t>
            </a:r>
            <a:r>
              <a:rPr lang="es-ES" dirty="0"/>
              <a:t>a “fomentar relaciones de cooperación internacional en materia </a:t>
            </a:r>
            <a:r>
              <a:rPr lang="es-ES" dirty="0" smtClean="0"/>
              <a:t>educativa”</a:t>
            </a:r>
            <a:endParaRPr lang="es-MX" dirty="0"/>
          </a:p>
        </p:txBody>
      </p:sp>
      <p:pic>
        <p:nvPicPr>
          <p:cNvPr id="5" name="43 Imagen" descr="UVMneg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53335"/>
            <a:ext cx="9144000" cy="4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0" name="AutoShape 4" descr="data:image/jpg;base64,/9j/4AAQSkZJRgABAQAAAQABAAD/2wCEAAkGBhQSERUUExMWFBUWGBgaGBcYGRkcIBobGhoaGh8eGxobHiYeHBolHh0aIC8gIycpLCwsGiExNTAqNSYrLCkBCQoKDgwOGg8PGiwlHyQsLCwsLCwsLCwsLCwsLCwsLCwpLCksLCwpLCksLCwsLCwsLCwsLCwsLCwsLCwsKSwpLP/AABEIALkBEAMBIgACEQEDEQH/xAAcAAACAwEBAQEAAAAAAAAAAAAFBgMEBwIBAAj/xABQEAACAQIEBAMDCgIFBQ8FAAABAhEDIQAEEjEFIkFRBhNhMnGBBxQjQlKRobHB8NHhM2JygtIkk8LT8Qg0NUNTc3R1hJKisrO0wxUWF7XE/8QAGgEAAwEBAQEAAAAAAAAAAAAAAAECAwQGBf/EACsRAAICAgEDAwMEAwEAAAAAAAABAhEhMQMSQVEEMmETIkJxgZGhBcHRFP/aAAwDAQACEQMRAD8Ayri9NhUk1UdgoB0TyhAFHQTygbTtizRcVQSropldaHSmqIIKkiAZBkWEwfQDK3EWdAjaSF2MSfQBtwPTb88c5OQw3uYsJMntBBnE1gpMu53L6arBS/NZlddJUk7MAIInqMM2Rq5inULUKa1IpKrVbwy+WEYRPOphbwPZvEnHScboIVo5g1dVLlbWr6qcWOkMbN9oMuwsxx5kfExNJ2FOKtFWYVUb6rELDr9ZNRAJ3AYCY3zdsuPwFcjwypVABFMFgNOgsyy06VIBZlLRbVE9MLmbyBo0HqrVFSCUrUqisppuSBIEwxDE2MaT0O+OKQ0KaSSHelTdCNqhXm07mAVW3Z1I6wLAY81V6c0cxddTjlqA6GAWZcatUCxKjeVOBWDihb4XmwGIal5hIhbn2jtIG67yN+xGGxCarlBQAV61ESaIhVp0zrMNcXkhfX3YB8TyjU6qvTp1AFMjWBY7j2TMe/BfhXiGilOqzWqhT9GwjfcKxk3hZFu4UYcm9oUX5O+KEZJ1UBKpZSwcqJ1eY0hhcSAFjoOnrSq8e1uxSgsikqLpXYxJtsRrYxINgB0GJ6iUawavVdmPkhlVVURzGkFY6vauCLzsT2PqZbLh2WmuotWCANVhSumTdRt5hUAi/wB04SWMlW+wP4lxzUagK6iy0wd55ZLAEksAWJEAgEYI8UrUjnKqutqbVZK8pYU6WlVY+9AD3JOCnCfAxzSUzRJNEVHDVPMKjUSsEBr+zaQovHbATxBlKNIwPMLFlmHYgrDMwBZZuxBuZktYYE03QNNI7r01eg3lsHZVoPUBUXaHhFAACIAQCJmV/rHFaiBJSpSFI6RS1FLCoD1FhrLdZkA9serm8pqDeW3tsQuoWCIAk8uqGJJN91OJcy1O/wBO7aamrVCAlqvtsdRHRSAPynDvswrucZvJqjtlk1OUqVDLEgaUUBT7NiVDEGJErFsWc/wgCj57VNIeoq6XmVZgutmAkgatYgwYVdyYFnN5l6jGsraqRqfOHpidS0/NFNE1D2mgNCwABPQ4pl2VC4KKxrecyldnIqaABeyrqJJt9KuE84Y06ygX5RVQ52edJ7gGCfdMie4PbHbUirENYruO3pb9z7sEH4O1Y6diNNMVBtUfUS7ljcqqkdrlbiYxLnODinRpMGUIQAvRnZmJDNuFsVsCYVDJBkYylDwdMeXOQXP3nFWtfHXGkaAFUlSWGuCNWm/XsCJ+HXFBKrrvzD8vjgjxurKnzJuuxzUYo2pTH7/LF7L8UDWblPfof3+zisQWOPny89MatJrJzJuLuITaVEzE9P31xUr1tI9TtjykIETYYp1n1GcTCGSuTktEc48W98c74kxuchyTGOkXHiib47OAZ7OwAv0jrOCuT4cRCKCzsQIAmSbAD8h3xxwvI21n2jsOw7+840jwV4c0AZioOYj6MH6qn63vPT09+MOSfZHRCFLqZc4B4dGWpQYNRru35KPQfiZPbF1sti+Vvtipm6wRdR+A7nGG2MF8TrrTQkwDB36ep9MIFDhz5+uYkUluWP79o9B0F8E8/XqZ6v5NI8sy7dIG5/sL07m3bDpkuEpQpBKdgOvUnqT6n+XTGifT+pDVidwXMpRZsx83y1TzEFPRUCsAygTbpUOm9gT33xBxdqXnOBlEpN9GRUy5Z0QE6wy62CmRIKtEEWgzgTxfjC1EKPRPnirGpSwKgEyhBsx2vuCDfHXDaDmqdNY6tMAyYnTK3Bj3zHU41ykQqbsGcedhmnYy0kQx+uNIAM9yIMX3wa8N5+l59F6gZVRHWuLaaiHVyXI06kLL74xZy9NcwwDN5NWprFQHSUL04BLU25eZebUI5leOgwC4XQqVKwp0TKhjDnUAADY7krG4Ak3xV4DTCa5xUinTpmqVqzRVxJ0MCWDEWABiVtdiykSZLcA4TQUsczTSuWQkU/NNNqekzpaRebLzKekb6sR8LpNlmNN6dJHALLXD1OcLzALpkKRMcsATdTBmhRz9bMUAzs4VTXZTBfdQmkR9bmMmwAAjYDE6Y+xe4v4hRPMFBdFNjQZVAuAy6yAxEKdICg2J1CZK4ocWyA8zzagXzKj6tLmW5hIZtXtCSZE9BiPjDKtFhTcEq4IRC2lVZdJLB7l5080dfdgVRyVbNMCiM55VMAmAAB0HboJO+BBoM5V08wo/k6yaZU6QFIA1C/KEBWD39GNsV80rZqoKdFlOmdC6rszSx0wArmYEqBuLG+C2Z8N5aKerUG5BC2Lq6uVIJBtyg6iLzYHAJfDFVa6oDpdp0vcKIi+sbR1PTAq2K3dDpkOJvlskMrTrIrcrB0lmPnMyRpHKGEkQWtonoJF5jg1OvTNXzSBTFTlOhdRX2GWQYViJg97G+IM5kUoUgX5mUDUvMVkAqigiVkAzDgTJg74B5Lhr1QYkIVc2/q7TMQpNpExEkQLys5RT3TD/AArwotVWqF4P16Q0qdBHmEzsukQAJEgdrESz5cKrDUS5BZQFlSGghT0BXYQekk9DFDJlVzHmVlVqsLpvU0qKZeCQYnywBqk7iwOOcp4VJVKgNRGAAKN5UwwliAZAUqWZS3RbCYwXXuZVXpFWkackUoliakOXBpJQDVIJpsJBN+hkCDgjwDJVq9YU8zVimwGtdQLutT6YKpgwW0rM/VEXxUpcBAohgxqlgCyMFWJIIhtQ5Sp5v7M7be5zKNSQ6K4NWm7uWhrEBKKoNQnVLPuLCD7m/Avk5zBVGCFqlKi1V9DbKaBqQ2lbySUp7zZBEzgdxHiDV6Yg6ipepUBAApoORUE7nm/8SxgzlOEV1V6asjBS6kk+ylEB6kObUwRpW8FpA6HA/ieSWmaZajA5TV8rVoiEfywT9cAnUT1C3gSRVYO6Pcpm6L0NVZWqLTABIIBBLFlpISNjpdnY9D6CaFLh/nBqmnyxICgA6VEGAW6k8tzfr1Ax2MsoZYYh1OtaLKSofV7JUmwVYnVflIvgvQJhuYSwbUHMyzXZj1mbydr2OFOVa2CTaddhdWntt8I79Rv9/SMeMuLOTrlhoC8pJbeJgESWawVVJHbriTMUlN0uB6biTzXuBiW6ZakimExUzOV6r92CDC2I/LVpBJE7H+XXDiy5RTVAoJFuvXHBuYwwZmnTqJEaNCiH3aAI5zs4J6iIsBtGAwpabEY2UkzmlxuJwMdUY1AttP7+GOGPTDB4V8NnN11VJVRdj9lR19Seg6k+/BJ0hRVsZvBfhzz38xx9Eh2+2w+r/ZFi3wHXGkET6HHGUyS00Wmo0qohfd7+/UnqcSttB+/97Y4W7OluyB6wUEtYDrjPvE3GKmYq+RRBLMdMA7A9Ae5Fyeg7WwR8X+JI+jpmWPs/4iOvYDqfjgj4Q8L/ADZDUqCazi83KA9P7R+sfhsL2sImryT+H/Dy5WlpEFjBdu57D+qOnxPXF16OLRIO2KXFM4tFNTH0UfaPYfxwtgYhxLMsczUqX5nLaiCPaMhj2necEFzOtjW8xqNR2COVYDmIszbQDfmBsQe4gq3CHzDGolek7PfQ6gCOgAYAgDaVMYDcXWtlGajUp011qG0e3ouYKkksvuJII72x2XZznFOnXqVRQ0/SBiumwAJNzG1zv0PTD5l2+ZUaivQpVEcqKpdBKEwNZJWUImxkC+0nAbwrw1gvzh6K1SwurEDkFtrCCB3G2Os/XUKXpkUhXV6L0xJ03gEGwamZm5nl6Yhuyj7MJrPleay0lev5TVCBJekBpk8of6QzsIURB2FZiqtCgaTOzVEDIhV2RkDTKuhMFDJmJB6Nik/GH84hwwSWBVjdVYk2MRqk6ttwDsBi1xXj1avT8urzyw8uoVUMxEcoKrGm99uk74pJg2DF4hKBQoRZOshZ1LCkBu8EM2/X0ENb8UpUXoqlBfLaSDoqAMEsSC3trKkSLk7kESfeA8KejQKhVerUlgsgyFEsAoIJgSe/UTtiHMp/lIZUY0BSYQjBnWm5NyANYEfWCsY3N8Thj0iXKIxY1WJby4FRqTU6hQhFUPoLAk6i3NsNRid8VuI8SrOppkGn57hXLEldNjqVZIVV5iSOh9Lx8T40lQACoakBSGZEWoygT5buk6lmINiDEjtPwHJgDzTUVqjIzahUEqgUyNJBkzH94jaxxLVbGgbxTgGYWm01lamHkc5IJaQWAuttIBM2t3xFwqvUqUjR1nRTknSGYnWVBFpJUATFhcm84b6DNVNV0ACCFERUFNSS4JRTq5tZvET0abAKWaNGnWSiGLvUCwygEwS4ZbfV0zAiATO8Yq7QkslXi+Zag4Cs2sEkse8rAEGPZFOYAPQgRglwtqlStXqhap1EFCDENJZVLsQLBtPuLEHlkr6V6i1hXrUiULmS1MQ0RqCyNOrSRA6SDhp018yo2RQTyhhusvp1sYLhalg1+TdcJ4VMaecHuUYqAatRIsxVAzNGhqukH2ZAt66hcxearwNKdFWq1EBYs/OJJ5CxaA7GQ3JpEGQs73FZLjEhqOVpg1GqiKrAWVIIIZroYERO1r2xLQ4N59Q665rFAGqEnQtjpYBySTKIp2UyRa0YT+So0WRUpoj0qVcMSfLJKlZZzpbY+zAYggkBQJicV63CqganqqIr+cdNNwVASEbU2q8FdEKAZWbyYNjP0aGTFATrLFKymBHluzTMMTqOmVG8T8aXG6oqO9Wqr6zEDUTqqM037KqaVAGmfgcJOxvBNWrVgiVjTSsWaqXIWTLEU1JsARIlRckgyB164hlqesqFIgaCdUksBpYgx7JMiOw3xxT8SIhn5uAwOtdKwFZV0ILW0q9z3OqZk4kzOfpfRmkpqAoQzPy3ny1exE+y5hV3jUSScNX4JnFPTBPFCUFOkxPlATYzq6C31e59/W2Cop0yAq6UVTIrOT9NyzpppuovYHaRqgnH2ZpoZpz5lOSAfzK9hIt3HvwHq5ZqDppLNTJ5WAGpSWBOmQQr2sRB622w2lJGUX2ZdzHDSwHIyNAMEG8iRaLW/C95GBWnDDTzFOspLvTQIf6XUGquYMSpMkGxMbWvOKWeyJGn6MoWUMAfrAxcd4P67bYxzHDNoSrDBoFoaCPX92/liquW3086g3W0p6gmJGLlRLGfcR+mIspl9Ivv1ONFLBtKNtHNDghqMtOmCzs0AdST+/zONn8NeGlylAU0hmMF2+03p1CjYfE9cDfA/hfyE86oIrVByg7oh/0j17CB3w1gXtY9sZSk3hktJaOdUWN/31/jha8XeIVoIUBk7R3P2Z/M9MEvEPGloUySdLQTP2RtPvPQdT7sJnh3gjZ2t59cRRQwqn6x30z17seth3hJVlhsI+CvDhP+V1xLNemp/B4PT7I+PbDewm4+7Hev+H+0dMcVKigFmOkKJJ7D9cTdgVM7WWmpdzpA+8+g7zhKz2cas+pv7q/ZGLXGeKHMPq2RfYU/+Y+uB1Sdhud8b8fH3Zw+o5vxiZxQzLU2BFiDIBAYTtdTY2ttgpxCpVzFZ69Viz1DLH8o7CIFtsFRwdTezDE1fgJChtJAM6SbA/H32xv1DsH5XxdXpDQa7aJ5lIva+/TYXHxkWIqtxBqtTXVltbFo2kzHaNhGOuLcJq0wlR6bKlQHQx2bSdLaT1g2OIMnmlWz01qL2JIP91lIj4z7sOikyzxXLvpFQajRJKUyx2i+kjoRJ6Cd8HfAfAWqV/MtCWTULl+wWbmJt7sA8zmpIWm0oRMEyUvEFtIuLHUPTrht4B4mpUKKUWaoBLM3ICtUuQPb1gKIWJZTsxscT2ovF2FuL10ZqgYaXRddMq0KaUFXBJDHcEBoUglRe+I6+XC0tdWhlczlpLitRbS9IEhjEGWiYtHTEfDc41WVy1Fa60qrFFqaVVhA1wRY80AAAjlBgTgX4szNNE5cm+UrO0VUJMMqwZA2I1Re3ujfOsjs98D8N+c1WQDzUJD1KOorYGSQ5nmmFE9yZEHF/PcGy4zH+SU3TS7RQhWqmFQHSxPskEnSesEEzip4WripTrVXpPpVSgZCACzlZLGQHKrsD0eLgADutQqVhrT51qoKaVQoklLmNSMfpRYkwQVkbgCG9j7Ffj2aAVKYIaQyrUq0DSrUtgVciA4APbfF7g/DgiiqVuqlA4IcEHTLMrmxFjK2t0iSAocU86upzQNRUAplZIZlBvBe6k9Sdh+DCc8orClTVaNJQRSZmOrWVUAMSQoX6SJAIAQkAmQVJYocX3KniLINWUFfL+jJi7KHgkEqGABkiSY6AQADPHGs41OhTSWNWolwyIAAoUDSyySuhmXoBcQOl/iebaiFpNTeiLa1qPrpkmZalMkki5AibyoO90cBpVFLrTKoRYElgNRkwSYhiJEdIwJYQm6TFngWWC0ddRxpDO5RIMGAOdCQdGkaeU6gG6Ag4GZjP1KrMaQKIzKgRW9BAk7wFEsfSSZuW4r4bqUlqBCBTYAuSCWVEJYhSP8Ai+pBn2R2xWp5Dy0C05bWpYkdViIWRdmMCem+0Yr5IvwXMhxelUR1dJzNfy6K6FAWnQVUXqDB5VAjbSSTe9HinAswSBClVAC6bA23gmxJEn1PaMPPhTwfTXJozVlFWoTUEadOkiCA5Us0HSPfbcmLWWyBqFVAlmsB3J9+JU026HNSSRltDhGYnSwYAwDJtAuLdhJ+/E78Mq0iAJg3LjbtcGQIBj44aOHZp6lSpSNIakcioxgBNMgKsEyxYNMnYekkf4rzrU9NJCdbXOm5i8DaZJBMDeMXbIZBSzCUlUObdL3/AFxbLhpOmEb6h7HvN5jFMcEqnRUrHUdItc6esH3fn7sEFW0YWiW/AEzOTOXZaqgVKQJ5WkxM2YWtN574YcvxGm9MmQoCjXUr1GetqZi5hQBZgAIFhctpJOKyxcMJBsw7jAvO5U0X81R5lIkSGM6b7Hr/AHhe++BpSwyoy7Ms8QyEKtRpCNJSpo0ip6gHc3FwSL74OeAfD3nP84qLNFDyA/XcdYO6KfvPuOBWRzdOsfLqjzvMGoFiQ9MbAgRpD6diCRcbxjXOGimaKiiAKagKqi2kDp6H/b1nGMo9Ko6IyerJmM+8Xj9Z/XFXiOfFJC7QSPZ9T+gHU4mzDikpdzCrc+709/bGc8ez9XP5gUKIMNY9gBuJ7Ddj7h6YzRXwQ0KFTimZIkiipl3/AFHSTso956Y0jLZYIgpqAqqAFA2gfu/riLhHCKeVoikglR7TdWY7sf3YADpi4FO246Ht+++Bsf6EJpkCdh12sPXuMJ3HeK+a2lCfKU2/rEdf7I6Yu+JONFpoo0qLOw6x9X+PfbACPh+n7/OMacfHeWcnPzV9q2Rs37/fb97YNeFvCzZlgzArSBGpj1AuVHqRuekjrGO/DHhg5p9Tgigu5FtUGAinuTYnpfrjTctllp0wqAKo5VA98k/FvyGOhujn4uLqy9GKZuvrZqloNwABCgCygDoAAPWJ3ONCyXGaOUy6U3o11CKpJakSCdIY3WVkmRBPpjNuCS9WmmkuJEqNMlVuQNRA9kEXIw9cb8UaqTUzQr03cFW109KgPysS0gCJmZMbiYxDOmPdi142z71Vp5U0fJoClTrIhINmZyGbfSxJMiem5wgZnw2N1t7tsaJV8QVs9XegavkikQAwcKi6UCwrIwILSLA9TO2Pq3hrNIlSpUem9ILIJ0s0g9H0q5BkdWAEzM4u2S0Ztk8vpZqO5aNR2HQ8xtyDr/HF7xbw7L00RsvUY3KtTYqQsT7BABjuCCbgk3xR4e8N5r3DtDQRJ9YP1Z6+7D7kPBNLMZc1azkUzTrCnUIhtdN6KoYF6gAdlK9WSMHcte0BeFPIfLLrzVXLVaZIVqZEQzTzIG1sSTuARsPeG8W5uo2YNOpV840xoD2uBLTa3U/dilxLgrU3YKfMVWIDAEagDAMG4neDtistN9ZLsQYPMZPT9jDSzZNjV4gahl8hkkoVddSqpq5hA4ZVcQqyB7LXYR2X3HE3D8/STLpUdszl8xoJVlLaKyAnSDNioAC7ja04TaA8yoim2plBgdyBt8cPnHMrmMtkmpJWy9fLKCoKSHXUdijXUyZNge8ziZLsUhMy+eGsvUUVC02PWTf1ubSLjpjQsnlAkpQegUjT5GZV18yNR0NKqCwuQTO8gAThT8BcF+dZwHUEWiPNJKFxyEEDQpBa8SBeAcOHEkY+b5+TXMNCFmAUSparDqmrdn1TDarSR2me6KjoUM5mVFdVWmigMYQnWiHY8xkMoA329LYcuDolJAtFxVOnVBfSSCY5VY8qqVI9QRe0jMmbmuSOYgjqBO1+s2+GG2hWA4erP5VULqILqVZHtHlG1gZBEmfai5w5p4BNMPcX8RPTcrRcqQo8zSwDQxB0hjYCBJPqOgOAVLiYqZqpMmpU+iReUKqMuosKgazWP1SGDHaYArgbvUrGTyvd3KhzpmSQkjWTBOgbjDhwTw8lJGM+Y7m7kRYWUAGSAB6/pgaQurpSDNGsbC+lUVFUmdIVdNrD6tpgSSTFxArxBXrNoo0OVnMtUmNCi9ovPW3aOuC2XSLdMSZukCJxEIqOiZTcnbBvDeGUstTIUG8F2N2c+vqSYAH88eU+FBmLsILGbE2tG++1rQPxxaUTpG/1vibD8Pzx9nswEXcCTF/zPuw26M0rdATjAUEIukfaYwI9CTsOpOJU8N1ixp0wHdULMnUGJAUiVfXMoVJ1XnTBgI2Sq1cwHpB6unUQqiWhZJIXqYEkemGrgHiNVy9UBCzIRKxDGF31sRpUKoudtUdRiIJSlbZ1T6ocfTFWwVxSrEK4ZPKULcGA1iwXUoO7AHe97g4iqIEIUkNKqWHbUJgzvYj78eVMk2YpEKF1mtzVH1atRBLtpB5egAMzMCBfEvh7RSrBUVqvlK7TH9JUHqPZEwJm0YvSwR09cs7f9FP/AOl01GuiAJ3A9Oo/hg54f4+1NpFz1U7OP0Pr/MYUc5kq9Niwne2kk7+hvOCGXoslJKjTqcFlsQIkiQetwdsEmkrZnGMpOojF4x8QPmCEpBgttKxd2NgB0JmwGL3h4Lk3XLuS+ZqELUfovKX8tGjmKgXEQS2+0UOF1aqo9ZQnn01LIGWRBGmYuQ97bA7EjrSTiFLh1FXX/Kc3mAWdj7VPla0gSObfq0MRYCMVFPR0ulVrJpNBr2I9QPXqOx7g4CeJeNeXNGkec+0R9QHoP6x/AYS/CvjSsxfUoDkEhgsAao5iNjAUKsz9wxbF5JM9STuT1J9Ti4cTvJhzc6ivt2cKv8v44Y/Dnhlag82sdNIHbq0X36KOp6knaJxd8GeGhUY1q6/RoAwBFmPQeq9T3MYN+I67CmxuJVlAEixQnSIuDAG32sazl0o5uLjv7pHOf8QJQpIoKU2hCq2WwiAAAYF5ufSZnBbJ59KvkmnOgqhEiDcncdDbCBxXgxzFWvVRpVatMIGi61LrzWAAHN1sfQ4bky3zKnpZh9EiNqNhyyTfoNRj44xg28s75RVJLZkXg7jC0a5rVEqFVhZRdUSZve3sx7idsNHiPxfl80qJT8wruxCQQTyRJMauckASdj0OAPybVUV3LVEQtyqCwBJsTufTriz4vzVIVgTVUmkFYoGksJDbiwMQJ9+N2YRBdPMPxA66TmgyrTBNP6PWYAEhTci5LHFPxM+dy1BqdTMGolWFIhZMGRzDmPxxbPB6rl3yDtQoIxRULyLXN2ENc7n3dMLXiM5kR84cPcAQANgei2w1sGVchmyhDkMFDCGWLEdL2jpHacahwPL0q+QCv5iUfmrLTLCdDmsE8wKgBPsyCxJsRMRjH6VbYN3/AHY41heFpmKJdqrBMxlaJVjP0RD6AAo2VYJhfq2i0YbBA/O5BPM0aKygltLaQ6lRsbimwkQdm67xgevhN80wo0tId5jVtIBaJ6TEYdG8UZkB6NTK1Xp6WAq0zKlFBhwGRCF0jVsTHfbAfgnFVpZqgZGouNIMwZsTYdJ9MQtiayhYo/JfmS1ZHKUqtNUYLUICurvokPMCN52jC23nAPTMnoZ5vZJjS1zHS1iDjcfE+Sq1qi+d5eW+hrA1KbO96ZWslmUQQacmZ32mcJeb4Iis6glimkMQFKHVB5aisQfiBcEb4fVY2qM4OpGEHSRcEWj1n+GHLgkVsuW+dpRqklRSdRp0BQBpfdT7VtUmJM46r+DDXDCjTZqijVCAkwSBJUdPXA6n4NzFOl52nzIqVFNNS+tWoglywAhQo0kk9GEdYbzgSYv1pLEGCSx++T+GGqqrNw2mzo5Cq4SojyAmudFRJ5eaWAIMzOANSgVQWio5bUSYtBkfd0wW4cC2UqBcyFs00WA5v7LdJH6i0CRjQI4ex8wQ+kCGO9yCDA+7f0xquUrSAQuifql9f/iAAM77dcZJw7hzV6gp09zdj2E3J9B+PxxrmXQCANgAB7hYYUyWy9TYb4r594X32xMMUuItYe/EEkmXPN/dX/yrgT4jrwVHoT+P8sEMrU9k9CI+6R+g+/ArxWLo3cMPug/qcKeiuP3EHhTO+XWDa2pkNZ0iRqtMEgETuCRYnFXx7mK9POVS5GpoE6SshdtINghs23W1sDsjW+kibG337fjHwnFrMcONWCympoEKpYi32QegFyBYTjJSUXTO6m1a2UMpxB6eXdhyPUYidjESSOnpbv3xJwfOEmRXADyrghgwCutQQY0yzAHr67zhioUXrUXy9FEBcQS4XVEhgoUR5aKQSzQJjsLJPEMrVDeTBJpSsgiPakkGY0knV7jOOhUzkymPGdzuijqspYvBlbqDpmmNWooSfa5oECSRqFnw1l0r5R2FPzKyEIqXI5tTq4i4MjQQLMCN2jCrT4BOXD0yHZFmu7VIGpjyU01AAmOgnv2x5wfPGmWWYWoNLffIv0vaexPSRjCSOmC7hOgtCn5bOarOKjeZT21FGBBIPOdVlveVPcDHfE6ByxLOBUZp1KCYKuJ0MxUQ+nSGZdwxXYnFLjSRmDVp1HqMxGhnMVEYzIY/aBBllkCRBvY7kxQq0jQQPVqQC9SoDCgm72MLzkKsk2mT0xb8oV9no84fwxrbs9QB2MblgDAHYCAAO3vw+eFPBw1GpmEslxTMG/8AWG0z0779MU/kv42F15SqAtYXpv8AbVR7Mn7IuO4nqDL/AEqUKijcksfhYfiQcaKVo4vodMrk7IuKVoATvzN+g/fpgXnqTkSAGgzpBIYPA0wdoi3vHriTNvqqtHeB8LDAzjfiKnlENSobmQE6uew9O56fdhSrbOmEJTajHbOwwo03hAlIQWNWoNIB3g3II6KdzYbxjPfFPjR8zFFJFBLAkczf2uunsu9gTJAgf4g8WPm31PyKPZVWAA95kFj6sPuwMy6ms606dM1HNhpMfkIxyy5HLET0npP8fD06+pzNWv4RY8J5WlUpOKlNXAa0zveTbvbE3E/DqtVRKaKlM6QxGyzIJYm+kAq3oAcKOV8TZjLGKD6BMysgz994mMVM94mzFZy9Ss7TFpMWj6u3Qfdjt6Ty1jhTo5zKsyZZadWmh0h1V4crYmVIm874XvE+YrkqcxT0FiSoFhEQbG+GLhXjcUaSpUSobaiyoCJfmN/MHU9vhhc8V8f+dMpiy2WxEgybyTfDQgXkamltQiekifww0Zeka9Q1Vc0KehwFBLCnoT2AWMhNRBF5ietwmE4ePC/m/NvKT6M1jU52E6vozAWRaImRv8MEiojc3i+rSBylfK5hXgIRo1EyoUewRMrBjTfrN5Uq3FTRZWiYYGIJuCDcbgfwOGjw58oOXo0kTMaRWpkg8rk6lY7NoYdNxhH47mhNQrLKztpjsSSDBvHwxmlnQpPRsHHMxXqeQahpGhVKpUbSSQtUAcqmytBN7g4A5fj9Rcr8yahVqU1kLmAAykJUaHLahoBIuCCb/HF9uK1//p9JlpUXUJSaXZzKhRusDaZ+HxwM4Txd6PzjLilUrUsxDzRphtAqAzINQQQxIEgjlFxiTRk/hXjaUM7SCtqdi1Py1ZdRLIWA5iALqsT6d8T8fytZ62aaDl0lcwUYgyGQUKtqeqeXS0gkSG3wl57inl1FFxUWpTdbESyP1IsOo9JxpPHc/XrGlOXFFKyvSWsamrTriCunfpymNp6RgZMdGa8e4BrBAJVg0GxG3QgwQdumFheF1aTHk1mDBBiCbAx193XGkLnDXRC6sKgRVqMQ0M6llYgsOa4gxO2B2a0U3TzCQpYaiBJCyJIB69N98WnRm006BvDcuuTy7Pu0SSbajFl93p7ziz4d4vUzFZmLKtJQBo6kkG89pBP3dMLnifNNUrslMHy1nRcXUXLmCQLdfTFbgDUxXUVLourY6ZPQmLkenb7sPpxYGso2KXEvZ+I/hivw7irVajhaZFJRaofrm2wjYXB7R64t51ZUj0xJJRytS3uP5j+Kj78R+J6WrL6h9UhvhsfwM/DFfK1oYSYB5T8dj8DBwTSGVkYWIII9DYj88NoSdOzPK9bTc4ky/iaqDJYHurLY/EXBxBxnhFamxDKSo2K3kd+4JwNegygMVIB2PT78JQVZOj6ucDpQ8QmqpRdVJ2UiZlWA5o1L0kAx6fHC82Zc66IcgFizEk7qILHTuOukenbE/hvhXmNrf2Og6MR37gH8cW+I8OOWzFOtTuGb2SevUT2YSIw4xUcIUp9TDnDKa0jSppRXM1KgHlUZ1oHsrO6mdZMAhjC9ltGF7jHDmoVijNTYiCfLaVuAYH3+7tIw00eFOZp0hTUVvpKVVdiCDH0cSKjA6LnTO9xepnuG0qiplspQqVszOqpUJOqSplY1R23k2J5RAxkawdMhyOeSuhWqGNVVVUdNII0AhdcjmWCFLe0AF3FsXfDGXKALUqBdTBvLLBQXiJYkgEDYAEj42wpJWak/ZlOx/EEfhGHDL0KeaRKi7ICKlOd29e462jUInbCWB8iLvEKRcCtRb6Sm0o69dMHlJg2MwdjHY40zwl4pTPUFckLUpjTVUWAJ2YdlaDHa46YQKT2gYGVM3VyVX5zlmK6gVcCD7XoZETfaxAxXtyRx1P7H+xonizjFHKgs1VNZEimGGpp/IHubYxjjPFKmYqGpUqaidomFHRQTEAfHvvi3xPPeYTVN2YyW0KCT31FjP3Y78N+H2zbkn2FnUQbi0y2x0dzabgXxzS5HNnquL0vD6Li+pJ2/P/ClwPw9UzVQKg97HYDqSTsB3/PDI2Zp0gcvkzy7V8wLF+6Uz9VO53PxE9cYz8A5PLA06Q/pXiGqR37J2XrubYl8PeHmr1VRfo6KHneJv9kfaYTJ7EidgCr/ABh/JUYdS/8AR6rEVlR/2/L+OxkeYa5viXhPBqmYqIiR9I6oCSAAWMCZNsPHh3hSVaAZ9UywPMwBCm0gHtGAHH8l5eacU5uqMLknaNzfH0eo8bQz0K1DLo2XzLUkr0mZWsxFoiHCwbYW/FeYotTUU2UkMJ0mRBB67YgK0qw8x8vmDUe5amyBZP2VKExtacC+IZR0FhUWmTYOR093W/YYKVgUqYBYBjAkSew640jN+McmopikjuF2QE6lIGkGWUSImw7euM6pC4kdb4f+NeDadLLPVpFg6AOPY2BB3Cg7euHJrTBBvIeI+FuFd4p1J1MHFXlOqRJXl7XGFvxjm0bMVqqf0btrEAj2t4BAMapv2xQzCUsxlWC0qlTOiqG1JJmkViCg3ghTq6SMcNkGpoEdSCAZkR6nfEKKWQm+wz+GflEy1LJChXNQuqsqgC0QQATBtEYseHPlPpLmCoVqGWIlgTql1GkElUJ9nSIsBB3nGY52J3GGv5N83SpNWauqlCqgMyFwCGuOVTEg7+gw5RVWUm7JPF3Eabu70SWpubaQeUzNwQDFu3XD/wAH8VvV4UrLljXFMr9cLDIYY9SLem17YSfFedou/m0ai1E0gNom0DaCBHuxP8mvi2hl/Op16gpozKylgdzY2/e/XEpfaJYbCWW46dT5dwZFQvSALsER9TOsxpA1QZtO95GFXjmbZnXzCC72KrI0LJkaouYnmHU4M5jxdlKdf6CX1K1KpUZAV0sRDU5MhrC+4kxtBW+PoFqu5n6RQUne8Ag7aQO0HAl5B1Zd46KK0KYor5T1RFWQIOk6gqaZISSBe50ie2FdSREbzi/wmvrZlLBYR4YkCDEDcjckD0knHxyAo09VRT5jewpPsgfWPdj0HQX7YtYwIdeC8QNNaVIKa7HUXK2CAkdT0E7n9Rg9VOM+8F8Qbz+d9KaW36mwAnp3n0w45Tinm1KqaGXym0ktIk3m0emJaJYOziaXI6b/AH4v5TMzB7zPvsD+h/vYg4xSkBuo393+3FBs8tGmGZ1IZhCqZZTfceqyIBJFpgxgJpsOZqgGGAtDKBWamRY8y+47j4YNUasjr8fX9/7NsQZ3LEwy+0pkfw+OARQyFDynKAcp5l9O4/X44v5zJCrTZDFxaeh6Y70iogZPaF19/UH8RjtXBEjr+H88Idi1wiqIalVNVay6zTKFtcxqdAFsUKjWBBAIbvODTcTinGQhRUCpVYLCo1z7Tc0vGooYJMzbAnxHlSrDNUzDKQG7hgRDL6gxbr8cUn+UEy+mgkVE0sCTdt9Vo2NwNx3wnFvRspKiTxRwOllSiLX814PmAAQGBAhWB5he5iJBAJxQ4PxpsvU1C4NmXuP4jpgYtRmJdySx3/f6Y+Y4VGvVg1OjWV0WohlW7fv8OmO61MMpBEgiCMZzwjjTUZWToJk+h7j9cOHC89VqGIDjuLGPQ7HEuXS6Y/o9S6ov9gJXyWh2pGO6se3STBPp78W+GK1MsE2ZSrzMFTaI33iOsxi9x/LSocSGQ+4x7jcEGD9+DnhnIHOPTCjcjWwG3cnoIG09T78cvLB9VLuem/xfrIS4JR5fxX9EvhHwuKzMGJCINbsNyeig/uMOSZVaYCUxpUbKP47k9Z649XLLl3anRBUC3ctIEk95t9wx5XcfWJJ+z/G/546uPj6F8nxfX+ul6qdr29kY54X4u1OkNNE1l1MSIaxP1Tp7RO+POLZh6mY8xqAoAUoi4nQS8wd/UnocXvk9zP0TDeHNveF2GCniLh5qNTAWNIqA77MoWDbYT+XfGrwfL7lXh9HLLlKHl1NZhfN1gLoY/VUmAwlW2nbAXxVRQ0hDDVqnSO0QT7gYxL4Y4Dma1bMZehXFIq4NyxBF7DTPVwf54McW+TjM01JzOa82z6VQtZtBYagy9dPTeMJ+RmZVEAgxMeuNJocX109NSk70ihWF0hiCkC5eAdpsfTGdV9sPHhisK1KkupQdIWXYKOUablrCyYc/IRKXCeAmrUpJTFRazgqBTLezAJMyDyjcX9xwX454d8inSks5OoMzF5JEQec/Zta1sVOLqcvNahXHmU2flpvupMONSGQIG4iwOLScbr5yKTUCCFLBnqC5A6BaZ5oveO03xGRumqBPCcrTXMLqUaH5SNrnY2g98EOLcKGXzVOpSCqKlhqnSKtMipTDE/aK6fjOFPiebqK0hrSCBAG3QnfDbXrV81lk+mJpStRVlpUqZOn6uoS0T3w3h2ENAnNRmGrZiKnmO81V8lVRGNiNQc7kE+zucCcjw+lWzS0qrlQ8rKkcrDaZG2498Yf/AA7m/Np5ihVqUxsKSClz1JJYkso1WG0iJna2ETiuXcO2kKChBm8mL9rHbDjKxNUwlxvw4uSrKFvTccrkDUrL7QnpK7f7cC/GudSvmRUojRTdV0qSW0/alo+1JO/xw4Z3iwzuQXRQLVFZG8yByspEiNfUSDC9cLZ8PGocyyeUr0abOSSFDhj9QH60TAnrG8DBF5KawAMnX8uVhTPUifcRP4Yt5/KsziahemtNXLzq0qwBjpLTyxa495wHdpwy5vhbHI+bRZ3pK1Nar6dI8wrIUAnUdMgA2mB2GNGQBMzQq0KhV0ZGG6mRb8o9caFwKoyZan5sKegNoB2BnYx06WwrZbJDLo1euwNYqfLVuaG6Ezuw+4Yh4VnjmKiUqzMy6iRe+qDud4PX9MJ5Qhm8U8XFKnAI1vsOy9T+QwqcCrt5yFgTTVlLAGCVBuAehItOL+VyjZmpUFRoAfnImTHsooPsoN5jt2GLGb4UtCnKSQPaJuT2/hg0K60HzxdGZqkeWjsxC9FJJOmQPcfcfTFvL5oOJW47+uM2qZl2axKzsASMWsutYhiKjykalDNMel8KiaHVKnlVNJ9mobejdvji2RBPY39x6/fv7574BZagdIR6jVEqiUdiSVaNpOCPDs0WBR/bSzeo6N8f3vhASVqmgyfZazfof0PwwB4/4cDDVTHMLwPrDt7+388MVSmCCCBfFClWZJpG7QTTJ+sOx9RhghIUWx4cM+c4fQqrrANNmbmYSdLdQykxf874DZ7gz0y8EOEgmN9J6lfTrhUbKaYMbB/w5xapTVkHMrbL1B9D2PbAIISQBudp2Pp78EeD5gUmD/VmCTuh/hgatD63F2h/zNerVpAV2DME0i1wvQM27kdztthq+SfNgZKtpUGolUahPtqQYF7D68euFCjmQy2OCXyZZwU+IvSJIFVGiO4hwI2IjVviHhpjhJtSRoNdqrGI8sHueY/6R/DAfjHEky8qoDVY6kcvq3bvpF+5AwX8S8aXLJbSHaYgD77fsnGVcS4qAT1JMme/du59MaJWc3Ny9OEKnhivXKOlH7WqZv7h9/7jBDjNDOHTUr1yQCBGpjMmYI7Tgd4Jch3M9Y+9WP8AoHDTxHKNVp6dJhovBvzDYx3tPfA2anvgDxVRoCq3lls2zAK8rpFOFsVLqDBUmd+56E54g8fF6R8zyTphtIempJFokVG6E2xnOc8LlcxSRiCKhYEbRHQz+7GwjDBkPBFNKitpEgg9/wANsS9FdxIzQEsAQVkwR1E2wZ8IZXzQya2TTJsTfbpMd8deNssFzbRYOFbpvEHaOoxQ8JZ7y8wSx0rBm4Hp1MbEn4Yf44Jjug/nsgMu2pRrJBJLReAQQ0dDP4nDpwfMTQoslVKzvTVqmhGGhiPZOhSAI2mJuYwt8Q8T5UKhVKlVrhhNIjVFoIY2nuOmBPCeAtmXqkM1OkCIVHIAnUYMxMAdB16bYisZLsGeKaemo0AwWsIIIBvsdt8FvA/G6SporlwqsYCAFoIkQCQI/njrxpwZaC0igABXS0faUe17yLn1GAXhnNKuYCuAVexBgiehjFPMRQ91DHnKuUzJRdLZcLU0tXa0oJlZFttJ3sxjrjjxjkEy4R6QHllQOQCJje3cXn34tca4Maq6aYAnoIAkW9Itb4Y+4vxivnkdHpLTNBYcCeYqIiBYtphtZ32A64iLvJUlQF8C8aWnVdHOlHuLEwfd193rg5m8vk8xXWktSqpNRVNVU0qKbkBpk29plEj6va2M+qVilQMNwZ/fwxoS06dSiroFQOBMADc/ob37Yqf2uxRyhE47woUcw9NGFSmrMFqLdXVTGoHY+sWGO+G8S8vlJOgmSsmOl+02HvgYL+IMzmMtQ+ZVFAQOaqkC/MCrc0SBB0kWtvIjCs5xqskaCvE8yK1VvacmBT0ztBgR1M9ff78MPhvw8KIWowPmkGRNlnpHeLH44CeEqjGqQNtJn8h+Z/Hvhv8AOhSx2UEn3AYTxglnTUQGJAuceEhgRv0OEz/7sqmoWtE2U7Adv4+/B/w3p8gaSSZ5pM3tt6RH34TVCqkRZ7g4IIFu3occ5Mm1XTL0+Wqvcd/1waKzilmafkt5yiRtUXuvf3jASdaFHJP0VW9Nh9R+3pOOXdjzD+mo2YfbXv8AHHhpqPoyZo1b02+y36fv1xx5jzP/AB9Hcf8AKJgGGMvmVqKGXY/h6H1xFncrrXeGF1PY4GJmhTIqpejUPOPsN3j9/lgytQESCCD1GGICtUJ1PpuLV6fcfbGOWUnSA3NH0LnZ1+w3ri7n8sZFSnaov/iH2TgazJoJg+Sx5160n7j0wgRVq5ZCCdMJPOvWk3cf1cRmgQ3QvFvs1l7f2v3vi45bVJKioFs59mqn9Y7TGK1dqZ1qjeZSUiSoPIx6pNysz+GAqizwbO6HCg/RuY0nem3b3YvvxFstmqNcC6MD74Nx8QSMBUpMWDESRHONm6j+9i/4hrTS1xcX9L2v2GJkrRfHKpZC/FfF3zmqWFRS7k3JgIL2E3AA6x+dwVXiNPnSm7Varcq6EBUk7+3zHtZRhTZyT64JcN4ktCfokqMQRrbXIBtbS6/smZxbWCYQjGXVtknAszUXzCi6roSZ2MVAIEGZBb7sGK+ezlVNBd0SxA1MIiTYavf064D+G8zpdl6MU/Bo/wBI4ZwAd8TKVMtKyt4ar5dc5RGdJejoaIj245TFhAIO+1u2D1fxTlwTNSmBNgahJjpKqtjHSTfrhG4twhhR1/Zjr3t+Z6Tg3lfDVLSpImQD+EnCu1kbKHiXO+cy1AOXmVGCsAyg2gtuRJwAFTSwPYg98NnifKgUUCiAhgD+1/PChmV2/HFQ0S9mhZfLo9JSBYgG5Jg+k7QfywPyFYUs3SeuzplzUmqULAbML6esgwPWOuOPCnGaS0kWu+lQxBOpAdPoGMk/DEPHvFtNkqUaQlJs7atR62Gwg9T0OMowdmspeA14t4zSzAellz5gplmJCvZVNixawsYI9cZ6V0MGXcGfuxovBeFrTy9NWHOU5v714/H8MIfFcuabsp6Ej7saR8GbH7Itn84lOnlqukXdDqUBbNLEhZAhjc9+5GJfCdLNNmzk6tNUqkM76rGVUQJmCDuCJkG1sX/kN8W0KKVKVcKhJtVJ6WhCNgJ2I3O/TAr5U+MrW4gz0WC6aSEMrq2oiZBiwMwCAW2+GEo4plN5E7xPwoUq9QAQNRiQRA9xwS8Ioa9J6OuNMyJa6nsAQO+LfiHgWnKo6ga0A1wBfVE6u5BtJwu+G86aGZRjGk8re49/jhvMRRdMOVco3kZui51VqJWsHaZqUCQriTeVJVx6a8AfE3CKVCooo11rI6K1t0JmUbpIPUbggwNsMvi3jWXqV6dSnpSA1OoqsDNMgg3uJubkdeuLXgLw5lalT/KQS9QE5dGgiN+dYguVkgG1jaSIcWJil/8AcDlKdMaUVAJ0iNRBMFvv27knHdfi9d2JRtIam1NosCt2bV0/YxL4z4PTyuZaijTp30truSSFPZgIGk3wPTLNakPbcifRRf8Amf7Iw6QXRNQ4SK9XTRLeXAmoyabhRq5QxEyYjUe+HLJZJaSKi7D8T1J9ZxxkKApoqLsogfxPri2RgeTJuzyIx0QPhiGpVABJ6CT8MUMzxymo5T5jH2VQat/d0/PCFTZVztUUQ1JhqptdOaNJmN4Nhv8As4iXiTVCxWuWNFQya1C+jCdTHSe07mcA8zSd5aqxU6goLA8xifeOn3jF0ZRVpkVEKrSkMyFdVR3PL7UnSBeQCNtpGG0jVapH2Y8RAGqEQBaikFSSQCRBYRENfvHocFeA5w01RKghag1U2Pc7gn13HvwAyvCRpFQ86q3OosYnaP3vhiXKKilanNTJBp04OoE3j0GGQ/AYq1gokmB+/vOBuZpQRVUEAyKlOJLA7HYyQLle0/GeihY6n36L0X79z649rZundDUVTpY3g3AkCJ3Jj78STHLwKPkFnjzD5akqWUTEkxH9U+lr4tZtDlCFKQ6G8GzqRqvBvIjb8IxWzAqgkANz7wImRPsjYwSDjkzWYPVM2hiIUiPtCN/dii2WuG5s1nAK6UQEgLIUNbpJ37fHB3NLNIi8R0N/hOBmW5oWmNKDrgqUBWCJHY9sTolytiO12IUff27ntgnkcmqfSklyom3T4dx64s18gKZOn2Wv7vjgPmap1FVkAxN9/f6YbyXGR+hcv8g+QRtQfMzb/jE6EH/k/TBzL/JtlUpmmDVgzfWJuNNjpj8MNePsUNqxDzPyO5SpGqrmSBEDVS2Gw/opj+OLKfJVlAANVe1vbX/Bhzx9hUhiTnPkkydVNLNXj0df8GBbfIHw8/XzP+cT/V40rH2HQjMj/ufeHfbzP+cT/V4+H+584d9vNf5xP9XjTcfYAFOl8m2WVQoarYAaiaZNu5NPAnOfIjkarFnqZkk9dafpTxoWPsKkMzil8hGRSdNXNLO8VE/1eOqPyGZFXV/MzTFSp5qqkHSZE/R3E40XH2GArZj5Ocq6MjebDCDzj/DhfqfIJw87vmf84n+rxpOPsFCMyH+594d9vM/5xP8AV4uf/hbKQo+cZzljTFZRBXYyKcyLXxoOPsAzOsv8hXD0MhswT3NRSf8A08St8iWQJBJrkjY61/wY0DH2AVITF+SnKD61f/vr/gx2Pkuyv2q3/fX/AAYcMfYKCkIeX+RrJJUeoHzBLzINRSLmbck+m+Pl+Rfh49gVUJMkq6gn0MoeX0w+Y+wUBg2U4DwgzVqfPqel3CksjSKXmeY0inGlAhJgkwbDHeX8FcHYhX+foxeogBemY0VXoqSQltTIVA6GZtctXGv+C8p/0/8A/pq4EP8A8IH/AKTxH/0RhgDspluErWdRTzlO9RNYekTNIJYLG5LqBEmTeBfEtThnCFZdJzhDEipU1JKMKb1AkFCWclQsCw1e1i1xP/eS/wDPZr/2wxDV9uj/ANV//DXwUKkVcxl+GGppNPNtTVjqqtVXkC0mqPNPQeZSpXTEHecS1vDPCt6Qz9Rg6K6Bqamm1SsaOkgpd9SvyiQdPtCQcXMttlv+Yf8A/XVMR8L/AKbhP/RE/wDcphUFA/LZXgtSlWc1M4opFbrUp6ijqNJAKrzMusFBqMI3pibxJ4O4Xkmy6hc3W+cLrBWrTBKygGkGnzsdQ5RFsQZ3+ho/H/4camv9Jwv3P/7U4KChG4x4b4XkswcvU+dg+SKisrIQ7MzqtJYSfNbQ2kbGN8C+GHhtelWqLRzgWjTFRtVSiJEIxAYrp1BXmCQTEDcY0Tjf+/1/7F/62Yxk2U/31R92X/OlgoKQxP4f4c+TXNKmaZKlcUKamrRUsS2gFtQ0oNQNmII6gYG8H8J8KzeZWklPOqxHM3mUiFOuokEojBhqpkagYuDO+GfxR/wfn/8ArBv9HBz5ONv+yZf/AM9fBQUf/9k="/>
          <p:cNvSpPr>
            <a:spLocks noChangeAspect="1" noChangeArrowheads="1"/>
          </p:cNvSpPr>
          <p:nvPr/>
        </p:nvSpPr>
        <p:spPr bwMode="auto">
          <a:xfrm>
            <a:off x="77788" y="-677863"/>
            <a:ext cx="208597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4582" name="AutoShape 6" descr="data:image/jpg;base64,/9j/4AAQSkZJRgABAQAAAQABAAD/2wCEAAkGBhQSERUUExMWFBUWGBgaGBcYGRkcIBobGhoaGh8eGxobHiYeHBolHh0aIC8gIycpLCwsGiExNTAqNSYrLCkBCQoKDgwOGg8PGiwlHyQsLCwsLCwsLCwsLCwsLCwsLCwpLCksLCwpLCksLCwsLCwsLCwsLCwsLCwsLCwsKSwpLP/AABEIALkBEAMBIgACEQEDEQH/xAAcAAACAwEBAQEAAAAAAAAAAAAFBgMEBwIBAAj/xABQEAACAQIEBAMDCgIFBQ8FAAABAhEDIQAEEjEFIkFRBhNhMnGBBxQjQlKRobHB8NHhM2JygtIkk8LT8Qg0NUNTc3R1hJKisrO0wxUWF7XE/8QAGgEAAwEBAQEAAAAAAAAAAAAAAAECAwQGBf/EACsRAAICAgEDAwMEAwEAAAAAAAABAhEhMQMSQVEEMmETIkJxgZGhBcHRFP/aAAwDAQACEQMRAD8Ayri9NhUk1UdgoB0TyhAFHQTygbTtizRcVQSropldaHSmqIIKkiAZBkWEwfQDK3EWdAjaSF2MSfQBtwPTb88c5OQw3uYsJMntBBnE1gpMu53L6arBS/NZlddJUk7MAIInqMM2Rq5inULUKa1IpKrVbwy+WEYRPOphbwPZvEnHScboIVo5g1dVLlbWr6qcWOkMbN9oMuwsxx5kfExNJ2FOKtFWYVUb6rELDr9ZNRAJ3AYCY3zdsuPwFcjwypVABFMFgNOgsyy06VIBZlLRbVE9MLmbyBo0HqrVFSCUrUqisppuSBIEwxDE2MaT0O+OKQ0KaSSHelTdCNqhXm07mAVW3Z1I6wLAY81V6c0cxddTjlqA6GAWZcatUCxKjeVOBWDihb4XmwGIal5hIhbn2jtIG67yN+xGGxCarlBQAV61ESaIhVp0zrMNcXkhfX3YB8TyjU6qvTp1AFMjWBY7j2TMe/BfhXiGilOqzWqhT9GwjfcKxk3hZFu4UYcm9oUX5O+KEZJ1UBKpZSwcqJ1eY0hhcSAFjoOnrSq8e1uxSgsikqLpXYxJtsRrYxINgB0GJ6iUawavVdmPkhlVVURzGkFY6vauCLzsT2PqZbLh2WmuotWCANVhSumTdRt5hUAi/wB04SWMlW+wP4lxzUagK6iy0wd55ZLAEksAWJEAgEYI8UrUjnKqutqbVZK8pYU6WlVY+9AD3JOCnCfAxzSUzRJNEVHDVPMKjUSsEBr+zaQovHbATxBlKNIwPMLFlmHYgrDMwBZZuxBuZktYYE03QNNI7r01eg3lsHZVoPUBUXaHhFAACIAQCJmV/rHFaiBJSpSFI6RS1FLCoD1FhrLdZkA9serm8pqDeW3tsQuoWCIAk8uqGJJN91OJcy1O/wBO7aamrVCAlqvtsdRHRSAPynDvswrucZvJqjtlk1OUqVDLEgaUUBT7NiVDEGJErFsWc/wgCj57VNIeoq6XmVZgutmAkgatYgwYVdyYFnN5l6jGsraqRqfOHpidS0/NFNE1D2mgNCwABPQ4pl2VC4KKxrecyldnIqaABeyrqJJt9KuE84Y06ygX5RVQ52edJ7gGCfdMie4PbHbUirENYruO3pb9z7sEH4O1Y6diNNMVBtUfUS7ljcqqkdrlbiYxLnODinRpMGUIQAvRnZmJDNuFsVsCYVDJBkYylDwdMeXOQXP3nFWtfHXGkaAFUlSWGuCNWm/XsCJ+HXFBKrrvzD8vjgjxurKnzJuuxzUYo2pTH7/LF7L8UDWblPfof3+zisQWOPny89MatJrJzJuLuITaVEzE9P31xUr1tI9TtjykIETYYp1n1GcTCGSuTktEc48W98c74kxuchyTGOkXHiib47OAZ7OwAv0jrOCuT4cRCKCzsQIAmSbAD8h3xxwvI21n2jsOw7+840jwV4c0AZioOYj6MH6qn63vPT09+MOSfZHRCFLqZc4B4dGWpQYNRru35KPQfiZPbF1sti+Vvtipm6wRdR+A7nGG2MF8TrrTQkwDB36ep9MIFDhz5+uYkUluWP79o9B0F8E8/XqZ6v5NI8sy7dIG5/sL07m3bDpkuEpQpBKdgOvUnqT6n+XTGifT+pDVidwXMpRZsx83y1TzEFPRUCsAygTbpUOm9gT33xBxdqXnOBlEpN9GRUy5Z0QE6wy62CmRIKtEEWgzgTxfjC1EKPRPnirGpSwKgEyhBsx2vuCDfHXDaDmqdNY6tMAyYnTK3Bj3zHU41ykQqbsGcedhmnYy0kQx+uNIAM9yIMX3wa8N5+l59F6gZVRHWuLaaiHVyXI06kLL74xZy9NcwwDN5NWprFQHSUL04BLU25eZebUI5leOgwC4XQqVKwp0TKhjDnUAADY7krG4Ak3xV4DTCa5xUinTpmqVqzRVxJ0MCWDEWABiVtdiykSZLcA4TQUsczTSuWQkU/NNNqekzpaRebLzKekb6sR8LpNlmNN6dJHALLXD1OcLzALpkKRMcsATdTBmhRz9bMUAzs4VTXZTBfdQmkR9bmMmwAAjYDE6Y+xe4v4hRPMFBdFNjQZVAuAy6yAxEKdICg2J1CZK4ocWyA8zzagXzKj6tLmW5hIZtXtCSZE9BiPjDKtFhTcEq4IRC2lVZdJLB7l5080dfdgVRyVbNMCiM55VMAmAAB0HboJO+BBoM5V08wo/k6yaZU6QFIA1C/KEBWD39GNsV80rZqoKdFlOmdC6rszSx0wArmYEqBuLG+C2Z8N5aKerUG5BC2Lq6uVIJBtyg6iLzYHAJfDFVa6oDpdp0vcKIi+sbR1PTAq2K3dDpkOJvlskMrTrIrcrB0lmPnMyRpHKGEkQWtonoJF5jg1OvTNXzSBTFTlOhdRX2GWQYViJg97G+IM5kUoUgX5mUDUvMVkAqigiVkAzDgTJg74B5Lhr1QYkIVc2/q7TMQpNpExEkQLys5RT3TD/AArwotVWqF4P16Q0qdBHmEzsukQAJEgdrESz5cKrDUS5BZQFlSGghT0BXYQekk9DFDJlVzHmVlVqsLpvU0qKZeCQYnywBqk7iwOOcp4VJVKgNRGAAKN5UwwliAZAUqWZS3RbCYwXXuZVXpFWkackUoliakOXBpJQDVIJpsJBN+hkCDgjwDJVq9YU8zVimwGtdQLutT6YKpgwW0rM/VEXxUpcBAohgxqlgCyMFWJIIhtQ5Sp5v7M7be5zKNSQ6K4NWm7uWhrEBKKoNQnVLPuLCD7m/Avk5zBVGCFqlKi1V9DbKaBqQ2lbySUp7zZBEzgdxHiDV6Yg6ipepUBAApoORUE7nm/8SxgzlOEV1V6asjBS6kk+ylEB6kObUwRpW8FpA6HA/ieSWmaZajA5TV8rVoiEfywT9cAnUT1C3gSRVYO6Pcpm6L0NVZWqLTABIIBBLFlpISNjpdnY9D6CaFLh/nBqmnyxICgA6VEGAW6k8tzfr1Ax2MsoZYYh1OtaLKSofV7JUmwVYnVflIvgvQJhuYSwbUHMyzXZj1mbydr2OFOVa2CTaddhdWntt8I79Rv9/SMeMuLOTrlhoC8pJbeJgESWawVVJHbriTMUlN0uB6biTzXuBiW6ZakimExUzOV6r92CDC2I/LVpBJE7H+XXDiy5RTVAoJFuvXHBuYwwZmnTqJEaNCiH3aAI5zs4J6iIsBtGAwpabEY2UkzmlxuJwMdUY1AttP7+GOGPTDB4V8NnN11VJVRdj9lR19Seg6k+/BJ0hRVsZvBfhzz38xx9Eh2+2w+r/ZFi3wHXGkET6HHGUyS00Wmo0qohfd7+/UnqcSttB+/97Y4W7OluyB6wUEtYDrjPvE3GKmYq+RRBLMdMA7A9Ae5Fyeg7WwR8X+JI+jpmWPs/4iOvYDqfjgj4Q8L/ADZDUqCazi83KA9P7R+sfhsL2sImryT+H/Dy5WlpEFjBdu57D+qOnxPXF16OLRIO2KXFM4tFNTH0UfaPYfxwtgYhxLMsczUqX5nLaiCPaMhj2necEFzOtjW8xqNR2COVYDmIszbQDfmBsQe4gq3CHzDGolek7PfQ6gCOgAYAgDaVMYDcXWtlGajUp011qG0e3ouYKkksvuJII72x2XZznFOnXqVRQ0/SBiumwAJNzG1zv0PTD5l2+ZUaivQpVEcqKpdBKEwNZJWUImxkC+0nAbwrw1gvzh6K1SwurEDkFtrCCB3G2Os/XUKXpkUhXV6L0xJ03gEGwamZm5nl6Yhuyj7MJrPleay0lev5TVCBJekBpk8of6QzsIURB2FZiqtCgaTOzVEDIhV2RkDTKuhMFDJmJB6Nik/GH84hwwSWBVjdVYk2MRqk6ttwDsBi1xXj1avT8urzyw8uoVUMxEcoKrGm99uk74pJg2DF4hKBQoRZOshZ1LCkBu8EM2/X0ENb8UpUXoqlBfLaSDoqAMEsSC3trKkSLk7kESfeA8KejQKhVerUlgsgyFEsAoIJgSe/UTtiHMp/lIZUY0BSYQjBnWm5NyANYEfWCsY3N8Thj0iXKIxY1WJby4FRqTU6hQhFUPoLAk6i3NsNRid8VuI8SrOppkGn57hXLEldNjqVZIVV5iSOh9Lx8T40lQACoakBSGZEWoygT5buk6lmINiDEjtPwHJgDzTUVqjIzahUEqgUyNJBkzH94jaxxLVbGgbxTgGYWm01lamHkc5IJaQWAuttIBM2t3xFwqvUqUjR1nRTknSGYnWVBFpJUATFhcm84b6DNVNV0ACCFERUFNSS4JRTq5tZvET0abAKWaNGnWSiGLvUCwygEwS4ZbfV0zAiATO8Yq7QkslXi+Zag4Cs2sEkse8rAEGPZFOYAPQgRglwtqlStXqhap1EFCDENJZVLsQLBtPuLEHlkr6V6i1hXrUiULmS1MQ0RqCyNOrSRA6SDhp018yo2RQTyhhusvp1sYLhalg1+TdcJ4VMaecHuUYqAatRIsxVAzNGhqukH2ZAt66hcxearwNKdFWq1EBYs/OJJ5CxaA7GQ3JpEGQs73FZLjEhqOVpg1GqiKrAWVIIIZroYERO1r2xLQ4N59Q665rFAGqEnQtjpYBySTKIp2UyRa0YT+So0WRUpoj0qVcMSfLJKlZZzpbY+zAYggkBQJicV63CqganqqIr+cdNNwVASEbU2q8FdEKAZWbyYNjP0aGTFATrLFKymBHluzTMMTqOmVG8T8aXG6oqO9Wqr6zEDUTqqM037KqaVAGmfgcJOxvBNWrVgiVjTSsWaqXIWTLEU1JsARIlRckgyB164hlqesqFIgaCdUksBpYgx7JMiOw3xxT8SIhn5uAwOtdKwFZV0ILW0q9z3OqZk4kzOfpfRmkpqAoQzPy3ny1exE+y5hV3jUSScNX4JnFPTBPFCUFOkxPlATYzq6C31e59/W2Cop0yAq6UVTIrOT9NyzpppuovYHaRqgnH2ZpoZpz5lOSAfzK9hIt3HvwHq5ZqDppLNTJ5WAGpSWBOmQQr2sRB622w2lJGUX2ZdzHDSwHIyNAMEG8iRaLW/C95GBWnDDTzFOspLvTQIf6XUGquYMSpMkGxMbWvOKWeyJGn6MoWUMAfrAxcd4P67bYxzHDNoSrDBoFoaCPX92/liquW3086g3W0p6gmJGLlRLGfcR+mIspl9Ivv1ONFLBtKNtHNDghqMtOmCzs0AdST+/zONn8NeGlylAU0hmMF2+03p1CjYfE9cDfA/hfyE86oIrVByg7oh/0j17CB3w1gXtY9sZSk3hktJaOdUWN/31/jha8XeIVoIUBk7R3P2Z/M9MEvEPGloUySdLQTP2RtPvPQdT7sJnh3gjZ2t59cRRQwqn6x30z17seth3hJVlhsI+CvDhP+V1xLNemp/B4PT7I+PbDewm4+7Hev+H+0dMcVKigFmOkKJJ7D9cTdgVM7WWmpdzpA+8+g7zhKz2cas+pv7q/ZGLXGeKHMPq2RfYU/+Y+uB1Sdhud8b8fH3Zw+o5vxiZxQzLU2BFiDIBAYTtdTY2ttgpxCpVzFZ69Viz1DLH8o7CIFtsFRwdTezDE1fgJChtJAM6SbA/H32xv1DsH5XxdXpDQa7aJ5lIva+/TYXHxkWIqtxBqtTXVltbFo2kzHaNhGOuLcJq0wlR6bKlQHQx2bSdLaT1g2OIMnmlWz01qL2JIP91lIj4z7sOikyzxXLvpFQajRJKUyx2i+kjoRJ6Cd8HfAfAWqV/MtCWTULl+wWbmJt7sA8zmpIWm0oRMEyUvEFtIuLHUPTrht4B4mpUKKUWaoBLM3ICtUuQPb1gKIWJZTsxscT2ovF2FuL10ZqgYaXRddMq0KaUFXBJDHcEBoUglRe+I6+XC0tdWhlczlpLitRbS9IEhjEGWiYtHTEfDc41WVy1Fa60qrFFqaVVhA1wRY80AAAjlBgTgX4szNNE5cm+UrO0VUJMMqwZA2I1Re3ujfOsjs98D8N+c1WQDzUJD1KOorYGSQ5nmmFE9yZEHF/PcGy4zH+SU3TS7RQhWqmFQHSxPskEnSesEEzip4WripTrVXpPpVSgZCACzlZLGQHKrsD0eLgADutQqVhrT51qoKaVQoklLmNSMfpRYkwQVkbgCG9j7Ffj2aAVKYIaQyrUq0DSrUtgVciA4APbfF7g/DgiiqVuqlA4IcEHTLMrmxFjK2t0iSAocU86upzQNRUAplZIZlBvBe6k9Sdh+DCc8orClTVaNJQRSZmOrWVUAMSQoX6SJAIAQkAmQVJYocX3KniLINWUFfL+jJi7KHgkEqGABkiSY6AQADPHGs41OhTSWNWolwyIAAoUDSyySuhmXoBcQOl/iebaiFpNTeiLa1qPrpkmZalMkki5AibyoO90cBpVFLrTKoRYElgNRkwSYhiJEdIwJYQm6TFngWWC0ddRxpDO5RIMGAOdCQdGkaeU6gG6Ag4GZjP1KrMaQKIzKgRW9BAk7wFEsfSSZuW4r4bqUlqBCBTYAuSCWVEJYhSP8Ai+pBn2R2xWp5Dy0C05bWpYkdViIWRdmMCem+0Yr5IvwXMhxelUR1dJzNfy6K6FAWnQVUXqDB5VAjbSSTe9HinAswSBClVAC6bA23gmxJEn1PaMPPhTwfTXJozVlFWoTUEadOkiCA5Us0HSPfbcmLWWyBqFVAlmsB3J9+JU026HNSSRltDhGYnSwYAwDJtAuLdhJ+/E78Mq0iAJg3LjbtcGQIBj44aOHZp6lSpSNIakcioxgBNMgKsEyxYNMnYekkf4rzrU9NJCdbXOm5i8DaZJBMDeMXbIZBSzCUlUObdL3/AFxbLhpOmEb6h7HvN5jFMcEqnRUrHUdItc6esH3fn7sEFW0YWiW/AEzOTOXZaqgVKQJ5WkxM2YWtN574YcvxGm9MmQoCjXUr1GetqZi5hQBZgAIFhctpJOKyxcMJBsw7jAvO5U0X81R5lIkSGM6b7Hr/AHhe++BpSwyoy7Ms8QyEKtRpCNJSpo0ip6gHc3FwSL74OeAfD3nP84qLNFDyA/XcdYO6KfvPuOBWRzdOsfLqjzvMGoFiQ9MbAgRpD6diCRcbxjXOGimaKiiAKagKqi2kDp6H/b1nGMo9Ko6IyerJmM+8Xj9Z/XFXiOfFJC7QSPZ9T+gHU4mzDikpdzCrc+709/bGc8ez9XP5gUKIMNY9gBuJ7Ddj7h6YzRXwQ0KFTimZIkiipl3/AFHSTso956Y0jLZYIgpqAqqAFA2gfu/riLhHCKeVoikglR7TdWY7sf3YADpi4FO246Ht+++Bsf6EJpkCdh12sPXuMJ3HeK+a2lCfKU2/rEdf7I6Yu+JONFpoo0qLOw6x9X+PfbACPh+n7/OMacfHeWcnPzV9q2Rs37/fb97YNeFvCzZlgzArSBGpj1AuVHqRuekjrGO/DHhg5p9Tgigu5FtUGAinuTYnpfrjTctllp0wqAKo5VA98k/FvyGOhujn4uLqy9GKZuvrZqloNwABCgCygDoAAPWJ3ONCyXGaOUy6U3o11CKpJakSCdIY3WVkmRBPpjNuCS9WmmkuJEqNMlVuQNRA9kEXIw9cb8UaqTUzQr03cFW109KgPysS0gCJmZMbiYxDOmPdi142z71Vp5U0fJoClTrIhINmZyGbfSxJMiem5wgZnw2N1t7tsaJV8QVs9XegavkikQAwcKi6UCwrIwILSLA9TO2Pq3hrNIlSpUem9ILIJ0s0g9H0q5BkdWAEzM4u2S0Ztk8vpZqO5aNR2HQ8xtyDr/HF7xbw7L00RsvUY3KtTYqQsT7BABjuCCbgk3xR4e8N5r3DtDQRJ9YP1Z6+7D7kPBNLMZc1azkUzTrCnUIhtdN6KoYF6gAdlK9WSMHcte0BeFPIfLLrzVXLVaZIVqZEQzTzIG1sSTuARsPeG8W5uo2YNOpV840xoD2uBLTa3U/dilxLgrU3YKfMVWIDAEagDAMG4neDtistN9ZLsQYPMZPT9jDSzZNjV4gahl8hkkoVddSqpq5hA4ZVcQqyB7LXYR2X3HE3D8/STLpUdszl8xoJVlLaKyAnSDNioAC7ja04TaA8yoim2plBgdyBt8cPnHMrmMtkmpJWy9fLKCoKSHXUdijXUyZNge8ziZLsUhMy+eGsvUUVC02PWTf1ubSLjpjQsnlAkpQegUjT5GZV18yNR0NKqCwuQTO8gAThT8BcF+dZwHUEWiPNJKFxyEEDQpBa8SBeAcOHEkY+b5+TXMNCFmAUSparDqmrdn1TDarSR2me6KjoUM5mVFdVWmigMYQnWiHY8xkMoA329LYcuDolJAtFxVOnVBfSSCY5VY8qqVI9QRe0jMmbmuSOYgjqBO1+s2+GG2hWA4erP5VULqILqVZHtHlG1gZBEmfai5w5p4BNMPcX8RPTcrRcqQo8zSwDQxB0hjYCBJPqOgOAVLiYqZqpMmpU+iReUKqMuosKgazWP1SGDHaYArgbvUrGTyvd3KhzpmSQkjWTBOgbjDhwTw8lJGM+Y7m7kRYWUAGSAB6/pgaQurpSDNGsbC+lUVFUmdIVdNrD6tpgSSTFxArxBXrNoo0OVnMtUmNCi9ovPW3aOuC2XSLdMSZukCJxEIqOiZTcnbBvDeGUstTIUG8F2N2c+vqSYAH88eU+FBmLsILGbE2tG++1rQPxxaUTpG/1vibD8Pzx9nswEXcCTF/zPuw26M0rdATjAUEIukfaYwI9CTsOpOJU8N1ixp0wHdULMnUGJAUiVfXMoVJ1XnTBgI2Sq1cwHpB6unUQqiWhZJIXqYEkemGrgHiNVy9UBCzIRKxDGF31sRpUKoudtUdRiIJSlbZ1T6ocfTFWwVxSrEK4ZPKULcGA1iwXUoO7AHe97g4iqIEIUkNKqWHbUJgzvYj78eVMk2YpEKF1mtzVH1atRBLtpB5egAMzMCBfEvh7RSrBUVqvlK7TH9JUHqPZEwJm0YvSwR09cs7f9FP/AOl01GuiAJ3A9Oo/hg54f4+1NpFz1U7OP0Pr/MYUc5kq9Niwne2kk7+hvOCGXoslJKjTqcFlsQIkiQetwdsEmkrZnGMpOojF4x8QPmCEpBgttKxd2NgB0JmwGL3h4Lk3XLuS+ZqELUfovKX8tGjmKgXEQS2+0UOF1aqo9ZQnn01LIGWRBGmYuQ97bA7EjrSTiFLh1FXX/Kc3mAWdj7VPla0gSObfq0MRYCMVFPR0ulVrJpNBr2I9QPXqOx7g4CeJeNeXNGkec+0R9QHoP6x/AYS/CvjSsxfUoDkEhgsAao5iNjAUKsz9wxbF5JM9STuT1J9Ti4cTvJhzc6ivt2cKv8v44Y/Dnhlag82sdNIHbq0X36KOp6knaJxd8GeGhUY1q6/RoAwBFmPQeq9T3MYN+I67CmxuJVlAEixQnSIuDAG32sazl0o5uLjv7pHOf8QJQpIoKU2hCq2WwiAAAYF5ufSZnBbJ59KvkmnOgqhEiDcncdDbCBxXgxzFWvVRpVatMIGi61LrzWAAHN1sfQ4bky3zKnpZh9EiNqNhyyTfoNRj44xg28s75RVJLZkXg7jC0a5rVEqFVhZRdUSZve3sx7idsNHiPxfl80qJT8wruxCQQTyRJMauckASdj0OAPybVUV3LVEQtyqCwBJsTufTriz4vzVIVgTVUmkFYoGksJDbiwMQJ9+N2YRBdPMPxA66TmgyrTBNP6PWYAEhTci5LHFPxM+dy1BqdTMGolWFIhZMGRzDmPxxbPB6rl3yDtQoIxRULyLXN2ENc7n3dMLXiM5kR84cPcAQANgei2w1sGVchmyhDkMFDCGWLEdL2jpHacahwPL0q+QCv5iUfmrLTLCdDmsE8wKgBPsyCxJsRMRjH6VbYN3/AHY41heFpmKJdqrBMxlaJVjP0RD6AAo2VYJhfq2i0YbBA/O5BPM0aKygltLaQ6lRsbimwkQdm67xgevhN80wo0tId5jVtIBaJ6TEYdG8UZkB6NTK1Xp6WAq0zKlFBhwGRCF0jVsTHfbAfgnFVpZqgZGouNIMwZsTYdJ9MQtiayhYo/JfmS1ZHKUqtNUYLUICurvokPMCN52jC23nAPTMnoZ5vZJjS1zHS1iDjcfE+Sq1qi+d5eW+hrA1KbO96ZWslmUQQacmZ32mcJeb4Iis6glimkMQFKHVB5aisQfiBcEb4fVY2qM4OpGEHSRcEWj1n+GHLgkVsuW+dpRqklRSdRp0BQBpfdT7VtUmJM46r+DDXDCjTZqijVCAkwSBJUdPXA6n4NzFOl52nzIqVFNNS+tWoglywAhQo0kk9GEdYbzgSYv1pLEGCSx++T+GGqqrNw2mzo5Cq4SojyAmudFRJ5eaWAIMzOANSgVQWio5bUSYtBkfd0wW4cC2UqBcyFs00WA5v7LdJH6i0CRjQI4ex8wQ+kCGO9yCDA+7f0xquUrSAQuifql9f/iAAM77dcZJw7hzV6gp09zdj2E3J9B+PxxrmXQCANgAB7hYYUyWy9TYb4r594X32xMMUuItYe/EEkmXPN/dX/yrgT4jrwVHoT+P8sEMrU9k9CI+6R+g+/ArxWLo3cMPug/qcKeiuP3EHhTO+XWDa2pkNZ0iRqtMEgETuCRYnFXx7mK9POVS5GpoE6SshdtINghs23W1sDsjW+kibG337fjHwnFrMcONWCympoEKpYi32QegFyBYTjJSUXTO6m1a2UMpxB6eXdhyPUYidjESSOnpbv3xJwfOEmRXADyrghgwCutQQY0yzAHr67zhioUXrUXy9FEBcQS4XVEhgoUR5aKQSzQJjsLJPEMrVDeTBJpSsgiPakkGY0knV7jOOhUzkymPGdzuijqspYvBlbqDpmmNWooSfa5oECSRqFnw1l0r5R2FPzKyEIqXI5tTq4i4MjQQLMCN2jCrT4BOXD0yHZFmu7VIGpjyU01AAmOgnv2x5wfPGmWWYWoNLffIv0vaexPSRjCSOmC7hOgtCn5bOarOKjeZT21FGBBIPOdVlveVPcDHfE6ByxLOBUZp1KCYKuJ0MxUQ+nSGZdwxXYnFLjSRmDVp1HqMxGhnMVEYzIY/aBBllkCRBvY7kxQq0jQQPVqQC9SoDCgm72MLzkKsk2mT0xb8oV9no84fwxrbs9QB2MblgDAHYCAAO3vw+eFPBw1GpmEslxTMG/8AWG0z0779MU/kv42F15SqAtYXpv8AbVR7Mn7IuO4nqDL/AEqUKijcksfhYfiQcaKVo4vodMrk7IuKVoATvzN+g/fpgXnqTkSAGgzpBIYPA0wdoi3vHriTNvqqtHeB8LDAzjfiKnlENSobmQE6uew9O56fdhSrbOmEJTajHbOwwo03hAlIQWNWoNIB3g3II6KdzYbxjPfFPjR8zFFJFBLAkczf2uunsu9gTJAgf4g8WPm31PyKPZVWAA95kFj6sPuwMy6ms606dM1HNhpMfkIxyy5HLET0npP8fD06+pzNWv4RY8J5WlUpOKlNXAa0zveTbvbE3E/DqtVRKaKlM6QxGyzIJYm+kAq3oAcKOV8TZjLGKD6BMysgz994mMVM94mzFZy9Ss7TFpMWj6u3Qfdjt6Ty1jhTo5zKsyZZadWmh0h1V4crYmVIm874XvE+YrkqcxT0FiSoFhEQbG+GLhXjcUaSpUSobaiyoCJfmN/MHU9vhhc8V8f+dMpiy2WxEgybyTfDQgXkamltQiekifww0Zeka9Q1Vc0KehwFBLCnoT2AWMhNRBF5ietwmE4ePC/m/NvKT6M1jU52E6vozAWRaImRv8MEiojc3i+rSBylfK5hXgIRo1EyoUewRMrBjTfrN5Uq3FTRZWiYYGIJuCDcbgfwOGjw58oOXo0kTMaRWpkg8rk6lY7NoYdNxhH47mhNQrLKztpjsSSDBvHwxmlnQpPRsHHMxXqeQahpGhVKpUbSSQtUAcqmytBN7g4A5fj9Rcr8yahVqU1kLmAAykJUaHLahoBIuCCb/HF9uK1//p9JlpUXUJSaXZzKhRusDaZ+HxwM4Txd6PzjLilUrUsxDzRphtAqAzINQQQxIEgjlFxiTRk/hXjaUM7SCtqdi1Py1ZdRLIWA5iALqsT6d8T8fytZ62aaDl0lcwUYgyGQUKtqeqeXS0gkSG3wl57inl1FFxUWpTdbESyP1IsOo9JxpPHc/XrGlOXFFKyvSWsamrTriCunfpymNp6RgZMdGa8e4BrBAJVg0GxG3QgwQdumFheF1aTHk1mDBBiCbAx193XGkLnDXRC6sKgRVqMQ0M6llYgsOa4gxO2B2a0U3TzCQpYaiBJCyJIB69N98WnRm006BvDcuuTy7Pu0SSbajFl93p7ziz4d4vUzFZmLKtJQBo6kkG89pBP3dMLnifNNUrslMHy1nRcXUXLmCQLdfTFbgDUxXUVLourY6ZPQmLkenb7sPpxYGso2KXEvZ+I/hivw7irVajhaZFJRaofrm2wjYXB7R64t51ZUj0xJJRytS3uP5j+Kj78R+J6WrL6h9UhvhsfwM/DFfK1oYSYB5T8dj8DBwTSGVkYWIII9DYj88NoSdOzPK9bTc4ky/iaqDJYHurLY/EXBxBxnhFamxDKSo2K3kd+4JwNegygMVIB2PT78JQVZOj6ucDpQ8QmqpRdVJ2UiZlWA5o1L0kAx6fHC82Zc66IcgFizEk7qILHTuOukenbE/hvhXmNrf2Og6MR37gH8cW+I8OOWzFOtTuGb2SevUT2YSIw4xUcIUp9TDnDKa0jSppRXM1KgHlUZ1oHsrO6mdZMAhjC9ltGF7jHDmoVijNTYiCfLaVuAYH3+7tIw00eFOZp0hTUVvpKVVdiCDH0cSKjA6LnTO9xepnuG0qiplspQqVszOqpUJOqSplY1R23k2J5RAxkawdMhyOeSuhWqGNVVVUdNII0AhdcjmWCFLe0AF3FsXfDGXKALUqBdTBvLLBQXiJYkgEDYAEj42wpJWak/ZlOx/EEfhGHDL0KeaRKi7ICKlOd29e462jUInbCWB8iLvEKRcCtRb6Sm0o69dMHlJg2MwdjHY40zwl4pTPUFckLUpjTVUWAJ2YdlaDHa46YQKT2gYGVM3VyVX5zlmK6gVcCD7XoZETfaxAxXtyRx1P7H+xonizjFHKgs1VNZEimGGpp/IHubYxjjPFKmYqGpUqaidomFHRQTEAfHvvi3xPPeYTVN2YyW0KCT31FjP3Y78N+H2zbkn2FnUQbi0y2x0dzabgXxzS5HNnquL0vD6Li+pJ2/P/ClwPw9UzVQKg97HYDqSTsB3/PDI2Zp0gcvkzy7V8wLF+6Uz9VO53PxE9cYz8A5PLA06Q/pXiGqR37J2XrubYl8PeHmr1VRfo6KHneJv9kfaYTJ7EidgCr/ABh/JUYdS/8AR6rEVlR/2/L+OxkeYa5viXhPBqmYqIiR9I6oCSAAWMCZNsPHh3hSVaAZ9UywPMwBCm0gHtGAHH8l5eacU5uqMLknaNzfH0eo8bQz0K1DLo2XzLUkr0mZWsxFoiHCwbYW/FeYotTUU2UkMJ0mRBB67YgK0qw8x8vmDUe5amyBZP2VKExtacC+IZR0FhUWmTYOR093W/YYKVgUqYBYBjAkSew640jN+McmopikjuF2QE6lIGkGWUSImw7euM6pC4kdb4f+NeDadLLPVpFg6AOPY2BB3Cg7euHJrTBBvIeI+FuFd4p1J1MHFXlOqRJXl7XGFvxjm0bMVqqf0btrEAj2t4BAMapv2xQzCUsxlWC0qlTOiqG1JJmkViCg3ghTq6SMcNkGpoEdSCAZkR6nfEKKWQm+wz+GflEy1LJChXNQuqsqgC0QQATBtEYseHPlPpLmCoVqGWIlgTql1GkElUJ9nSIsBB3nGY52J3GGv5N83SpNWauqlCqgMyFwCGuOVTEg7+gw5RVWUm7JPF3Eabu70SWpubaQeUzNwQDFu3XD/wAH8VvV4UrLljXFMr9cLDIYY9SLem17YSfFedou/m0ai1E0gNom0DaCBHuxP8mvi2hl/Op16gpozKylgdzY2/e/XEpfaJYbCWW46dT5dwZFQvSALsER9TOsxpA1QZtO95GFXjmbZnXzCC72KrI0LJkaouYnmHU4M5jxdlKdf6CX1K1KpUZAV0sRDU5MhrC+4kxtBW+PoFqu5n6RQUne8Ag7aQO0HAl5B1Zd46KK0KYor5T1RFWQIOk6gqaZISSBe50ie2FdSREbzi/wmvrZlLBYR4YkCDEDcjckD0knHxyAo09VRT5jewpPsgfWPdj0HQX7YtYwIdeC8QNNaVIKa7HUXK2CAkdT0E7n9Rg9VOM+8F8Qbz+d9KaW36mwAnp3n0w45Tinm1KqaGXym0ktIk3m0emJaJYOziaXI6b/AH4v5TMzB7zPvsD+h/vYg4xSkBuo393+3FBs8tGmGZ1IZhCqZZTfceqyIBJFpgxgJpsOZqgGGAtDKBWamRY8y+47j4YNUasjr8fX9/7NsQZ3LEwy+0pkfw+OARQyFDynKAcp5l9O4/X44v5zJCrTZDFxaeh6Y70iogZPaF19/UH8RjtXBEjr+H88Idi1wiqIalVNVay6zTKFtcxqdAFsUKjWBBAIbvODTcTinGQhRUCpVYLCo1z7Tc0vGooYJMzbAnxHlSrDNUzDKQG7hgRDL6gxbr8cUn+UEy+mgkVE0sCTdt9Vo2NwNx3wnFvRspKiTxRwOllSiLX814PmAAQGBAhWB5he5iJBAJxQ4PxpsvU1C4NmXuP4jpgYtRmJdySx3/f6Y+Y4VGvVg1OjWV0WohlW7fv8OmO61MMpBEgiCMZzwjjTUZWToJk+h7j9cOHC89VqGIDjuLGPQ7HEuXS6Y/o9S6ov9gJXyWh2pGO6se3STBPp78W+GK1MsE2ZSrzMFTaI33iOsxi9x/LSocSGQ+4x7jcEGD9+DnhnIHOPTCjcjWwG3cnoIG09T78cvLB9VLuem/xfrIS4JR5fxX9EvhHwuKzMGJCINbsNyeig/uMOSZVaYCUxpUbKP47k9Z649XLLl3anRBUC3ctIEk95t9wx5XcfWJJ+z/G/546uPj6F8nxfX+ul6qdr29kY54X4u1OkNNE1l1MSIaxP1Tp7RO+POLZh6mY8xqAoAUoi4nQS8wd/UnocXvk9zP0TDeHNveF2GCniLh5qNTAWNIqA77MoWDbYT+XfGrwfL7lXh9HLLlKHl1NZhfN1gLoY/VUmAwlW2nbAXxVRQ0hDDVqnSO0QT7gYxL4Y4Dma1bMZehXFIq4NyxBF7DTPVwf54McW+TjM01JzOa82z6VQtZtBYagy9dPTeMJ+RmZVEAgxMeuNJocX109NSk70ihWF0hiCkC5eAdpsfTGdV9sPHhisK1KkupQdIWXYKOUablrCyYc/IRKXCeAmrUpJTFRazgqBTLezAJMyDyjcX9xwX454d8inSks5OoMzF5JEQec/Zta1sVOLqcvNahXHmU2flpvupMONSGQIG4iwOLScbr5yKTUCCFLBnqC5A6BaZ5oveO03xGRumqBPCcrTXMLqUaH5SNrnY2g98EOLcKGXzVOpSCqKlhqnSKtMipTDE/aK6fjOFPiebqK0hrSCBAG3QnfDbXrV81lk+mJpStRVlpUqZOn6uoS0T3w3h2ENAnNRmGrZiKnmO81V8lVRGNiNQc7kE+zucCcjw+lWzS0qrlQ8rKkcrDaZG2498Yf/AA7m/Np5ihVqUxsKSClz1JJYkso1WG0iJna2ETiuXcO2kKChBm8mL9rHbDjKxNUwlxvw4uSrKFvTccrkDUrL7QnpK7f7cC/GudSvmRUojRTdV0qSW0/alo+1JO/xw4Z3iwzuQXRQLVFZG8yByspEiNfUSDC9cLZ8PGocyyeUr0abOSSFDhj9QH60TAnrG8DBF5KawAMnX8uVhTPUifcRP4Yt5/KsziahemtNXLzq0qwBjpLTyxa495wHdpwy5vhbHI+bRZ3pK1Nar6dI8wrIUAnUdMgA2mB2GNGQBMzQq0KhV0ZGG6mRb8o9caFwKoyZan5sKegNoB2BnYx06WwrZbJDLo1euwNYqfLVuaG6Ezuw+4Yh4VnjmKiUqzMy6iRe+qDud4PX9MJ5Qhm8U8XFKnAI1vsOy9T+QwqcCrt5yFgTTVlLAGCVBuAehItOL+VyjZmpUFRoAfnImTHsooPsoN5jt2GLGb4UtCnKSQPaJuT2/hg0K60HzxdGZqkeWjsxC9FJJOmQPcfcfTFvL5oOJW47+uM2qZl2axKzsASMWsutYhiKjykalDNMel8KiaHVKnlVNJ9mobejdvji2RBPY39x6/fv7574BZagdIR6jVEqiUdiSVaNpOCPDs0WBR/bSzeo6N8f3vhASVqmgyfZazfof0PwwB4/4cDDVTHMLwPrDt7+388MVSmCCCBfFClWZJpG7QTTJ+sOx9RhghIUWx4cM+c4fQqrrANNmbmYSdLdQykxf874DZ7gz0y8EOEgmN9J6lfTrhUbKaYMbB/w5xapTVkHMrbL1B9D2PbAIISQBudp2Pp78EeD5gUmD/VmCTuh/hgatD63F2h/zNerVpAV2DME0i1wvQM27kdztthq+SfNgZKtpUGolUahPtqQYF7D68euFCjmQy2OCXyZZwU+IvSJIFVGiO4hwI2IjVviHhpjhJtSRoNdqrGI8sHueY/6R/DAfjHEky8qoDVY6kcvq3bvpF+5AwX8S8aXLJbSHaYgD77fsnGVcS4qAT1JMme/du59MaJWc3Ny9OEKnhivXKOlH7WqZv7h9/7jBDjNDOHTUr1yQCBGpjMmYI7Tgd4Jch3M9Y+9WP8AoHDTxHKNVp6dJhovBvzDYx3tPfA2anvgDxVRoCq3lls2zAK8rpFOFsVLqDBUmd+56E54g8fF6R8zyTphtIempJFokVG6E2xnOc8LlcxSRiCKhYEbRHQz+7GwjDBkPBFNKitpEgg9/wANsS9FdxIzQEsAQVkwR1E2wZ8IZXzQya2TTJsTfbpMd8deNssFzbRYOFbpvEHaOoxQ8JZ7y8wSx0rBm4Hp1MbEn4Yf44Jjug/nsgMu2pRrJBJLReAQQ0dDP4nDpwfMTQoslVKzvTVqmhGGhiPZOhSAI2mJuYwt8Q8T5UKhVKlVrhhNIjVFoIY2nuOmBPCeAtmXqkM1OkCIVHIAnUYMxMAdB16bYisZLsGeKaemo0AwWsIIIBvsdt8FvA/G6SporlwqsYCAFoIkQCQI/njrxpwZaC0igABXS0faUe17yLn1GAXhnNKuYCuAVexBgiehjFPMRQ91DHnKuUzJRdLZcLU0tXa0oJlZFttJ3sxjrjjxjkEy4R6QHllQOQCJje3cXn34tca4Maq6aYAnoIAkW9Itb4Y+4vxivnkdHpLTNBYcCeYqIiBYtphtZ32A64iLvJUlQF8C8aWnVdHOlHuLEwfd193rg5m8vk8xXWktSqpNRVNVU0qKbkBpk29plEj6va2M+qVilQMNwZ/fwxoS06dSiroFQOBMADc/ob37Yqf2uxRyhE47woUcw9NGFSmrMFqLdXVTGoHY+sWGO+G8S8vlJOgmSsmOl+02HvgYL+IMzmMtQ+ZVFAQOaqkC/MCrc0SBB0kWtvIjCs5xqskaCvE8yK1VvacmBT0ztBgR1M9ff78MPhvw8KIWowPmkGRNlnpHeLH44CeEqjGqQNtJn8h+Z/Hvhv8AOhSx2UEn3AYTxglnTUQGJAuceEhgRv0OEz/7sqmoWtE2U7Adv4+/B/w3p8gaSSZ5pM3tt6RH34TVCqkRZ7g4IIFu3occ5Mm1XTL0+Wqvcd/1waKzilmafkt5yiRtUXuvf3jASdaFHJP0VW9Nh9R+3pOOXdjzD+mo2YfbXv8AHHhpqPoyZo1b02+y36fv1xx5jzP/AB9Hcf8AKJgGGMvmVqKGXY/h6H1xFncrrXeGF1PY4GJmhTIqpejUPOPsN3j9/lgytQESCCD1GGICtUJ1PpuLV6fcfbGOWUnSA3NH0LnZ1+w3ri7n8sZFSnaov/iH2TgazJoJg+Sx5160n7j0wgRVq5ZCCdMJPOvWk3cf1cRmgQ3QvFvs1l7f2v3vi45bVJKioFs59mqn9Y7TGK1dqZ1qjeZSUiSoPIx6pNysz+GAqizwbO6HCg/RuY0nem3b3YvvxFstmqNcC6MD74Nx8QSMBUpMWDESRHONm6j+9i/4hrTS1xcX9L2v2GJkrRfHKpZC/FfF3zmqWFRS7k3JgIL2E3AA6x+dwVXiNPnSm7Varcq6EBUk7+3zHtZRhTZyT64JcN4ktCfokqMQRrbXIBtbS6/smZxbWCYQjGXVtknAszUXzCi6roSZ2MVAIEGZBb7sGK+ezlVNBd0SxA1MIiTYavf064D+G8zpdl6MU/Bo/wBI4ZwAd8TKVMtKyt4ar5dc5RGdJejoaIj245TFhAIO+1u2D1fxTlwTNSmBNgahJjpKqtjHSTfrhG4twhhR1/Zjr3t+Z6Tg3lfDVLSpImQD+EnCu1kbKHiXO+cy1AOXmVGCsAyg2gtuRJwAFTSwPYg98NnifKgUUCiAhgD+1/PChmV2/HFQ0S9mhZfLo9JSBYgG5Jg+k7QfywPyFYUs3SeuzplzUmqULAbML6esgwPWOuOPCnGaS0kWu+lQxBOpAdPoGMk/DEPHvFtNkqUaQlJs7atR62Gwg9T0OMowdmspeA14t4zSzAellz5gplmJCvZVNixawsYI9cZ6V0MGXcGfuxovBeFrTy9NWHOU5v714/H8MIfFcuabsp6Ej7saR8GbH7Itn84lOnlqukXdDqUBbNLEhZAhjc9+5GJfCdLNNmzk6tNUqkM76rGVUQJmCDuCJkG1sX/kN8W0KKVKVcKhJtVJ6WhCNgJ2I3O/TAr5U+MrW4gz0WC6aSEMrq2oiZBiwMwCAW2+GEo4plN5E7xPwoUq9QAQNRiQRA9xwS8Ioa9J6OuNMyJa6nsAQO+LfiHgWnKo6ga0A1wBfVE6u5BtJwu+G86aGZRjGk8re49/jhvMRRdMOVco3kZui51VqJWsHaZqUCQriTeVJVx6a8AfE3CKVCooo11rI6K1t0JmUbpIPUbggwNsMvi3jWXqV6dSnpSA1OoqsDNMgg3uJubkdeuLXgLw5lalT/KQS9QE5dGgiN+dYguVkgG1jaSIcWJil/8AcDlKdMaUVAJ0iNRBMFvv27knHdfi9d2JRtIam1NosCt2bV0/YxL4z4PTyuZaijTp30truSSFPZgIGk3wPTLNakPbcifRRf8Amf7Iw6QXRNQ4SK9XTRLeXAmoyabhRq5QxEyYjUe+HLJZJaSKi7D8T1J9ZxxkKApoqLsogfxPri2RgeTJuzyIx0QPhiGpVABJ6CT8MUMzxymo5T5jH2VQat/d0/PCFTZVztUUQ1JhqptdOaNJmN4Nhv8As4iXiTVCxWuWNFQya1C+jCdTHSe07mcA8zSd5aqxU6goLA8xifeOn3jF0ZRVpkVEKrSkMyFdVR3PL7UnSBeQCNtpGG0jVapH2Y8RAGqEQBaikFSSQCRBYRENfvHocFeA5w01RKghag1U2Pc7gn13HvwAyvCRpFQ86q3OosYnaP3vhiXKKilanNTJBp04OoE3j0GGQ/AYq1gokmB+/vOBuZpQRVUEAyKlOJLA7HYyQLle0/GeihY6n36L0X79z649rZundDUVTpY3g3AkCJ3Jj78STHLwKPkFnjzD5akqWUTEkxH9U+lr4tZtDlCFKQ6G8GzqRqvBvIjb8IxWzAqgkANz7wImRPsjYwSDjkzWYPVM2hiIUiPtCN/dii2WuG5s1nAK6UQEgLIUNbpJ37fHB3NLNIi8R0N/hOBmW5oWmNKDrgqUBWCJHY9sTolytiO12IUff27ntgnkcmqfSklyom3T4dx64s18gKZOn2Wv7vjgPmap1FVkAxN9/f6YbyXGR+hcv8g+QRtQfMzb/jE6EH/k/TBzL/JtlUpmmDVgzfWJuNNjpj8MNePsUNqxDzPyO5SpGqrmSBEDVS2Gw/opj+OLKfJVlAANVe1vbX/Bhzx9hUhiTnPkkydVNLNXj0df8GBbfIHw8/XzP+cT/V40rH2HQjMj/ufeHfbzP+cT/V4+H+584d9vNf5xP9XjTcfYAFOl8m2WVQoarYAaiaZNu5NPAnOfIjkarFnqZkk9dafpTxoWPsKkMzil8hGRSdNXNLO8VE/1eOqPyGZFXV/MzTFSp5qqkHSZE/R3E40XH2GArZj5Ocq6MjebDCDzj/DhfqfIJw87vmf84n+rxpOPsFCMyH+594d9vM/5xP8AV4uf/hbKQo+cZzljTFZRBXYyKcyLXxoOPsAzOsv8hXD0MhswT3NRSf8A08St8iWQJBJrkjY61/wY0DH2AVITF+SnKD61f/vr/gx2Pkuyv2q3/fX/AAYcMfYKCkIeX+RrJJUeoHzBLzINRSLmbck+m+Pl+Rfh49gVUJMkq6gn0MoeX0w+Y+wUBg2U4DwgzVqfPqel3CksjSKXmeY0inGlAhJgkwbDHeX8FcHYhX+foxeogBemY0VXoqSQltTIVA6GZtctXGv+C8p/0/8A/pq4EP8A8IH/AKTxH/0RhgDspluErWdRTzlO9RNYekTNIJYLG5LqBEmTeBfEtThnCFZdJzhDEipU1JKMKb1AkFCWclQsCw1e1i1xP/eS/wDPZr/2wxDV9uj/ANV//DXwUKkVcxl+GGppNPNtTVjqqtVXkC0mqPNPQeZSpXTEHecS1vDPCt6Qz9Rg6K6Bqamm1SsaOkgpd9SvyiQdPtCQcXMttlv+Yf8A/XVMR8L/AKbhP/RE/wDcphUFA/LZXgtSlWc1M4opFbrUp6ijqNJAKrzMusFBqMI3pibxJ4O4Xkmy6hc3W+cLrBWrTBKygGkGnzsdQ5RFsQZ3+ho/H/4camv9Jwv3P/7U4KChG4x4b4XkswcvU+dg+SKisrIQ7MzqtJYSfNbQ2kbGN8C+GHhtelWqLRzgWjTFRtVSiJEIxAYrp1BXmCQTEDcY0Tjf+/1/7F/62Yxk2U/31R92X/OlgoKQxP4f4c+TXNKmaZKlcUKamrRUsS2gFtQ0oNQNmII6gYG8H8J8KzeZWklPOqxHM3mUiFOuokEojBhqpkagYuDO+GfxR/wfn/8ArBv9HBz5ONv+yZf/AM9fBQUf/9k="/>
          <p:cNvSpPr>
            <a:spLocks noChangeAspect="1" noChangeArrowheads="1"/>
          </p:cNvSpPr>
          <p:nvPr/>
        </p:nvSpPr>
        <p:spPr bwMode="auto">
          <a:xfrm>
            <a:off x="77788" y="-677863"/>
            <a:ext cx="208597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4584" name="Picture 8" descr="http://www.e-consulta.com/blogs/educacion/imgs/080809-congr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91000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1003</Words>
  <Application>Microsoft Office PowerPoint</Application>
  <PresentationFormat>Presentación en pantalla (4:3)</PresentationFormat>
  <Paragraphs>112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Reporte de Investigación   “Actitud hacia la globalización escolar en función de la legislación educativa”</vt:lpstr>
      <vt:lpstr>Epígrafe</vt:lpstr>
      <vt:lpstr>Problema</vt:lpstr>
      <vt:lpstr>Problema</vt:lpstr>
      <vt:lpstr>Problema</vt:lpstr>
      <vt:lpstr>Problema</vt:lpstr>
      <vt:lpstr>Justificación</vt:lpstr>
      <vt:lpstr>Antecedentes</vt:lpstr>
      <vt:lpstr>Antecedentes</vt:lpstr>
      <vt:lpstr>Antecedentes</vt:lpstr>
      <vt:lpstr>Antecedentes</vt:lpstr>
      <vt:lpstr>Antecedentes</vt:lpstr>
      <vt:lpstr>Antecedentes</vt:lpstr>
      <vt:lpstr>Antecedentes</vt:lpstr>
      <vt:lpstr>Antecedentes</vt:lpstr>
      <vt:lpstr>Método</vt:lpstr>
      <vt:lpstr>Método</vt:lpstr>
      <vt:lpstr>Método</vt:lpstr>
      <vt:lpstr>Método</vt:lpstr>
      <vt:lpstr>Resultados</vt:lpstr>
      <vt:lpstr>Resultados</vt:lpstr>
      <vt:lpstr>Resultados</vt:lpstr>
      <vt:lpstr>Resultados</vt:lpstr>
      <vt:lpstr>Resultados</vt:lpstr>
      <vt:lpstr>Conclusiones</vt:lpstr>
      <vt:lpstr>Conclusiones</vt:lpstr>
      <vt:lpstr>Es todo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wenceslao verdugo</dc:title>
  <dc:creator>wtianguis.com</dc:creator>
  <cp:keywords>globasl, educacion</cp:keywords>
  <cp:lastModifiedBy>wtianguis.com</cp:lastModifiedBy>
  <cp:revision>24</cp:revision>
  <dcterms:created xsi:type="dcterms:W3CDTF">2011-03-04T01:43:32Z</dcterms:created>
  <dcterms:modified xsi:type="dcterms:W3CDTF">2011-03-04T03:09:15Z</dcterms:modified>
</cp:coreProperties>
</file>