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6" r:id="rId10"/>
    <p:sldId id="265" r:id="rId11"/>
    <p:sldId id="267" r:id="rId12"/>
    <p:sldId id="268" r:id="rId13"/>
    <p:sldId id="269" r:id="rId14"/>
    <p:sldId id="270" r:id="rId15"/>
    <p:sldId id="271" r:id="rId16"/>
    <p:sldId id="272" r:id="rId17"/>
    <p:sldId id="263"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87"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tianguis.com\Documents\UVM%20MEBC\12%20Diagn&#243;stico%20por%20Comparaci&#243;n\Encuest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tianguis.com\Documents\UVM%20MEBC\12%20Diagn&#243;stico%20por%20Comparaci&#243;n\Encuest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9384567669782145E-2"/>
          <c:y val="3.1698842783838388E-2"/>
          <c:w val="0.39622486791535799"/>
          <c:h val="0.87556492269301578"/>
        </c:manualLayout>
      </c:layout>
      <c:lineChart>
        <c:grouping val="standard"/>
        <c:ser>
          <c:idx val="0"/>
          <c:order val="0"/>
          <c:tx>
            <c:strRef>
              <c:f>'Brecha vert.'!$A$3:$B$3</c:f>
              <c:strCache>
                <c:ptCount val="1"/>
                <c:pt idx="0">
                  <c:v>1 Mis profesores siempre enlazan una clase con otra</c:v>
                </c:pt>
              </c:strCache>
            </c:strRef>
          </c:tx>
          <c:cat>
            <c:strRef>
              <c:f>'Brecha vert.'!$C$2:$D$2</c:f>
              <c:strCache>
                <c:ptCount val="2"/>
                <c:pt idx="0">
                  <c:v>General 8</c:v>
                </c:pt>
                <c:pt idx="1">
                  <c:v>Técnica 1</c:v>
                </c:pt>
              </c:strCache>
            </c:strRef>
          </c:cat>
          <c:val>
            <c:numRef>
              <c:f>'Brecha vert.'!$C$3:$D$3</c:f>
              <c:numCache>
                <c:formatCode>0.00</c:formatCode>
                <c:ptCount val="2"/>
                <c:pt idx="0">
                  <c:v>2.3207547169811353</c:v>
                </c:pt>
                <c:pt idx="1">
                  <c:v>2.2999999999999998</c:v>
                </c:pt>
              </c:numCache>
            </c:numRef>
          </c:val>
        </c:ser>
        <c:ser>
          <c:idx val="1"/>
          <c:order val="1"/>
          <c:tx>
            <c:strRef>
              <c:f>'Brecha vert.'!$A$4:$B$4</c:f>
              <c:strCache>
                <c:ptCount val="1"/>
                <c:pt idx="0">
                  <c:v>2 Mis profesores se adaptan a los cambios</c:v>
                </c:pt>
              </c:strCache>
            </c:strRef>
          </c:tx>
          <c:cat>
            <c:strRef>
              <c:f>'Brecha vert.'!$C$2:$D$2</c:f>
              <c:strCache>
                <c:ptCount val="2"/>
                <c:pt idx="0">
                  <c:v>General 8</c:v>
                </c:pt>
                <c:pt idx="1">
                  <c:v>Técnica 1</c:v>
                </c:pt>
              </c:strCache>
            </c:strRef>
          </c:cat>
          <c:val>
            <c:numRef>
              <c:f>'Brecha vert.'!$C$4:$D$4</c:f>
              <c:numCache>
                <c:formatCode>0.00</c:formatCode>
                <c:ptCount val="2"/>
                <c:pt idx="0">
                  <c:v>2.1698113207547172</c:v>
                </c:pt>
                <c:pt idx="1">
                  <c:v>2.25</c:v>
                </c:pt>
              </c:numCache>
            </c:numRef>
          </c:val>
        </c:ser>
        <c:ser>
          <c:idx val="2"/>
          <c:order val="2"/>
          <c:tx>
            <c:strRef>
              <c:f>'Brecha vert.'!$A$5:$B$5</c:f>
              <c:strCache>
                <c:ptCount val="1"/>
                <c:pt idx="0">
                  <c:v>3 La escuela mejora constantemente</c:v>
                </c:pt>
              </c:strCache>
            </c:strRef>
          </c:tx>
          <c:cat>
            <c:strRef>
              <c:f>'Brecha vert.'!$C$2:$D$2</c:f>
              <c:strCache>
                <c:ptCount val="2"/>
                <c:pt idx="0">
                  <c:v>General 8</c:v>
                </c:pt>
                <c:pt idx="1">
                  <c:v>Técnica 1</c:v>
                </c:pt>
              </c:strCache>
            </c:strRef>
          </c:cat>
          <c:val>
            <c:numRef>
              <c:f>'Brecha vert.'!$C$5:$D$5</c:f>
              <c:numCache>
                <c:formatCode>0.00</c:formatCode>
                <c:ptCount val="2"/>
                <c:pt idx="0">
                  <c:v>2.8679245283018893</c:v>
                </c:pt>
                <c:pt idx="1">
                  <c:v>2.6</c:v>
                </c:pt>
              </c:numCache>
            </c:numRef>
          </c:val>
        </c:ser>
        <c:ser>
          <c:idx val="3"/>
          <c:order val="3"/>
          <c:tx>
            <c:strRef>
              <c:f>'Brecha vert.'!$A$6:$B$6</c:f>
              <c:strCache>
                <c:ptCount val="1"/>
                <c:pt idx="0">
                  <c:v>4 En este momento obtendría 100 en un examen del libro </c:v>
                </c:pt>
              </c:strCache>
            </c:strRef>
          </c:tx>
          <c:cat>
            <c:strRef>
              <c:f>'Brecha vert.'!$C$2:$D$2</c:f>
              <c:strCache>
                <c:ptCount val="2"/>
                <c:pt idx="0">
                  <c:v>General 8</c:v>
                </c:pt>
                <c:pt idx="1">
                  <c:v>Técnica 1</c:v>
                </c:pt>
              </c:strCache>
            </c:strRef>
          </c:cat>
          <c:val>
            <c:numRef>
              <c:f>'Brecha vert.'!$C$6:$D$6</c:f>
              <c:numCache>
                <c:formatCode>0.00</c:formatCode>
                <c:ptCount val="2"/>
                <c:pt idx="0">
                  <c:v>2.9433962264150972</c:v>
                </c:pt>
                <c:pt idx="1">
                  <c:v>2.9499999999999997</c:v>
                </c:pt>
              </c:numCache>
            </c:numRef>
          </c:val>
        </c:ser>
        <c:ser>
          <c:idx val="4"/>
          <c:order val="4"/>
          <c:tx>
            <c:strRef>
              <c:f>'Brecha vert.'!$A$7:$B$7</c:f>
              <c:strCache>
                <c:ptCount val="1"/>
                <c:pt idx="0">
                  <c:v>5 En mi escuela estoy completamente seguro</c:v>
                </c:pt>
              </c:strCache>
            </c:strRef>
          </c:tx>
          <c:cat>
            <c:strRef>
              <c:f>'Brecha vert.'!$C$2:$D$2</c:f>
              <c:strCache>
                <c:ptCount val="2"/>
                <c:pt idx="0">
                  <c:v>General 8</c:v>
                </c:pt>
                <c:pt idx="1">
                  <c:v>Técnica 1</c:v>
                </c:pt>
              </c:strCache>
            </c:strRef>
          </c:cat>
          <c:val>
            <c:numRef>
              <c:f>'Brecha vert.'!$C$7:$D$7</c:f>
              <c:numCache>
                <c:formatCode>0.00</c:formatCode>
                <c:ptCount val="2"/>
                <c:pt idx="0">
                  <c:v>2.3076923076923102</c:v>
                </c:pt>
                <c:pt idx="1">
                  <c:v>2.25</c:v>
                </c:pt>
              </c:numCache>
            </c:numRef>
          </c:val>
        </c:ser>
        <c:ser>
          <c:idx val="5"/>
          <c:order val="5"/>
          <c:tx>
            <c:strRef>
              <c:f>'Brecha vert.'!$A$8:$B$8</c:f>
              <c:strCache>
                <c:ptCount val="1"/>
                <c:pt idx="0">
                  <c:v>6 Vengo a la escuela a ayudar aunque no tenga clases</c:v>
                </c:pt>
              </c:strCache>
            </c:strRef>
          </c:tx>
          <c:cat>
            <c:strRef>
              <c:f>'Brecha vert.'!$C$2:$D$2</c:f>
              <c:strCache>
                <c:ptCount val="2"/>
                <c:pt idx="0">
                  <c:v>General 8</c:v>
                </c:pt>
                <c:pt idx="1">
                  <c:v>Técnica 1</c:v>
                </c:pt>
              </c:strCache>
            </c:strRef>
          </c:cat>
          <c:val>
            <c:numRef>
              <c:f>'Brecha vert.'!$C$8:$D$8</c:f>
              <c:numCache>
                <c:formatCode>0.00</c:formatCode>
                <c:ptCount val="2"/>
                <c:pt idx="0">
                  <c:v>3.0188679245282981</c:v>
                </c:pt>
                <c:pt idx="1">
                  <c:v>3.125</c:v>
                </c:pt>
              </c:numCache>
            </c:numRef>
          </c:val>
        </c:ser>
        <c:ser>
          <c:idx val="6"/>
          <c:order val="6"/>
          <c:tx>
            <c:strRef>
              <c:f>'Brecha vert.'!$A$9:$B$9</c:f>
              <c:strCache>
                <c:ptCount val="1"/>
                <c:pt idx="0">
                  <c:v>7 Mis padres vienen a la escuela a ayudar</c:v>
                </c:pt>
              </c:strCache>
            </c:strRef>
          </c:tx>
          <c:cat>
            <c:strRef>
              <c:f>'Brecha vert.'!$C$2:$D$2</c:f>
              <c:strCache>
                <c:ptCount val="2"/>
                <c:pt idx="0">
                  <c:v>General 8</c:v>
                </c:pt>
                <c:pt idx="1">
                  <c:v>Técnica 1</c:v>
                </c:pt>
              </c:strCache>
            </c:strRef>
          </c:cat>
          <c:val>
            <c:numRef>
              <c:f>'Brecha vert.'!$C$9:$D$9</c:f>
              <c:numCache>
                <c:formatCode>0.00</c:formatCode>
                <c:ptCount val="2"/>
                <c:pt idx="0">
                  <c:v>3.113207547169814</c:v>
                </c:pt>
                <c:pt idx="1">
                  <c:v>3.2250000000000001</c:v>
                </c:pt>
              </c:numCache>
            </c:numRef>
          </c:val>
        </c:ser>
        <c:ser>
          <c:idx val="7"/>
          <c:order val="7"/>
          <c:tx>
            <c:strRef>
              <c:f>'Brecha vert.'!$A$10:$B$10</c:f>
              <c:strCache>
                <c:ptCount val="1"/>
                <c:pt idx="0">
                  <c:v>8 Me interesan mucho las clases</c:v>
                </c:pt>
              </c:strCache>
            </c:strRef>
          </c:tx>
          <c:cat>
            <c:strRef>
              <c:f>'Brecha vert.'!$C$2:$D$2</c:f>
              <c:strCache>
                <c:ptCount val="2"/>
                <c:pt idx="0">
                  <c:v>General 8</c:v>
                </c:pt>
                <c:pt idx="1">
                  <c:v>Técnica 1</c:v>
                </c:pt>
              </c:strCache>
            </c:strRef>
          </c:cat>
          <c:val>
            <c:numRef>
              <c:f>'Brecha vert.'!$C$10:$D$10</c:f>
              <c:numCache>
                <c:formatCode>0.00</c:formatCode>
                <c:ptCount val="2"/>
                <c:pt idx="0">
                  <c:v>1.9056603773584884</c:v>
                </c:pt>
                <c:pt idx="1">
                  <c:v>2.15</c:v>
                </c:pt>
              </c:numCache>
            </c:numRef>
          </c:val>
        </c:ser>
        <c:ser>
          <c:idx val="8"/>
          <c:order val="8"/>
          <c:tx>
            <c:strRef>
              <c:f>'Brecha vert.'!$A$11:$B$11</c:f>
              <c:strCache>
                <c:ptCount val="1"/>
                <c:pt idx="0">
                  <c:v>9 Vivo muy cerca de la escuela</c:v>
                </c:pt>
              </c:strCache>
            </c:strRef>
          </c:tx>
          <c:cat>
            <c:strRef>
              <c:f>'Brecha vert.'!$C$2:$D$2</c:f>
              <c:strCache>
                <c:ptCount val="2"/>
                <c:pt idx="0">
                  <c:v>General 8</c:v>
                </c:pt>
                <c:pt idx="1">
                  <c:v>Técnica 1</c:v>
                </c:pt>
              </c:strCache>
            </c:strRef>
          </c:cat>
          <c:val>
            <c:numRef>
              <c:f>'Brecha vert.'!$C$11:$D$11</c:f>
              <c:numCache>
                <c:formatCode>0.00</c:formatCode>
                <c:ptCount val="2"/>
                <c:pt idx="0">
                  <c:v>2.6981132075471743</c:v>
                </c:pt>
                <c:pt idx="1">
                  <c:v>3.2250000000000001</c:v>
                </c:pt>
              </c:numCache>
            </c:numRef>
          </c:val>
        </c:ser>
        <c:ser>
          <c:idx val="9"/>
          <c:order val="9"/>
          <c:tx>
            <c:strRef>
              <c:f>'Brecha vert.'!$A$12:$B$12</c:f>
              <c:strCache>
                <c:ptCount val="1"/>
                <c:pt idx="0">
                  <c:v>11 Esta escuela tiene muchas actividades extra</c:v>
                </c:pt>
              </c:strCache>
            </c:strRef>
          </c:tx>
          <c:cat>
            <c:strRef>
              <c:f>'Brecha vert.'!$C$2:$D$2</c:f>
              <c:strCache>
                <c:ptCount val="2"/>
                <c:pt idx="0">
                  <c:v>General 8</c:v>
                </c:pt>
                <c:pt idx="1">
                  <c:v>Técnica 1</c:v>
                </c:pt>
              </c:strCache>
            </c:strRef>
          </c:cat>
          <c:val>
            <c:numRef>
              <c:f>'Brecha vert.'!$C$12:$D$12</c:f>
              <c:numCache>
                <c:formatCode>0.00</c:formatCode>
                <c:ptCount val="2"/>
                <c:pt idx="0">
                  <c:v>3.1509433962264151</c:v>
                </c:pt>
                <c:pt idx="1">
                  <c:v>2.2000000000000002</c:v>
                </c:pt>
              </c:numCache>
            </c:numRef>
          </c:val>
        </c:ser>
        <c:marker val="1"/>
        <c:axId val="158309376"/>
        <c:axId val="158323456"/>
      </c:lineChart>
      <c:catAx>
        <c:axId val="158309376"/>
        <c:scaling>
          <c:orientation val="minMax"/>
        </c:scaling>
        <c:axPos val="b"/>
        <c:tickLblPos val="nextTo"/>
        <c:crossAx val="158323456"/>
        <c:crosses val="autoZero"/>
        <c:auto val="1"/>
        <c:lblAlgn val="ctr"/>
        <c:lblOffset val="100"/>
      </c:catAx>
      <c:valAx>
        <c:axId val="158323456"/>
        <c:scaling>
          <c:orientation val="minMax"/>
          <c:max val="3.5"/>
          <c:min val="1.5"/>
        </c:scaling>
        <c:axPos val="l"/>
        <c:majorGridlines/>
        <c:numFmt formatCode="0.00" sourceLinked="1"/>
        <c:tickLblPos val="nextTo"/>
        <c:crossAx val="158309376"/>
        <c:crosses val="autoZero"/>
        <c:crossBetween val="between"/>
        <c:majorUnit val="0.5"/>
      </c:valAx>
    </c:plotArea>
    <c:legend>
      <c:legendPos val="r"/>
      <c:layout>
        <c:manualLayout>
          <c:xMode val="edge"/>
          <c:yMode val="edge"/>
          <c:x val="0.49737256004592106"/>
          <c:y val="2.6422296784636402E-2"/>
          <c:w val="0.48851798837073956"/>
          <c:h val="0.94715540643072849"/>
        </c:manualLayout>
      </c:layout>
    </c:legend>
    <c:plotVisOnly val="1"/>
  </c:chart>
  <c:txPr>
    <a:bodyPr/>
    <a:lstStyle/>
    <a:p>
      <a:pPr>
        <a:defRPr sz="14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558573928258995"/>
          <c:y val="3.2606518898794082E-2"/>
          <c:w val="0.39510870516185598"/>
          <c:h val="0.8720018037392917"/>
        </c:manualLayout>
      </c:layout>
      <c:lineChart>
        <c:grouping val="standard"/>
        <c:ser>
          <c:idx val="0"/>
          <c:order val="0"/>
          <c:tx>
            <c:strRef>
              <c:f>'Brecha vert.'!$G$3:$H$3</c:f>
              <c:strCache>
                <c:ptCount val="1"/>
                <c:pt idx="0">
                  <c:v>1 Siempre enlazo una clase con otra</c:v>
                </c:pt>
              </c:strCache>
            </c:strRef>
          </c:tx>
          <c:cat>
            <c:strRef>
              <c:f>'Brecha vert.'!$I$2:$J$2</c:f>
              <c:strCache>
                <c:ptCount val="2"/>
                <c:pt idx="0">
                  <c:v>General 8</c:v>
                </c:pt>
                <c:pt idx="1">
                  <c:v>Técnica 1</c:v>
                </c:pt>
              </c:strCache>
            </c:strRef>
          </c:cat>
          <c:val>
            <c:numRef>
              <c:f>'Brecha vert.'!$I$3:$J$3</c:f>
              <c:numCache>
                <c:formatCode>0.00</c:formatCode>
                <c:ptCount val="2"/>
                <c:pt idx="0">
                  <c:v>1.5</c:v>
                </c:pt>
                <c:pt idx="1">
                  <c:v>1.1818181818181821</c:v>
                </c:pt>
              </c:numCache>
            </c:numRef>
          </c:val>
        </c:ser>
        <c:ser>
          <c:idx val="1"/>
          <c:order val="1"/>
          <c:tx>
            <c:strRef>
              <c:f>'Brecha vert.'!$G$4:$H$4</c:f>
              <c:strCache>
                <c:ptCount val="1"/>
                <c:pt idx="0">
                  <c:v>2 Fácilmente me adapto a los cambios</c:v>
                </c:pt>
              </c:strCache>
            </c:strRef>
          </c:tx>
          <c:cat>
            <c:strRef>
              <c:f>'Brecha vert.'!$I$2:$J$2</c:f>
              <c:strCache>
                <c:ptCount val="2"/>
                <c:pt idx="0">
                  <c:v>General 8</c:v>
                </c:pt>
                <c:pt idx="1">
                  <c:v>Técnica 1</c:v>
                </c:pt>
              </c:strCache>
            </c:strRef>
          </c:cat>
          <c:val>
            <c:numRef>
              <c:f>'Brecha vert.'!$I$4:$J$4</c:f>
              <c:numCache>
                <c:formatCode>0.00</c:formatCode>
                <c:ptCount val="2"/>
                <c:pt idx="0">
                  <c:v>1.8333333333333333</c:v>
                </c:pt>
                <c:pt idx="1">
                  <c:v>1.6363636363636365</c:v>
                </c:pt>
              </c:numCache>
            </c:numRef>
          </c:val>
        </c:ser>
        <c:ser>
          <c:idx val="2"/>
          <c:order val="2"/>
          <c:tx>
            <c:strRef>
              <c:f>'Brecha vert.'!$G$5:$H$5</c:f>
              <c:strCache>
                <c:ptCount val="1"/>
                <c:pt idx="0">
                  <c:v>3 La escuela mejora constantemente</c:v>
                </c:pt>
              </c:strCache>
            </c:strRef>
          </c:tx>
          <c:cat>
            <c:strRef>
              <c:f>'Brecha vert.'!$I$2:$J$2</c:f>
              <c:strCache>
                <c:ptCount val="2"/>
                <c:pt idx="0">
                  <c:v>General 8</c:v>
                </c:pt>
                <c:pt idx="1">
                  <c:v>Técnica 1</c:v>
                </c:pt>
              </c:strCache>
            </c:strRef>
          </c:cat>
          <c:val>
            <c:numRef>
              <c:f>'Brecha vert.'!$I$5:$J$5</c:f>
              <c:numCache>
                <c:formatCode>0.00</c:formatCode>
                <c:ptCount val="2"/>
                <c:pt idx="0">
                  <c:v>2.1666666666666665</c:v>
                </c:pt>
                <c:pt idx="1">
                  <c:v>1.8181818181818181</c:v>
                </c:pt>
              </c:numCache>
            </c:numRef>
          </c:val>
        </c:ser>
        <c:ser>
          <c:idx val="3"/>
          <c:order val="3"/>
          <c:tx>
            <c:strRef>
              <c:f>'Brecha vert.'!$G$6:$H$6</c:f>
              <c:strCache>
                <c:ptCount val="1"/>
                <c:pt idx="0">
                  <c:v>4 Los padres vienen a la escuela a ayudar</c:v>
                </c:pt>
              </c:strCache>
            </c:strRef>
          </c:tx>
          <c:cat>
            <c:strRef>
              <c:f>'Brecha vert.'!$I$2:$J$2</c:f>
              <c:strCache>
                <c:ptCount val="2"/>
                <c:pt idx="0">
                  <c:v>General 8</c:v>
                </c:pt>
                <c:pt idx="1">
                  <c:v>Técnica 1</c:v>
                </c:pt>
              </c:strCache>
            </c:strRef>
          </c:cat>
          <c:val>
            <c:numRef>
              <c:f>'Brecha vert.'!$I$6:$J$6</c:f>
              <c:numCache>
                <c:formatCode>0.00</c:formatCode>
                <c:ptCount val="2"/>
                <c:pt idx="0">
                  <c:v>2.5</c:v>
                </c:pt>
                <c:pt idx="1">
                  <c:v>2.5454545454545454</c:v>
                </c:pt>
              </c:numCache>
            </c:numRef>
          </c:val>
        </c:ser>
        <c:ser>
          <c:idx val="4"/>
          <c:order val="4"/>
          <c:tx>
            <c:strRef>
              <c:f>'Brecha vert.'!$G$7:$H$7</c:f>
              <c:strCache>
                <c:ptCount val="1"/>
                <c:pt idx="0">
                  <c:v>5 Otras instituciones vienen a la escuela a impartir cursos</c:v>
                </c:pt>
              </c:strCache>
            </c:strRef>
          </c:tx>
          <c:cat>
            <c:strRef>
              <c:f>'Brecha vert.'!$I$2:$J$2</c:f>
              <c:strCache>
                <c:ptCount val="2"/>
                <c:pt idx="0">
                  <c:v>General 8</c:v>
                </c:pt>
                <c:pt idx="1">
                  <c:v>Técnica 1</c:v>
                </c:pt>
              </c:strCache>
            </c:strRef>
          </c:cat>
          <c:val>
            <c:numRef>
              <c:f>'Brecha vert.'!$I$7:$J$7</c:f>
              <c:numCache>
                <c:formatCode>0.00</c:formatCode>
                <c:ptCount val="2"/>
                <c:pt idx="0">
                  <c:v>1.6666666666666667</c:v>
                </c:pt>
                <c:pt idx="1">
                  <c:v>2.7272727272727297</c:v>
                </c:pt>
              </c:numCache>
            </c:numRef>
          </c:val>
        </c:ser>
        <c:ser>
          <c:idx val="5"/>
          <c:order val="5"/>
          <c:tx>
            <c:strRef>
              <c:f>'Brecha vert.'!$G$8:$H$8</c:f>
              <c:strCache>
                <c:ptCount val="1"/>
                <c:pt idx="0">
                  <c:v>6 Nuestros alumnos reciben otras clases fuera dela escuela</c:v>
                </c:pt>
              </c:strCache>
            </c:strRef>
          </c:tx>
          <c:cat>
            <c:strRef>
              <c:f>'Brecha vert.'!$I$2:$J$2</c:f>
              <c:strCache>
                <c:ptCount val="2"/>
                <c:pt idx="0">
                  <c:v>General 8</c:v>
                </c:pt>
                <c:pt idx="1">
                  <c:v>Técnica 1</c:v>
                </c:pt>
              </c:strCache>
            </c:strRef>
          </c:cat>
          <c:val>
            <c:numRef>
              <c:f>'Brecha vert.'!$I$8:$J$8</c:f>
              <c:numCache>
                <c:formatCode>0.00</c:formatCode>
                <c:ptCount val="2"/>
                <c:pt idx="0">
                  <c:v>2.5</c:v>
                </c:pt>
                <c:pt idx="1">
                  <c:v>2.6363636363636336</c:v>
                </c:pt>
              </c:numCache>
            </c:numRef>
          </c:val>
        </c:ser>
        <c:ser>
          <c:idx val="6"/>
          <c:order val="6"/>
          <c:tx>
            <c:strRef>
              <c:f>'Brecha vert.'!$G$9:$H$9</c:f>
              <c:strCache>
                <c:ptCount val="1"/>
                <c:pt idx="0">
                  <c:v>7 Nuestros alumnos asisten a talleres culturales fuera de la escuela.</c:v>
                </c:pt>
              </c:strCache>
            </c:strRef>
          </c:tx>
          <c:cat>
            <c:strRef>
              <c:f>'Brecha vert.'!$I$2:$J$2</c:f>
              <c:strCache>
                <c:ptCount val="2"/>
                <c:pt idx="0">
                  <c:v>General 8</c:v>
                </c:pt>
                <c:pt idx="1">
                  <c:v>Técnica 1</c:v>
                </c:pt>
              </c:strCache>
            </c:strRef>
          </c:cat>
          <c:val>
            <c:numRef>
              <c:f>'Brecha vert.'!$I$9:$J$9</c:f>
              <c:numCache>
                <c:formatCode>0.00</c:formatCode>
                <c:ptCount val="2"/>
                <c:pt idx="0">
                  <c:v>2.6666666666666665</c:v>
                </c:pt>
                <c:pt idx="1">
                  <c:v>2.6363636363636336</c:v>
                </c:pt>
              </c:numCache>
            </c:numRef>
          </c:val>
        </c:ser>
        <c:ser>
          <c:idx val="7"/>
          <c:order val="7"/>
          <c:tx>
            <c:strRef>
              <c:f>'Brecha vert.'!$G$10:$H$10</c:f>
              <c:strCache>
                <c:ptCount val="1"/>
                <c:pt idx="0">
                  <c:v>8 Constantemente nos apoyan los funcionarios</c:v>
                </c:pt>
              </c:strCache>
            </c:strRef>
          </c:tx>
          <c:cat>
            <c:strRef>
              <c:f>'Brecha vert.'!$I$2:$J$2</c:f>
              <c:strCache>
                <c:ptCount val="2"/>
                <c:pt idx="0">
                  <c:v>General 8</c:v>
                </c:pt>
                <c:pt idx="1">
                  <c:v>Técnica 1</c:v>
                </c:pt>
              </c:strCache>
            </c:strRef>
          </c:cat>
          <c:val>
            <c:numRef>
              <c:f>'Brecha vert.'!$I$10:$J$10</c:f>
              <c:numCache>
                <c:formatCode>0.00</c:formatCode>
                <c:ptCount val="2"/>
                <c:pt idx="0">
                  <c:v>2</c:v>
                </c:pt>
                <c:pt idx="1">
                  <c:v>3</c:v>
                </c:pt>
              </c:numCache>
            </c:numRef>
          </c:val>
        </c:ser>
        <c:ser>
          <c:idx val="8"/>
          <c:order val="8"/>
          <c:tx>
            <c:strRef>
              <c:f>'Brecha vert.'!$G$11:$H$11</c:f>
              <c:strCache>
                <c:ptCount val="1"/>
                <c:pt idx="0">
                  <c:v>10 Participo o promuevo actividades extracurriculares</c:v>
                </c:pt>
              </c:strCache>
            </c:strRef>
          </c:tx>
          <c:cat>
            <c:strRef>
              <c:f>'Brecha vert.'!$I$2:$J$2</c:f>
              <c:strCache>
                <c:ptCount val="2"/>
                <c:pt idx="0">
                  <c:v>General 8</c:v>
                </c:pt>
                <c:pt idx="1">
                  <c:v>Técnica 1</c:v>
                </c:pt>
              </c:strCache>
            </c:strRef>
          </c:cat>
          <c:val>
            <c:numRef>
              <c:f>'Brecha vert.'!$I$11:$J$11</c:f>
              <c:numCache>
                <c:formatCode>0.00</c:formatCode>
                <c:ptCount val="2"/>
                <c:pt idx="0">
                  <c:v>2.1666666666666665</c:v>
                </c:pt>
                <c:pt idx="1">
                  <c:v>1.8</c:v>
                </c:pt>
              </c:numCache>
            </c:numRef>
          </c:val>
        </c:ser>
        <c:ser>
          <c:idx val="9"/>
          <c:order val="9"/>
          <c:tx>
            <c:strRef>
              <c:f>'Brecha vert.'!$G$12:$H$12</c:f>
              <c:strCache>
                <c:ptCount val="1"/>
                <c:pt idx="0">
                  <c:v>11 En que punto ubicarías al director de esta escuela</c:v>
                </c:pt>
              </c:strCache>
            </c:strRef>
          </c:tx>
          <c:cat>
            <c:strRef>
              <c:f>'Brecha vert.'!$I$2:$J$2</c:f>
              <c:strCache>
                <c:ptCount val="2"/>
                <c:pt idx="0">
                  <c:v>General 8</c:v>
                </c:pt>
                <c:pt idx="1">
                  <c:v>Técnica 1</c:v>
                </c:pt>
              </c:strCache>
            </c:strRef>
          </c:cat>
          <c:val>
            <c:numRef>
              <c:f>'Brecha vert.'!$I$12:$J$12</c:f>
              <c:numCache>
                <c:formatCode>0.00</c:formatCode>
                <c:ptCount val="2"/>
                <c:pt idx="0">
                  <c:v>1.5</c:v>
                </c:pt>
                <c:pt idx="1">
                  <c:v>1.6</c:v>
                </c:pt>
              </c:numCache>
            </c:numRef>
          </c:val>
        </c:ser>
        <c:marker val="1"/>
        <c:axId val="141879168"/>
        <c:axId val="144530816"/>
      </c:lineChart>
      <c:catAx>
        <c:axId val="141879168"/>
        <c:scaling>
          <c:orientation val="minMax"/>
        </c:scaling>
        <c:axPos val="b"/>
        <c:tickLblPos val="nextTo"/>
        <c:crossAx val="144530816"/>
        <c:crosses val="autoZero"/>
        <c:auto val="1"/>
        <c:lblAlgn val="ctr"/>
        <c:lblOffset val="100"/>
      </c:catAx>
      <c:valAx>
        <c:axId val="144530816"/>
        <c:scaling>
          <c:orientation val="minMax"/>
          <c:max val="3"/>
          <c:min val="1"/>
        </c:scaling>
        <c:axPos val="l"/>
        <c:majorGridlines/>
        <c:numFmt formatCode="0.00" sourceLinked="1"/>
        <c:tickLblPos val="nextTo"/>
        <c:crossAx val="141879168"/>
        <c:crosses val="autoZero"/>
        <c:crossBetween val="between"/>
        <c:majorUnit val="0.5"/>
      </c:valAx>
    </c:plotArea>
    <c:legend>
      <c:legendPos val="r"/>
      <c:layout>
        <c:manualLayout>
          <c:xMode val="edge"/>
          <c:yMode val="edge"/>
          <c:x val="0.52291666666666659"/>
          <c:y val="3.9415172222415022E-2"/>
          <c:w val="0.46041666666666742"/>
          <c:h val="0.93879080092961964"/>
        </c:manualLayout>
      </c:layout>
    </c:legend>
    <c:plotVisOnly val="1"/>
  </c:chart>
  <c:txPr>
    <a:bodyPr/>
    <a:lstStyle/>
    <a:p>
      <a:pPr>
        <a:defRPr sz="16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8D9F9-013F-4AD6-80CA-1ADEA7A0C941}" type="doc">
      <dgm:prSet loTypeId="urn:microsoft.com/office/officeart/2005/8/layout/chevron1" loCatId="process" qsTypeId="urn:microsoft.com/office/officeart/2005/8/quickstyle/simple1" qsCatId="simple" csTypeId="urn:microsoft.com/office/officeart/2005/8/colors/colorful1" csCatId="colorful" phldr="1"/>
      <dgm:spPr/>
    </dgm:pt>
    <dgm:pt modelId="{62C9FA50-40F0-47A6-AFFA-D2F4FC962587}">
      <dgm:prSet phldrT="[Texto]"/>
      <dgm:spPr/>
      <dgm:t>
        <a:bodyPr/>
        <a:lstStyle/>
        <a:p>
          <a:r>
            <a:rPr lang="es-MX"/>
            <a:t>Establecer indicadores</a:t>
          </a:r>
        </a:p>
      </dgm:t>
    </dgm:pt>
    <dgm:pt modelId="{91E7564D-438F-4658-AD5F-F66BB7511C67}" type="parTrans" cxnId="{47920E74-F680-41BF-89AA-52F97F39FAF9}">
      <dgm:prSet/>
      <dgm:spPr/>
      <dgm:t>
        <a:bodyPr/>
        <a:lstStyle/>
        <a:p>
          <a:endParaRPr lang="es-MX"/>
        </a:p>
      </dgm:t>
    </dgm:pt>
    <dgm:pt modelId="{56822D6F-CFB4-4985-88B5-5554514F77F9}" type="sibTrans" cxnId="{47920E74-F680-41BF-89AA-52F97F39FAF9}">
      <dgm:prSet/>
      <dgm:spPr/>
      <dgm:t>
        <a:bodyPr/>
        <a:lstStyle/>
        <a:p>
          <a:endParaRPr lang="es-MX"/>
        </a:p>
      </dgm:t>
    </dgm:pt>
    <dgm:pt modelId="{6D1A21FB-DF3F-487A-B7D8-BF71FFE1DA74}">
      <dgm:prSet phldrT="[Texto]"/>
      <dgm:spPr/>
      <dgm:t>
        <a:bodyPr/>
        <a:lstStyle/>
        <a:p>
          <a:r>
            <a:rPr lang="es-MX"/>
            <a:t>Levantar datos</a:t>
          </a:r>
        </a:p>
      </dgm:t>
    </dgm:pt>
    <dgm:pt modelId="{9F122E50-6276-4C09-A373-F35E3FE199B6}" type="parTrans" cxnId="{3DBB4655-8431-463E-BD08-15C3B020AACC}">
      <dgm:prSet/>
      <dgm:spPr/>
      <dgm:t>
        <a:bodyPr/>
        <a:lstStyle/>
        <a:p>
          <a:endParaRPr lang="es-MX"/>
        </a:p>
      </dgm:t>
    </dgm:pt>
    <dgm:pt modelId="{5AA69357-3FBC-4E77-8423-EEC94A547809}" type="sibTrans" cxnId="{3DBB4655-8431-463E-BD08-15C3B020AACC}">
      <dgm:prSet/>
      <dgm:spPr/>
      <dgm:t>
        <a:bodyPr/>
        <a:lstStyle/>
        <a:p>
          <a:endParaRPr lang="es-MX"/>
        </a:p>
      </dgm:t>
    </dgm:pt>
    <dgm:pt modelId="{26E71C82-E1C7-4C77-98F2-28DF5CF5B716}">
      <dgm:prSet phldrT="[Texto]"/>
      <dgm:spPr/>
      <dgm:t>
        <a:bodyPr/>
        <a:lstStyle/>
        <a:p>
          <a:r>
            <a:rPr lang="es-MX"/>
            <a:t>Presentar resultados</a:t>
          </a:r>
        </a:p>
      </dgm:t>
    </dgm:pt>
    <dgm:pt modelId="{93354792-88F0-4CF6-A8AD-A85956F9477A}" type="parTrans" cxnId="{224467A8-ABE4-4DE3-8150-02B4282A06E7}">
      <dgm:prSet/>
      <dgm:spPr/>
      <dgm:t>
        <a:bodyPr/>
        <a:lstStyle/>
        <a:p>
          <a:endParaRPr lang="es-MX"/>
        </a:p>
      </dgm:t>
    </dgm:pt>
    <dgm:pt modelId="{DC8A43BC-55B9-447E-AC59-B7126B55CB10}" type="sibTrans" cxnId="{224467A8-ABE4-4DE3-8150-02B4282A06E7}">
      <dgm:prSet/>
      <dgm:spPr/>
      <dgm:t>
        <a:bodyPr/>
        <a:lstStyle/>
        <a:p>
          <a:endParaRPr lang="es-MX"/>
        </a:p>
      </dgm:t>
    </dgm:pt>
    <dgm:pt modelId="{5B8D0FC9-1378-46A1-A2DB-B65F492D2D61}">
      <dgm:prSet/>
      <dgm:spPr/>
      <dgm:t>
        <a:bodyPr/>
        <a:lstStyle/>
        <a:p>
          <a:r>
            <a:rPr lang="es-MX"/>
            <a:t>Analizar información</a:t>
          </a:r>
        </a:p>
      </dgm:t>
    </dgm:pt>
    <dgm:pt modelId="{8C6AC156-76D2-4A60-963A-EE7E7269150D}" type="parTrans" cxnId="{683EFE1E-3DFC-4CB6-8835-AEEF9FAF2928}">
      <dgm:prSet/>
      <dgm:spPr/>
      <dgm:t>
        <a:bodyPr/>
        <a:lstStyle/>
        <a:p>
          <a:endParaRPr lang="es-MX"/>
        </a:p>
      </dgm:t>
    </dgm:pt>
    <dgm:pt modelId="{A632E8F5-43EA-4411-961F-5C5D827A2941}" type="sibTrans" cxnId="{683EFE1E-3DFC-4CB6-8835-AEEF9FAF2928}">
      <dgm:prSet/>
      <dgm:spPr/>
      <dgm:t>
        <a:bodyPr/>
        <a:lstStyle/>
        <a:p>
          <a:endParaRPr lang="es-MX"/>
        </a:p>
      </dgm:t>
    </dgm:pt>
    <dgm:pt modelId="{A6C3ADC5-58F7-402A-9DFF-0501F4782105}" type="pres">
      <dgm:prSet presAssocID="{5F78D9F9-013F-4AD6-80CA-1ADEA7A0C941}" presName="Name0" presStyleCnt="0">
        <dgm:presLayoutVars>
          <dgm:dir/>
          <dgm:animLvl val="lvl"/>
          <dgm:resizeHandles val="exact"/>
        </dgm:presLayoutVars>
      </dgm:prSet>
      <dgm:spPr/>
    </dgm:pt>
    <dgm:pt modelId="{135A1568-B55B-420C-95F0-9FA85E90901E}" type="pres">
      <dgm:prSet presAssocID="{62C9FA50-40F0-47A6-AFFA-D2F4FC962587}" presName="parTxOnly" presStyleLbl="node1" presStyleIdx="0" presStyleCnt="4">
        <dgm:presLayoutVars>
          <dgm:chMax val="0"/>
          <dgm:chPref val="0"/>
          <dgm:bulletEnabled val="1"/>
        </dgm:presLayoutVars>
      </dgm:prSet>
      <dgm:spPr/>
      <dgm:t>
        <a:bodyPr/>
        <a:lstStyle/>
        <a:p>
          <a:endParaRPr lang="es-MX"/>
        </a:p>
      </dgm:t>
    </dgm:pt>
    <dgm:pt modelId="{B9D9E846-DCE8-4102-B81C-7586E18A37B1}" type="pres">
      <dgm:prSet presAssocID="{56822D6F-CFB4-4985-88B5-5554514F77F9}" presName="parTxOnlySpace" presStyleCnt="0"/>
      <dgm:spPr/>
    </dgm:pt>
    <dgm:pt modelId="{3166239A-9B37-4A47-B88B-B2FF959B3443}" type="pres">
      <dgm:prSet presAssocID="{6D1A21FB-DF3F-487A-B7D8-BF71FFE1DA74}" presName="parTxOnly" presStyleLbl="node1" presStyleIdx="1" presStyleCnt="4">
        <dgm:presLayoutVars>
          <dgm:chMax val="0"/>
          <dgm:chPref val="0"/>
          <dgm:bulletEnabled val="1"/>
        </dgm:presLayoutVars>
      </dgm:prSet>
      <dgm:spPr/>
      <dgm:t>
        <a:bodyPr/>
        <a:lstStyle/>
        <a:p>
          <a:endParaRPr lang="es-MX"/>
        </a:p>
      </dgm:t>
    </dgm:pt>
    <dgm:pt modelId="{7225F6A2-C3D0-4CEB-ACC2-ED5DBC95676F}" type="pres">
      <dgm:prSet presAssocID="{5AA69357-3FBC-4E77-8423-EEC94A547809}" presName="parTxOnlySpace" presStyleCnt="0"/>
      <dgm:spPr/>
    </dgm:pt>
    <dgm:pt modelId="{9CA533E4-3D4A-443D-BCE9-7EFF92652D33}" type="pres">
      <dgm:prSet presAssocID="{5B8D0FC9-1378-46A1-A2DB-B65F492D2D61}" presName="parTxOnly" presStyleLbl="node1" presStyleIdx="2" presStyleCnt="4">
        <dgm:presLayoutVars>
          <dgm:chMax val="0"/>
          <dgm:chPref val="0"/>
          <dgm:bulletEnabled val="1"/>
        </dgm:presLayoutVars>
      </dgm:prSet>
      <dgm:spPr/>
      <dgm:t>
        <a:bodyPr/>
        <a:lstStyle/>
        <a:p>
          <a:endParaRPr lang="es-MX"/>
        </a:p>
      </dgm:t>
    </dgm:pt>
    <dgm:pt modelId="{F7D15230-8E04-460C-B588-4DD0D542B6FD}" type="pres">
      <dgm:prSet presAssocID="{A632E8F5-43EA-4411-961F-5C5D827A2941}" presName="parTxOnlySpace" presStyleCnt="0"/>
      <dgm:spPr/>
    </dgm:pt>
    <dgm:pt modelId="{94ACD685-B76E-40C1-9B89-9AB0013FAFE1}" type="pres">
      <dgm:prSet presAssocID="{26E71C82-E1C7-4C77-98F2-28DF5CF5B716}" presName="parTxOnly" presStyleLbl="node1" presStyleIdx="3" presStyleCnt="4">
        <dgm:presLayoutVars>
          <dgm:chMax val="0"/>
          <dgm:chPref val="0"/>
          <dgm:bulletEnabled val="1"/>
        </dgm:presLayoutVars>
      </dgm:prSet>
      <dgm:spPr/>
      <dgm:t>
        <a:bodyPr/>
        <a:lstStyle/>
        <a:p>
          <a:endParaRPr lang="es-MX"/>
        </a:p>
      </dgm:t>
    </dgm:pt>
  </dgm:ptLst>
  <dgm:cxnLst>
    <dgm:cxn modelId="{37ECAD80-A063-4BD9-BA50-3635DC54BA40}" type="presOf" srcId="{62C9FA50-40F0-47A6-AFFA-D2F4FC962587}" destId="{135A1568-B55B-420C-95F0-9FA85E90901E}" srcOrd="0" destOrd="0" presId="urn:microsoft.com/office/officeart/2005/8/layout/chevron1"/>
    <dgm:cxn modelId="{BD761284-E690-483B-A1BE-34DCB4ED39CE}" type="presOf" srcId="{26E71C82-E1C7-4C77-98F2-28DF5CF5B716}" destId="{94ACD685-B76E-40C1-9B89-9AB0013FAFE1}" srcOrd="0" destOrd="0" presId="urn:microsoft.com/office/officeart/2005/8/layout/chevron1"/>
    <dgm:cxn modelId="{224467A8-ABE4-4DE3-8150-02B4282A06E7}" srcId="{5F78D9F9-013F-4AD6-80CA-1ADEA7A0C941}" destId="{26E71C82-E1C7-4C77-98F2-28DF5CF5B716}" srcOrd="3" destOrd="0" parTransId="{93354792-88F0-4CF6-A8AD-A85956F9477A}" sibTransId="{DC8A43BC-55B9-447E-AC59-B7126B55CB10}"/>
    <dgm:cxn modelId="{47920E74-F680-41BF-89AA-52F97F39FAF9}" srcId="{5F78D9F9-013F-4AD6-80CA-1ADEA7A0C941}" destId="{62C9FA50-40F0-47A6-AFFA-D2F4FC962587}" srcOrd="0" destOrd="0" parTransId="{91E7564D-438F-4658-AD5F-F66BB7511C67}" sibTransId="{56822D6F-CFB4-4985-88B5-5554514F77F9}"/>
    <dgm:cxn modelId="{242B0599-7105-4821-9612-A55110BF0049}" type="presOf" srcId="{5F78D9F9-013F-4AD6-80CA-1ADEA7A0C941}" destId="{A6C3ADC5-58F7-402A-9DFF-0501F4782105}" srcOrd="0" destOrd="0" presId="urn:microsoft.com/office/officeart/2005/8/layout/chevron1"/>
    <dgm:cxn modelId="{3DBB4655-8431-463E-BD08-15C3B020AACC}" srcId="{5F78D9F9-013F-4AD6-80CA-1ADEA7A0C941}" destId="{6D1A21FB-DF3F-487A-B7D8-BF71FFE1DA74}" srcOrd="1" destOrd="0" parTransId="{9F122E50-6276-4C09-A373-F35E3FE199B6}" sibTransId="{5AA69357-3FBC-4E77-8423-EEC94A547809}"/>
    <dgm:cxn modelId="{683EFE1E-3DFC-4CB6-8835-AEEF9FAF2928}" srcId="{5F78D9F9-013F-4AD6-80CA-1ADEA7A0C941}" destId="{5B8D0FC9-1378-46A1-A2DB-B65F492D2D61}" srcOrd="2" destOrd="0" parTransId="{8C6AC156-76D2-4A60-963A-EE7E7269150D}" sibTransId="{A632E8F5-43EA-4411-961F-5C5D827A2941}"/>
    <dgm:cxn modelId="{1027DA63-D1E3-4E22-BF75-E809D17CFAE0}" type="presOf" srcId="{5B8D0FC9-1378-46A1-A2DB-B65F492D2D61}" destId="{9CA533E4-3D4A-443D-BCE9-7EFF92652D33}" srcOrd="0" destOrd="0" presId="urn:microsoft.com/office/officeart/2005/8/layout/chevron1"/>
    <dgm:cxn modelId="{41ADF42E-B49A-4218-8A2A-6DBE7AF52474}" type="presOf" srcId="{6D1A21FB-DF3F-487A-B7D8-BF71FFE1DA74}" destId="{3166239A-9B37-4A47-B88B-B2FF959B3443}" srcOrd="0" destOrd="0" presId="urn:microsoft.com/office/officeart/2005/8/layout/chevron1"/>
    <dgm:cxn modelId="{1DAC62F0-9FB2-4F8D-9E75-D7BA49F3C2D2}" type="presParOf" srcId="{A6C3ADC5-58F7-402A-9DFF-0501F4782105}" destId="{135A1568-B55B-420C-95F0-9FA85E90901E}" srcOrd="0" destOrd="0" presId="urn:microsoft.com/office/officeart/2005/8/layout/chevron1"/>
    <dgm:cxn modelId="{39964C7F-CEF2-4FEC-8C89-888EE7429C30}" type="presParOf" srcId="{A6C3ADC5-58F7-402A-9DFF-0501F4782105}" destId="{B9D9E846-DCE8-4102-B81C-7586E18A37B1}" srcOrd="1" destOrd="0" presId="urn:microsoft.com/office/officeart/2005/8/layout/chevron1"/>
    <dgm:cxn modelId="{2A5AD33C-500E-4CF9-9979-9E165433C461}" type="presParOf" srcId="{A6C3ADC5-58F7-402A-9DFF-0501F4782105}" destId="{3166239A-9B37-4A47-B88B-B2FF959B3443}" srcOrd="2" destOrd="0" presId="urn:microsoft.com/office/officeart/2005/8/layout/chevron1"/>
    <dgm:cxn modelId="{4BBDA3EF-5799-46A4-9AA2-216E63E9747A}" type="presParOf" srcId="{A6C3ADC5-58F7-402A-9DFF-0501F4782105}" destId="{7225F6A2-C3D0-4CEB-ACC2-ED5DBC95676F}" srcOrd="3" destOrd="0" presId="urn:microsoft.com/office/officeart/2005/8/layout/chevron1"/>
    <dgm:cxn modelId="{F4C485A5-F632-461F-B6E8-268CB3C19DC9}" type="presParOf" srcId="{A6C3ADC5-58F7-402A-9DFF-0501F4782105}" destId="{9CA533E4-3D4A-443D-BCE9-7EFF92652D33}" srcOrd="4" destOrd="0" presId="urn:microsoft.com/office/officeart/2005/8/layout/chevron1"/>
    <dgm:cxn modelId="{93E5943A-39A3-4AB1-85B9-2F716646360F}" type="presParOf" srcId="{A6C3ADC5-58F7-402A-9DFF-0501F4782105}" destId="{F7D15230-8E04-460C-B588-4DD0D542B6FD}" srcOrd="5" destOrd="0" presId="urn:microsoft.com/office/officeart/2005/8/layout/chevron1"/>
    <dgm:cxn modelId="{33630A43-4253-42B8-8EF0-AE6E45E21552}" type="presParOf" srcId="{A6C3ADC5-58F7-402A-9DFF-0501F4782105}" destId="{94ACD685-B76E-40C1-9B89-9AB0013FAFE1}"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B1D0F3-D488-47FA-9DCE-D476DD261F72}"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s-MX"/>
        </a:p>
      </dgm:t>
    </dgm:pt>
    <dgm:pt modelId="{53BA98B8-ED1A-44DD-AA53-0703FE36D646}">
      <dgm:prSet phldrT="[Texto]" custT="1"/>
      <dgm:spPr/>
      <dgm:t>
        <a:bodyPr/>
        <a:lstStyle/>
        <a:p>
          <a:r>
            <a:rPr lang="es-MX" sz="1200" b="1" dirty="0"/>
            <a:t>Identificar nuestros problemas</a:t>
          </a:r>
        </a:p>
      </dgm:t>
    </dgm:pt>
    <dgm:pt modelId="{8C1BAB01-00B0-48D1-B430-B78C9B3C5C51}" type="parTrans" cxnId="{1984FDD0-7B88-4409-8384-A01822209296}">
      <dgm:prSet/>
      <dgm:spPr/>
      <dgm:t>
        <a:bodyPr/>
        <a:lstStyle/>
        <a:p>
          <a:endParaRPr lang="es-MX"/>
        </a:p>
      </dgm:t>
    </dgm:pt>
    <dgm:pt modelId="{7A9C624C-BF79-4BF4-87F7-95FEFD5A15F7}" type="sibTrans" cxnId="{1984FDD0-7B88-4409-8384-A01822209296}">
      <dgm:prSet/>
      <dgm:spPr/>
      <dgm:t>
        <a:bodyPr/>
        <a:lstStyle/>
        <a:p>
          <a:endParaRPr lang="es-MX"/>
        </a:p>
      </dgm:t>
    </dgm:pt>
    <dgm:pt modelId="{997ED48B-6D06-40E8-BCC9-100AD7404D9F}">
      <dgm:prSet phldrT="[Texto]" custT="1"/>
      <dgm:spPr/>
      <dgm:t>
        <a:bodyPr/>
        <a:lstStyle/>
        <a:p>
          <a:r>
            <a:rPr lang="es-MX" sz="1200" b="1"/>
            <a:t>Elegir una escuela que tenga solucionado ese problema</a:t>
          </a:r>
        </a:p>
      </dgm:t>
    </dgm:pt>
    <dgm:pt modelId="{34A1BB5C-5318-4117-8640-F86ADF5579B1}" type="parTrans" cxnId="{F4F6DF1C-9DF6-45F4-A0BB-44EEB809CB77}">
      <dgm:prSet/>
      <dgm:spPr/>
      <dgm:t>
        <a:bodyPr/>
        <a:lstStyle/>
        <a:p>
          <a:endParaRPr lang="es-MX"/>
        </a:p>
      </dgm:t>
    </dgm:pt>
    <dgm:pt modelId="{1B2B4473-378B-4E15-9FE1-17C1C053840D}" type="sibTrans" cxnId="{F4F6DF1C-9DF6-45F4-A0BB-44EEB809CB77}">
      <dgm:prSet/>
      <dgm:spPr/>
      <dgm:t>
        <a:bodyPr/>
        <a:lstStyle/>
        <a:p>
          <a:endParaRPr lang="es-MX"/>
        </a:p>
      </dgm:t>
    </dgm:pt>
    <dgm:pt modelId="{5BE6C7E9-1D36-4FEB-B70C-C2C1B646B019}">
      <dgm:prSet phldrT="[Texto]" custT="1"/>
      <dgm:spPr/>
      <dgm:t>
        <a:bodyPr/>
        <a:lstStyle/>
        <a:p>
          <a:r>
            <a:rPr lang="es-MX" sz="1200" b="1"/>
            <a:t>Recolectar datos (en visitas)</a:t>
          </a:r>
        </a:p>
      </dgm:t>
    </dgm:pt>
    <dgm:pt modelId="{E64579AC-F706-436C-8BFA-6A0863633269}" type="parTrans" cxnId="{734410BB-7DBE-4FA3-AF29-F3BCB80798AA}">
      <dgm:prSet/>
      <dgm:spPr/>
      <dgm:t>
        <a:bodyPr/>
        <a:lstStyle/>
        <a:p>
          <a:endParaRPr lang="es-MX"/>
        </a:p>
      </dgm:t>
    </dgm:pt>
    <dgm:pt modelId="{42FA55D1-0CEB-485F-A832-9388F8708CB6}" type="sibTrans" cxnId="{734410BB-7DBE-4FA3-AF29-F3BCB80798AA}">
      <dgm:prSet/>
      <dgm:spPr/>
      <dgm:t>
        <a:bodyPr/>
        <a:lstStyle/>
        <a:p>
          <a:endParaRPr lang="es-MX"/>
        </a:p>
      </dgm:t>
    </dgm:pt>
    <dgm:pt modelId="{C03A0A7A-1638-4B07-9530-F7CE6BAC93EE}">
      <dgm:prSet phldrT="[Texto]" custT="1"/>
      <dgm:spPr/>
      <dgm:t>
        <a:bodyPr/>
        <a:lstStyle/>
        <a:p>
          <a:r>
            <a:rPr lang="es-MX" sz="1200" b="1"/>
            <a:t>Mostrar las estrategias a otros planteles</a:t>
          </a:r>
        </a:p>
      </dgm:t>
    </dgm:pt>
    <dgm:pt modelId="{440631BF-8272-425E-9325-9EBF6C046127}" type="parTrans" cxnId="{2D9ABEEB-6645-449F-A296-1E650B19C724}">
      <dgm:prSet/>
      <dgm:spPr/>
      <dgm:t>
        <a:bodyPr/>
        <a:lstStyle/>
        <a:p>
          <a:endParaRPr lang="es-MX"/>
        </a:p>
      </dgm:t>
    </dgm:pt>
    <dgm:pt modelId="{6B5CB485-6487-4674-9EBA-B203FA462D1F}" type="sibTrans" cxnId="{2D9ABEEB-6645-449F-A296-1E650B19C724}">
      <dgm:prSet/>
      <dgm:spPr/>
      <dgm:t>
        <a:bodyPr/>
        <a:lstStyle/>
        <a:p>
          <a:endParaRPr lang="es-MX"/>
        </a:p>
      </dgm:t>
    </dgm:pt>
    <dgm:pt modelId="{BFFD80B3-4D7B-431E-9B67-7D9525534CB3}">
      <dgm:prSet custT="1"/>
      <dgm:spPr/>
      <dgm:t>
        <a:bodyPr/>
        <a:lstStyle/>
        <a:p>
          <a:r>
            <a:rPr lang="es-MX" sz="1200" b="1"/>
            <a:t>Convertir el aprendizaje en acción</a:t>
          </a:r>
        </a:p>
      </dgm:t>
    </dgm:pt>
    <dgm:pt modelId="{7DD30355-FD59-4E4A-B1DB-AE7469ECB2D6}" type="parTrans" cxnId="{23E3C095-BB22-460A-95D7-500073385B9B}">
      <dgm:prSet/>
      <dgm:spPr/>
      <dgm:t>
        <a:bodyPr/>
        <a:lstStyle/>
        <a:p>
          <a:endParaRPr lang="es-MX"/>
        </a:p>
      </dgm:t>
    </dgm:pt>
    <dgm:pt modelId="{01DB2B4A-ECE5-4E61-B809-B3D657CEA485}" type="sibTrans" cxnId="{23E3C095-BB22-460A-95D7-500073385B9B}">
      <dgm:prSet/>
      <dgm:spPr/>
      <dgm:t>
        <a:bodyPr/>
        <a:lstStyle/>
        <a:p>
          <a:endParaRPr lang="es-MX"/>
        </a:p>
      </dgm:t>
    </dgm:pt>
    <dgm:pt modelId="{3BF3BD62-796C-44EB-8ABA-B01C8AFB34EF}">
      <dgm:prSet custT="1"/>
      <dgm:spPr/>
      <dgm:t>
        <a:bodyPr/>
        <a:lstStyle/>
        <a:p>
          <a:r>
            <a:rPr lang="es-MX" sz="1200" b="1"/>
            <a:t>Reuniones de consolidación</a:t>
          </a:r>
        </a:p>
      </dgm:t>
    </dgm:pt>
    <dgm:pt modelId="{B89F0CF4-226B-4FF3-8662-5ACF03EC29DC}" type="parTrans" cxnId="{67BE0688-8515-4DDF-9B99-EE0211B9D527}">
      <dgm:prSet/>
      <dgm:spPr/>
      <dgm:t>
        <a:bodyPr/>
        <a:lstStyle/>
        <a:p>
          <a:endParaRPr lang="es-MX"/>
        </a:p>
      </dgm:t>
    </dgm:pt>
    <dgm:pt modelId="{EC1C33B2-64BD-4C49-8336-0F60145F2CFA}" type="sibTrans" cxnId="{67BE0688-8515-4DDF-9B99-EE0211B9D527}">
      <dgm:prSet/>
      <dgm:spPr/>
      <dgm:t>
        <a:bodyPr/>
        <a:lstStyle/>
        <a:p>
          <a:endParaRPr lang="es-MX"/>
        </a:p>
      </dgm:t>
    </dgm:pt>
    <dgm:pt modelId="{BE8B657F-190B-415B-9706-9A7FD157CCD9}" type="pres">
      <dgm:prSet presAssocID="{BEB1D0F3-D488-47FA-9DCE-D476DD261F72}" presName="cycle" presStyleCnt="0">
        <dgm:presLayoutVars>
          <dgm:dir/>
          <dgm:resizeHandles val="exact"/>
        </dgm:presLayoutVars>
      </dgm:prSet>
      <dgm:spPr/>
      <dgm:t>
        <a:bodyPr/>
        <a:lstStyle/>
        <a:p>
          <a:endParaRPr lang="es-MX"/>
        </a:p>
      </dgm:t>
    </dgm:pt>
    <dgm:pt modelId="{8577E8B4-58BE-433D-98A9-BEE67BA06B5C}" type="pres">
      <dgm:prSet presAssocID="{53BA98B8-ED1A-44DD-AA53-0703FE36D646}" presName="node" presStyleLbl="node1" presStyleIdx="0" presStyleCnt="6" custScaleX="188701" custScaleY="93114">
        <dgm:presLayoutVars>
          <dgm:bulletEnabled val="1"/>
        </dgm:presLayoutVars>
      </dgm:prSet>
      <dgm:spPr/>
      <dgm:t>
        <a:bodyPr/>
        <a:lstStyle/>
        <a:p>
          <a:endParaRPr lang="es-MX"/>
        </a:p>
      </dgm:t>
    </dgm:pt>
    <dgm:pt modelId="{4D4478FA-32A9-46DA-86D5-38BBD356976F}" type="pres">
      <dgm:prSet presAssocID="{53BA98B8-ED1A-44DD-AA53-0703FE36D646}" presName="spNode" presStyleCnt="0"/>
      <dgm:spPr/>
    </dgm:pt>
    <dgm:pt modelId="{D8DE6A59-CF85-47D2-8654-662A87C1B34F}" type="pres">
      <dgm:prSet presAssocID="{7A9C624C-BF79-4BF4-87F7-95FEFD5A15F7}" presName="sibTrans" presStyleLbl="sibTrans1D1" presStyleIdx="0" presStyleCnt="6"/>
      <dgm:spPr/>
      <dgm:t>
        <a:bodyPr/>
        <a:lstStyle/>
        <a:p>
          <a:endParaRPr lang="es-MX"/>
        </a:p>
      </dgm:t>
    </dgm:pt>
    <dgm:pt modelId="{68D8E753-85A8-4BCD-9CC1-7502C9AE5AA8}" type="pres">
      <dgm:prSet presAssocID="{997ED48B-6D06-40E8-BCC9-100AD7404D9F}" presName="node" presStyleLbl="node1" presStyleIdx="1" presStyleCnt="6" custScaleX="184382" custScaleY="108233" custRadScaleRad="98450" custRadScaleInc="37385">
        <dgm:presLayoutVars>
          <dgm:bulletEnabled val="1"/>
        </dgm:presLayoutVars>
      </dgm:prSet>
      <dgm:spPr/>
      <dgm:t>
        <a:bodyPr/>
        <a:lstStyle/>
        <a:p>
          <a:endParaRPr lang="es-MX"/>
        </a:p>
      </dgm:t>
    </dgm:pt>
    <dgm:pt modelId="{C246521C-C034-43D1-AF91-9F2D21D3BE0A}" type="pres">
      <dgm:prSet presAssocID="{997ED48B-6D06-40E8-BCC9-100AD7404D9F}" presName="spNode" presStyleCnt="0"/>
      <dgm:spPr/>
    </dgm:pt>
    <dgm:pt modelId="{91E9A567-E540-4FDD-A6A6-67F39AF9D379}" type="pres">
      <dgm:prSet presAssocID="{1B2B4473-378B-4E15-9FE1-17C1C053840D}" presName="sibTrans" presStyleLbl="sibTrans1D1" presStyleIdx="1" presStyleCnt="6"/>
      <dgm:spPr/>
      <dgm:t>
        <a:bodyPr/>
        <a:lstStyle/>
        <a:p>
          <a:endParaRPr lang="es-MX"/>
        </a:p>
      </dgm:t>
    </dgm:pt>
    <dgm:pt modelId="{07B7DDA2-9CEA-4D06-B21D-01D0B68D1252}" type="pres">
      <dgm:prSet presAssocID="{5BE6C7E9-1D36-4FEB-B70C-C2C1B646B019}" presName="node" presStyleLbl="node1" presStyleIdx="2" presStyleCnt="6" custScaleX="157192" custScaleY="74324">
        <dgm:presLayoutVars>
          <dgm:bulletEnabled val="1"/>
        </dgm:presLayoutVars>
      </dgm:prSet>
      <dgm:spPr/>
      <dgm:t>
        <a:bodyPr/>
        <a:lstStyle/>
        <a:p>
          <a:endParaRPr lang="es-MX"/>
        </a:p>
      </dgm:t>
    </dgm:pt>
    <dgm:pt modelId="{4D6145F6-D972-47E7-9348-89D3921CB2DE}" type="pres">
      <dgm:prSet presAssocID="{5BE6C7E9-1D36-4FEB-B70C-C2C1B646B019}" presName="spNode" presStyleCnt="0"/>
      <dgm:spPr/>
    </dgm:pt>
    <dgm:pt modelId="{EB75EB1F-C4C6-4BC2-A554-9FD497D32E27}" type="pres">
      <dgm:prSet presAssocID="{42FA55D1-0CEB-485F-A832-9388F8708CB6}" presName="sibTrans" presStyleLbl="sibTrans1D1" presStyleIdx="2" presStyleCnt="6"/>
      <dgm:spPr/>
      <dgm:t>
        <a:bodyPr/>
        <a:lstStyle/>
        <a:p>
          <a:endParaRPr lang="es-MX"/>
        </a:p>
      </dgm:t>
    </dgm:pt>
    <dgm:pt modelId="{77716381-3660-480A-BCE9-8C274715C27A}" type="pres">
      <dgm:prSet presAssocID="{3BF3BD62-796C-44EB-8ABA-B01C8AFB34EF}" presName="node" presStyleLbl="node1" presStyleIdx="3" presStyleCnt="6" custScaleX="137504">
        <dgm:presLayoutVars>
          <dgm:bulletEnabled val="1"/>
        </dgm:presLayoutVars>
      </dgm:prSet>
      <dgm:spPr/>
      <dgm:t>
        <a:bodyPr/>
        <a:lstStyle/>
        <a:p>
          <a:endParaRPr lang="es-MX"/>
        </a:p>
      </dgm:t>
    </dgm:pt>
    <dgm:pt modelId="{3816A1B6-A193-42FD-B500-41734FB30CA1}" type="pres">
      <dgm:prSet presAssocID="{3BF3BD62-796C-44EB-8ABA-B01C8AFB34EF}" presName="spNode" presStyleCnt="0"/>
      <dgm:spPr/>
    </dgm:pt>
    <dgm:pt modelId="{C21D4C33-B79F-4392-A835-024E0E60EFC4}" type="pres">
      <dgm:prSet presAssocID="{EC1C33B2-64BD-4C49-8336-0F60145F2CFA}" presName="sibTrans" presStyleLbl="sibTrans1D1" presStyleIdx="3" presStyleCnt="6"/>
      <dgm:spPr/>
      <dgm:t>
        <a:bodyPr/>
        <a:lstStyle/>
        <a:p>
          <a:endParaRPr lang="es-MX"/>
        </a:p>
      </dgm:t>
    </dgm:pt>
    <dgm:pt modelId="{0465DF45-1025-4692-A103-93235D612761}" type="pres">
      <dgm:prSet presAssocID="{BFFD80B3-4D7B-431E-9B67-7D9525534CB3}" presName="node" presStyleLbl="node1" presStyleIdx="4" presStyleCnt="6" custScaleX="200691" custScaleY="70922">
        <dgm:presLayoutVars>
          <dgm:bulletEnabled val="1"/>
        </dgm:presLayoutVars>
      </dgm:prSet>
      <dgm:spPr/>
      <dgm:t>
        <a:bodyPr/>
        <a:lstStyle/>
        <a:p>
          <a:endParaRPr lang="es-MX"/>
        </a:p>
      </dgm:t>
    </dgm:pt>
    <dgm:pt modelId="{D03DF163-F33A-4F64-A06B-94922AFCEC2A}" type="pres">
      <dgm:prSet presAssocID="{BFFD80B3-4D7B-431E-9B67-7D9525534CB3}" presName="spNode" presStyleCnt="0"/>
      <dgm:spPr/>
    </dgm:pt>
    <dgm:pt modelId="{7416D7F6-350F-4DF6-B3A3-43E7B1A47B84}" type="pres">
      <dgm:prSet presAssocID="{01DB2B4A-ECE5-4E61-B809-B3D657CEA485}" presName="sibTrans" presStyleLbl="sibTrans1D1" presStyleIdx="4" presStyleCnt="6"/>
      <dgm:spPr/>
      <dgm:t>
        <a:bodyPr/>
        <a:lstStyle/>
        <a:p>
          <a:endParaRPr lang="es-MX"/>
        </a:p>
      </dgm:t>
    </dgm:pt>
    <dgm:pt modelId="{6DC1245F-A8CA-4AD8-9774-AD92A9264D18}" type="pres">
      <dgm:prSet presAssocID="{C03A0A7A-1638-4B07-9530-F7CE6BAC93EE}" presName="node" presStyleLbl="node1" presStyleIdx="5" presStyleCnt="6" custScaleX="190548" custScaleY="87815" custRadScaleRad="98638" custRadScaleInc="-30762">
        <dgm:presLayoutVars>
          <dgm:bulletEnabled val="1"/>
        </dgm:presLayoutVars>
      </dgm:prSet>
      <dgm:spPr/>
      <dgm:t>
        <a:bodyPr/>
        <a:lstStyle/>
        <a:p>
          <a:endParaRPr lang="es-MX"/>
        </a:p>
      </dgm:t>
    </dgm:pt>
    <dgm:pt modelId="{9D9CBF04-E4A7-435A-A7F7-9A91FB7AA721}" type="pres">
      <dgm:prSet presAssocID="{C03A0A7A-1638-4B07-9530-F7CE6BAC93EE}" presName="spNode" presStyleCnt="0"/>
      <dgm:spPr/>
    </dgm:pt>
    <dgm:pt modelId="{5367FDD7-CEEE-4F41-BB30-51E25EBA30DB}" type="pres">
      <dgm:prSet presAssocID="{6B5CB485-6487-4674-9EBA-B203FA462D1F}" presName="sibTrans" presStyleLbl="sibTrans1D1" presStyleIdx="5" presStyleCnt="6"/>
      <dgm:spPr/>
      <dgm:t>
        <a:bodyPr/>
        <a:lstStyle/>
        <a:p>
          <a:endParaRPr lang="es-MX"/>
        </a:p>
      </dgm:t>
    </dgm:pt>
  </dgm:ptLst>
  <dgm:cxnLst>
    <dgm:cxn modelId="{BA4FFDA5-F89C-45DE-AC3A-D156A606F5BA}" type="presOf" srcId="{997ED48B-6D06-40E8-BCC9-100AD7404D9F}" destId="{68D8E753-85A8-4BCD-9CC1-7502C9AE5AA8}" srcOrd="0" destOrd="0" presId="urn:microsoft.com/office/officeart/2005/8/layout/cycle5"/>
    <dgm:cxn modelId="{7F96986D-628E-4B15-B11D-43DE67618994}" type="presOf" srcId="{01DB2B4A-ECE5-4E61-B809-B3D657CEA485}" destId="{7416D7F6-350F-4DF6-B3A3-43E7B1A47B84}" srcOrd="0" destOrd="0" presId="urn:microsoft.com/office/officeart/2005/8/layout/cycle5"/>
    <dgm:cxn modelId="{734410BB-7DBE-4FA3-AF29-F3BCB80798AA}" srcId="{BEB1D0F3-D488-47FA-9DCE-D476DD261F72}" destId="{5BE6C7E9-1D36-4FEB-B70C-C2C1B646B019}" srcOrd="2" destOrd="0" parTransId="{E64579AC-F706-436C-8BFA-6A0863633269}" sibTransId="{42FA55D1-0CEB-485F-A832-9388F8708CB6}"/>
    <dgm:cxn modelId="{11A3E158-EADA-4DE3-889A-7A82D7E4029B}" type="presOf" srcId="{BEB1D0F3-D488-47FA-9DCE-D476DD261F72}" destId="{BE8B657F-190B-415B-9706-9A7FD157CCD9}" srcOrd="0" destOrd="0" presId="urn:microsoft.com/office/officeart/2005/8/layout/cycle5"/>
    <dgm:cxn modelId="{2D9ABEEB-6645-449F-A296-1E650B19C724}" srcId="{BEB1D0F3-D488-47FA-9DCE-D476DD261F72}" destId="{C03A0A7A-1638-4B07-9530-F7CE6BAC93EE}" srcOrd="5" destOrd="0" parTransId="{440631BF-8272-425E-9325-9EBF6C046127}" sibTransId="{6B5CB485-6487-4674-9EBA-B203FA462D1F}"/>
    <dgm:cxn modelId="{F4F6DF1C-9DF6-45F4-A0BB-44EEB809CB77}" srcId="{BEB1D0F3-D488-47FA-9DCE-D476DD261F72}" destId="{997ED48B-6D06-40E8-BCC9-100AD7404D9F}" srcOrd="1" destOrd="0" parTransId="{34A1BB5C-5318-4117-8640-F86ADF5579B1}" sibTransId="{1B2B4473-378B-4E15-9FE1-17C1C053840D}"/>
    <dgm:cxn modelId="{0E7493A6-26F0-4A84-8891-D3D37E20EDEF}" type="presOf" srcId="{3BF3BD62-796C-44EB-8ABA-B01C8AFB34EF}" destId="{77716381-3660-480A-BCE9-8C274715C27A}" srcOrd="0" destOrd="0" presId="urn:microsoft.com/office/officeart/2005/8/layout/cycle5"/>
    <dgm:cxn modelId="{67BE0688-8515-4DDF-9B99-EE0211B9D527}" srcId="{BEB1D0F3-D488-47FA-9DCE-D476DD261F72}" destId="{3BF3BD62-796C-44EB-8ABA-B01C8AFB34EF}" srcOrd="3" destOrd="0" parTransId="{B89F0CF4-226B-4FF3-8662-5ACF03EC29DC}" sibTransId="{EC1C33B2-64BD-4C49-8336-0F60145F2CFA}"/>
    <dgm:cxn modelId="{1984FDD0-7B88-4409-8384-A01822209296}" srcId="{BEB1D0F3-D488-47FA-9DCE-D476DD261F72}" destId="{53BA98B8-ED1A-44DD-AA53-0703FE36D646}" srcOrd="0" destOrd="0" parTransId="{8C1BAB01-00B0-48D1-B430-B78C9B3C5C51}" sibTransId="{7A9C624C-BF79-4BF4-87F7-95FEFD5A15F7}"/>
    <dgm:cxn modelId="{62404961-D961-43B8-9E4B-6BFBCE00FE53}" type="presOf" srcId="{BFFD80B3-4D7B-431E-9B67-7D9525534CB3}" destId="{0465DF45-1025-4692-A103-93235D612761}" srcOrd="0" destOrd="0" presId="urn:microsoft.com/office/officeart/2005/8/layout/cycle5"/>
    <dgm:cxn modelId="{6E3F4DD7-513B-4DCE-9F72-95D7C091A138}" type="presOf" srcId="{7A9C624C-BF79-4BF4-87F7-95FEFD5A15F7}" destId="{D8DE6A59-CF85-47D2-8654-662A87C1B34F}" srcOrd="0" destOrd="0" presId="urn:microsoft.com/office/officeart/2005/8/layout/cycle5"/>
    <dgm:cxn modelId="{3E8449E9-3537-4193-8064-73F02AEA389C}" type="presOf" srcId="{6B5CB485-6487-4674-9EBA-B203FA462D1F}" destId="{5367FDD7-CEEE-4F41-BB30-51E25EBA30DB}" srcOrd="0" destOrd="0" presId="urn:microsoft.com/office/officeart/2005/8/layout/cycle5"/>
    <dgm:cxn modelId="{1FF5D716-47FF-4DB5-A6A6-E67906E634B0}" type="presOf" srcId="{53BA98B8-ED1A-44DD-AA53-0703FE36D646}" destId="{8577E8B4-58BE-433D-98A9-BEE67BA06B5C}" srcOrd="0" destOrd="0" presId="urn:microsoft.com/office/officeart/2005/8/layout/cycle5"/>
    <dgm:cxn modelId="{FFC5316F-644D-4061-8429-249D157D020F}" type="presOf" srcId="{42FA55D1-0CEB-485F-A832-9388F8708CB6}" destId="{EB75EB1F-C4C6-4BC2-A554-9FD497D32E27}" srcOrd="0" destOrd="0" presId="urn:microsoft.com/office/officeart/2005/8/layout/cycle5"/>
    <dgm:cxn modelId="{08BBEA8B-8107-43A2-86A5-C7FE66193A1C}" type="presOf" srcId="{5BE6C7E9-1D36-4FEB-B70C-C2C1B646B019}" destId="{07B7DDA2-9CEA-4D06-B21D-01D0B68D1252}" srcOrd="0" destOrd="0" presId="urn:microsoft.com/office/officeart/2005/8/layout/cycle5"/>
    <dgm:cxn modelId="{FC9ABCCB-DDA5-4554-9AAF-9D7E545FCD31}" type="presOf" srcId="{EC1C33B2-64BD-4C49-8336-0F60145F2CFA}" destId="{C21D4C33-B79F-4392-A835-024E0E60EFC4}" srcOrd="0" destOrd="0" presId="urn:microsoft.com/office/officeart/2005/8/layout/cycle5"/>
    <dgm:cxn modelId="{23E3C095-BB22-460A-95D7-500073385B9B}" srcId="{BEB1D0F3-D488-47FA-9DCE-D476DD261F72}" destId="{BFFD80B3-4D7B-431E-9B67-7D9525534CB3}" srcOrd="4" destOrd="0" parTransId="{7DD30355-FD59-4E4A-B1DB-AE7469ECB2D6}" sibTransId="{01DB2B4A-ECE5-4E61-B809-B3D657CEA485}"/>
    <dgm:cxn modelId="{F226DDCB-7F18-4B10-94EA-72DE265F0FB6}" type="presOf" srcId="{1B2B4473-378B-4E15-9FE1-17C1C053840D}" destId="{91E9A567-E540-4FDD-A6A6-67F39AF9D379}" srcOrd="0" destOrd="0" presId="urn:microsoft.com/office/officeart/2005/8/layout/cycle5"/>
    <dgm:cxn modelId="{76112AD6-9A39-406A-A828-E62FCED95BAC}" type="presOf" srcId="{C03A0A7A-1638-4B07-9530-F7CE6BAC93EE}" destId="{6DC1245F-A8CA-4AD8-9774-AD92A9264D18}" srcOrd="0" destOrd="0" presId="urn:microsoft.com/office/officeart/2005/8/layout/cycle5"/>
    <dgm:cxn modelId="{66688722-61C0-4B7F-A7CF-1E840790E3EE}" type="presParOf" srcId="{BE8B657F-190B-415B-9706-9A7FD157CCD9}" destId="{8577E8B4-58BE-433D-98A9-BEE67BA06B5C}" srcOrd="0" destOrd="0" presId="urn:microsoft.com/office/officeart/2005/8/layout/cycle5"/>
    <dgm:cxn modelId="{98A6E7C2-3E31-4031-B065-5F7D0E43B9FA}" type="presParOf" srcId="{BE8B657F-190B-415B-9706-9A7FD157CCD9}" destId="{4D4478FA-32A9-46DA-86D5-38BBD356976F}" srcOrd="1" destOrd="0" presId="urn:microsoft.com/office/officeart/2005/8/layout/cycle5"/>
    <dgm:cxn modelId="{9562A0C1-3EBE-48B5-BFD7-0B526F9480F3}" type="presParOf" srcId="{BE8B657F-190B-415B-9706-9A7FD157CCD9}" destId="{D8DE6A59-CF85-47D2-8654-662A87C1B34F}" srcOrd="2" destOrd="0" presId="urn:microsoft.com/office/officeart/2005/8/layout/cycle5"/>
    <dgm:cxn modelId="{76AD7D5C-10E9-4616-A04A-BB6AFBC882EE}" type="presParOf" srcId="{BE8B657F-190B-415B-9706-9A7FD157CCD9}" destId="{68D8E753-85A8-4BCD-9CC1-7502C9AE5AA8}" srcOrd="3" destOrd="0" presId="urn:microsoft.com/office/officeart/2005/8/layout/cycle5"/>
    <dgm:cxn modelId="{E63A1D4B-C195-4DA1-8EBE-49BC8CF87A2E}" type="presParOf" srcId="{BE8B657F-190B-415B-9706-9A7FD157CCD9}" destId="{C246521C-C034-43D1-AF91-9F2D21D3BE0A}" srcOrd="4" destOrd="0" presId="urn:microsoft.com/office/officeart/2005/8/layout/cycle5"/>
    <dgm:cxn modelId="{B09FE006-2AC8-4E86-8C25-C2C726B81D69}" type="presParOf" srcId="{BE8B657F-190B-415B-9706-9A7FD157CCD9}" destId="{91E9A567-E540-4FDD-A6A6-67F39AF9D379}" srcOrd="5" destOrd="0" presId="urn:microsoft.com/office/officeart/2005/8/layout/cycle5"/>
    <dgm:cxn modelId="{27FEEE1E-73E3-4E77-862A-1D356A6C1F86}" type="presParOf" srcId="{BE8B657F-190B-415B-9706-9A7FD157CCD9}" destId="{07B7DDA2-9CEA-4D06-B21D-01D0B68D1252}" srcOrd="6" destOrd="0" presId="urn:microsoft.com/office/officeart/2005/8/layout/cycle5"/>
    <dgm:cxn modelId="{C9D9761A-8930-4A20-843A-6AADF0B3ED3B}" type="presParOf" srcId="{BE8B657F-190B-415B-9706-9A7FD157CCD9}" destId="{4D6145F6-D972-47E7-9348-89D3921CB2DE}" srcOrd="7" destOrd="0" presId="urn:microsoft.com/office/officeart/2005/8/layout/cycle5"/>
    <dgm:cxn modelId="{E73FD786-6EBE-4E31-B47C-E5DF0EC9DCF7}" type="presParOf" srcId="{BE8B657F-190B-415B-9706-9A7FD157CCD9}" destId="{EB75EB1F-C4C6-4BC2-A554-9FD497D32E27}" srcOrd="8" destOrd="0" presId="urn:microsoft.com/office/officeart/2005/8/layout/cycle5"/>
    <dgm:cxn modelId="{F44ECCBE-74CD-401A-8CC2-F90E13F1FC95}" type="presParOf" srcId="{BE8B657F-190B-415B-9706-9A7FD157CCD9}" destId="{77716381-3660-480A-BCE9-8C274715C27A}" srcOrd="9" destOrd="0" presId="urn:microsoft.com/office/officeart/2005/8/layout/cycle5"/>
    <dgm:cxn modelId="{2541D69E-8C8A-4FEF-AF92-29779862A307}" type="presParOf" srcId="{BE8B657F-190B-415B-9706-9A7FD157CCD9}" destId="{3816A1B6-A193-42FD-B500-41734FB30CA1}" srcOrd="10" destOrd="0" presId="urn:microsoft.com/office/officeart/2005/8/layout/cycle5"/>
    <dgm:cxn modelId="{D58CA9FF-1D23-435C-BEE2-1B5908AA6487}" type="presParOf" srcId="{BE8B657F-190B-415B-9706-9A7FD157CCD9}" destId="{C21D4C33-B79F-4392-A835-024E0E60EFC4}" srcOrd="11" destOrd="0" presId="urn:microsoft.com/office/officeart/2005/8/layout/cycle5"/>
    <dgm:cxn modelId="{B73AF8E1-32A1-4757-96BC-420185B5D398}" type="presParOf" srcId="{BE8B657F-190B-415B-9706-9A7FD157CCD9}" destId="{0465DF45-1025-4692-A103-93235D612761}" srcOrd="12" destOrd="0" presId="urn:microsoft.com/office/officeart/2005/8/layout/cycle5"/>
    <dgm:cxn modelId="{C4359C91-1A07-4E74-AC4B-8DE3B27E3227}" type="presParOf" srcId="{BE8B657F-190B-415B-9706-9A7FD157CCD9}" destId="{D03DF163-F33A-4F64-A06B-94922AFCEC2A}" srcOrd="13" destOrd="0" presId="urn:microsoft.com/office/officeart/2005/8/layout/cycle5"/>
    <dgm:cxn modelId="{B432A5F8-85B2-4886-9DC7-EDEA128C963D}" type="presParOf" srcId="{BE8B657F-190B-415B-9706-9A7FD157CCD9}" destId="{7416D7F6-350F-4DF6-B3A3-43E7B1A47B84}" srcOrd="14" destOrd="0" presId="urn:microsoft.com/office/officeart/2005/8/layout/cycle5"/>
    <dgm:cxn modelId="{6211FDDA-AC01-41A9-830E-E6BB01E0CEC7}" type="presParOf" srcId="{BE8B657F-190B-415B-9706-9A7FD157CCD9}" destId="{6DC1245F-A8CA-4AD8-9774-AD92A9264D18}" srcOrd="15" destOrd="0" presId="urn:microsoft.com/office/officeart/2005/8/layout/cycle5"/>
    <dgm:cxn modelId="{6F5CEA9E-A7AC-4D80-BBBE-2CDE5473C252}" type="presParOf" srcId="{BE8B657F-190B-415B-9706-9A7FD157CCD9}" destId="{9D9CBF04-E4A7-435A-A7F7-9A91FB7AA721}" srcOrd="16" destOrd="0" presId="urn:microsoft.com/office/officeart/2005/8/layout/cycle5"/>
    <dgm:cxn modelId="{6F266EB5-E936-4700-8E53-F0240F9EA083}" type="presParOf" srcId="{BE8B657F-190B-415B-9706-9A7FD157CCD9}" destId="{5367FDD7-CEEE-4F41-BB30-51E25EBA30DB}" srcOrd="17"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A76AC8-97DD-45F5-AF75-5850247BF3D0}" type="doc">
      <dgm:prSet loTypeId="urn:microsoft.com/office/officeart/2005/8/layout/vList5" loCatId="list" qsTypeId="urn:microsoft.com/office/officeart/2005/8/quickstyle/simple1" qsCatId="simple" csTypeId="urn:microsoft.com/office/officeart/2005/8/colors/accent3_3" csCatId="accent3" phldr="1"/>
      <dgm:spPr/>
      <dgm:t>
        <a:bodyPr/>
        <a:lstStyle/>
        <a:p>
          <a:endParaRPr lang="es-MX"/>
        </a:p>
      </dgm:t>
    </dgm:pt>
    <dgm:pt modelId="{D220E303-B8E6-497D-A8EF-404D3CFC747B}">
      <dgm:prSet phldrT="[Texto]"/>
      <dgm:spPr/>
      <dgm:t>
        <a:bodyPr/>
        <a:lstStyle/>
        <a:p>
          <a:r>
            <a:rPr lang="es-ES"/>
            <a:t>Benchmarking funcional o genérico</a:t>
          </a:r>
          <a:endParaRPr lang="es-MX"/>
        </a:p>
      </dgm:t>
    </dgm:pt>
    <dgm:pt modelId="{5D483D0F-A284-465F-8998-B517129D5572}" type="parTrans" cxnId="{651C7668-9E20-4816-A4BD-47A0CB8D9E5E}">
      <dgm:prSet/>
      <dgm:spPr/>
      <dgm:t>
        <a:bodyPr/>
        <a:lstStyle/>
        <a:p>
          <a:endParaRPr lang="es-MX"/>
        </a:p>
      </dgm:t>
    </dgm:pt>
    <dgm:pt modelId="{7758B1AB-8E28-4C26-947A-C371E4FC79E2}" type="sibTrans" cxnId="{651C7668-9E20-4816-A4BD-47A0CB8D9E5E}">
      <dgm:prSet/>
      <dgm:spPr/>
      <dgm:t>
        <a:bodyPr/>
        <a:lstStyle/>
        <a:p>
          <a:endParaRPr lang="es-MX"/>
        </a:p>
      </dgm:t>
    </dgm:pt>
    <dgm:pt modelId="{9D6FF8C0-F92E-4BD3-A119-C44BBF544746}">
      <dgm:prSet phldrT="[Texto]" custT="1"/>
      <dgm:spPr/>
      <dgm:t>
        <a:bodyPr/>
        <a:lstStyle/>
        <a:p>
          <a:r>
            <a:rPr lang="es-ES" sz="1800" dirty="0"/>
            <a:t>comprende la identificación de productos, servicios y procesos de trabajo de organizaciones que podrían ser o no ser competidoras directas de su organización.</a:t>
          </a:r>
          <a:endParaRPr lang="es-MX" sz="1800" dirty="0"/>
        </a:p>
      </dgm:t>
    </dgm:pt>
    <dgm:pt modelId="{57951DCD-79D9-4898-98EE-6A1B64AB0524}" type="parTrans" cxnId="{D0B729BA-1DA8-4E5C-A951-80C64C15E07D}">
      <dgm:prSet/>
      <dgm:spPr/>
      <dgm:t>
        <a:bodyPr/>
        <a:lstStyle/>
        <a:p>
          <a:endParaRPr lang="es-MX"/>
        </a:p>
      </dgm:t>
    </dgm:pt>
    <dgm:pt modelId="{4FECDF39-CBBD-4904-9444-0FCC43958961}" type="sibTrans" cxnId="{D0B729BA-1DA8-4E5C-A951-80C64C15E07D}">
      <dgm:prSet/>
      <dgm:spPr/>
      <dgm:t>
        <a:bodyPr/>
        <a:lstStyle/>
        <a:p>
          <a:endParaRPr lang="es-MX"/>
        </a:p>
      </dgm:t>
    </dgm:pt>
    <dgm:pt modelId="{7F20796C-7CD6-4711-B7D9-8639DB2FA2DB}">
      <dgm:prSet phldrT="[Texto]"/>
      <dgm:spPr/>
      <dgm:t>
        <a:bodyPr/>
        <a:lstStyle/>
        <a:p>
          <a:r>
            <a:rPr lang="es-ES"/>
            <a:t>Benchmarking competitivo</a:t>
          </a:r>
          <a:endParaRPr lang="es-MX"/>
        </a:p>
      </dgm:t>
    </dgm:pt>
    <dgm:pt modelId="{C8E65F3D-5063-4D01-9AFE-BE9FD2045D1A}" type="parTrans" cxnId="{99DFC956-6517-4FBF-8C2F-FEC8418A7CE6}">
      <dgm:prSet/>
      <dgm:spPr/>
      <dgm:t>
        <a:bodyPr/>
        <a:lstStyle/>
        <a:p>
          <a:endParaRPr lang="es-MX"/>
        </a:p>
      </dgm:t>
    </dgm:pt>
    <dgm:pt modelId="{A6065680-FC92-40EB-BE91-5024AAF667FB}" type="sibTrans" cxnId="{99DFC956-6517-4FBF-8C2F-FEC8418A7CE6}">
      <dgm:prSet/>
      <dgm:spPr/>
      <dgm:t>
        <a:bodyPr/>
        <a:lstStyle/>
        <a:p>
          <a:endParaRPr lang="es-MX"/>
        </a:p>
      </dgm:t>
    </dgm:pt>
    <dgm:pt modelId="{58D67220-C236-42EC-9E56-A1C6F7CBDF9C}">
      <dgm:prSet phldrT="[Texto]" custT="1"/>
      <dgm:spPr/>
      <dgm:t>
        <a:bodyPr/>
        <a:lstStyle/>
        <a:p>
          <a:r>
            <a:rPr lang="es-ES" sz="1600" dirty="0"/>
            <a:t>comprende la identificación de productos, servicios y procesos de trabajo de los competidores directos de su organización. Es de utilidad cuando se busca posicionar los productos de la organización en el mercado.</a:t>
          </a:r>
          <a:endParaRPr lang="es-MX" sz="1600" dirty="0"/>
        </a:p>
      </dgm:t>
    </dgm:pt>
    <dgm:pt modelId="{AD482BF8-9C80-47D1-BCFF-81B664590D72}" type="parTrans" cxnId="{8681322D-FB4F-44B3-BB28-DF9CBE8781F8}">
      <dgm:prSet/>
      <dgm:spPr/>
      <dgm:t>
        <a:bodyPr/>
        <a:lstStyle/>
        <a:p>
          <a:endParaRPr lang="es-MX"/>
        </a:p>
      </dgm:t>
    </dgm:pt>
    <dgm:pt modelId="{6962DB2F-E899-4CF8-BAEB-B5F398ED8B38}" type="sibTrans" cxnId="{8681322D-FB4F-44B3-BB28-DF9CBE8781F8}">
      <dgm:prSet/>
      <dgm:spPr/>
      <dgm:t>
        <a:bodyPr/>
        <a:lstStyle/>
        <a:p>
          <a:endParaRPr lang="es-MX"/>
        </a:p>
      </dgm:t>
    </dgm:pt>
    <dgm:pt modelId="{BD8B89FD-79E7-4120-A101-DBE884653390}">
      <dgm:prSet phldrT="[Texto]"/>
      <dgm:spPr/>
      <dgm:t>
        <a:bodyPr/>
        <a:lstStyle/>
        <a:p>
          <a:r>
            <a:rPr lang="es-ES"/>
            <a:t>Benchmarking interno</a:t>
          </a:r>
          <a:endParaRPr lang="es-MX"/>
        </a:p>
      </dgm:t>
    </dgm:pt>
    <dgm:pt modelId="{F2B480A6-38E0-4D88-B06C-CB91E4D49563}" type="parTrans" cxnId="{696AE8D9-62D4-4990-B9AD-1276390A5022}">
      <dgm:prSet/>
      <dgm:spPr/>
      <dgm:t>
        <a:bodyPr/>
        <a:lstStyle/>
        <a:p>
          <a:endParaRPr lang="es-MX"/>
        </a:p>
      </dgm:t>
    </dgm:pt>
    <dgm:pt modelId="{8EFDC840-8119-4325-A30C-A701A5B9AA82}" type="sibTrans" cxnId="{696AE8D9-62D4-4990-B9AD-1276390A5022}">
      <dgm:prSet/>
      <dgm:spPr/>
      <dgm:t>
        <a:bodyPr/>
        <a:lstStyle/>
        <a:p>
          <a:endParaRPr lang="es-MX"/>
        </a:p>
      </dgm:t>
    </dgm:pt>
    <dgm:pt modelId="{32A8B1C2-53A2-4CA7-A5CD-C8E27FDF90EC}">
      <dgm:prSet phldrT="[Texto]"/>
      <dgm:spPr/>
      <dgm:t>
        <a:bodyPr/>
        <a:lstStyle/>
        <a:p>
          <a:r>
            <a:rPr lang="es-ES"/>
            <a:t>identifica los estándares de desarrollo interno de una organización. Estimula las comunicaciones internas y la solución conjunta de problemas.</a:t>
          </a:r>
          <a:endParaRPr lang="es-MX"/>
        </a:p>
      </dgm:t>
    </dgm:pt>
    <dgm:pt modelId="{04537FEA-766E-4F69-9441-8E9732A59874}" type="parTrans" cxnId="{1553E0D5-B9FD-483B-98F6-08694B4F0AFF}">
      <dgm:prSet/>
      <dgm:spPr/>
      <dgm:t>
        <a:bodyPr/>
        <a:lstStyle/>
        <a:p>
          <a:endParaRPr lang="es-MX"/>
        </a:p>
      </dgm:t>
    </dgm:pt>
    <dgm:pt modelId="{1B3B5C5C-9162-44B9-861E-FEB01974FE12}" type="sibTrans" cxnId="{1553E0D5-B9FD-483B-98F6-08694B4F0AFF}">
      <dgm:prSet/>
      <dgm:spPr/>
      <dgm:t>
        <a:bodyPr/>
        <a:lstStyle/>
        <a:p>
          <a:endParaRPr lang="es-MX"/>
        </a:p>
      </dgm:t>
    </dgm:pt>
    <dgm:pt modelId="{2944D01B-9AEC-4E0A-BC6D-C0E1E163FEDD}" type="pres">
      <dgm:prSet presAssocID="{52A76AC8-97DD-45F5-AF75-5850247BF3D0}" presName="Name0" presStyleCnt="0">
        <dgm:presLayoutVars>
          <dgm:dir/>
          <dgm:animLvl val="lvl"/>
          <dgm:resizeHandles val="exact"/>
        </dgm:presLayoutVars>
      </dgm:prSet>
      <dgm:spPr/>
      <dgm:t>
        <a:bodyPr/>
        <a:lstStyle/>
        <a:p>
          <a:endParaRPr lang="es-MX"/>
        </a:p>
      </dgm:t>
    </dgm:pt>
    <dgm:pt modelId="{1ACD6182-8CF3-431B-B8DA-161F1F0E0F8F}" type="pres">
      <dgm:prSet presAssocID="{D220E303-B8E6-497D-A8EF-404D3CFC747B}" presName="linNode" presStyleCnt="0"/>
      <dgm:spPr/>
    </dgm:pt>
    <dgm:pt modelId="{DA7744C1-A9E0-45EF-A36F-9E07426B3491}" type="pres">
      <dgm:prSet presAssocID="{D220E303-B8E6-497D-A8EF-404D3CFC747B}" presName="parentText" presStyleLbl="node1" presStyleIdx="0" presStyleCnt="3">
        <dgm:presLayoutVars>
          <dgm:chMax val="1"/>
          <dgm:bulletEnabled val="1"/>
        </dgm:presLayoutVars>
      </dgm:prSet>
      <dgm:spPr/>
      <dgm:t>
        <a:bodyPr/>
        <a:lstStyle/>
        <a:p>
          <a:endParaRPr lang="es-MX"/>
        </a:p>
      </dgm:t>
    </dgm:pt>
    <dgm:pt modelId="{B9347181-91D5-4D4C-A10C-29C2BE3A3D0C}" type="pres">
      <dgm:prSet presAssocID="{D220E303-B8E6-497D-A8EF-404D3CFC747B}" presName="descendantText" presStyleLbl="alignAccFollowNode1" presStyleIdx="0" presStyleCnt="3">
        <dgm:presLayoutVars>
          <dgm:bulletEnabled val="1"/>
        </dgm:presLayoutVars>
      </dgm:prSet>
      <dgm:spPr/>
      <dgm:t>
        <a:bodyPr/>
        <a:lstStyle/>
        <a:p>
          <a:endParaRPr lang="es-MX"/>
        </a:p>
      </dgm:t>
    </dgm:pt>
    <dgm:pt modelId="{083C6491-7BE2-41A3-86CC-26922447C83B}" type="pres">
      <dgm:prSet presAssocID="{7758B1AB-8E28-4C26-947A-C371E4FC79E2}" presName="sp" presStyleCnt="0"/>
      <dgm:spPr/>
    </dgm:pt>
    <dgm:pt modelId="{F311E9F3-D583-4574-8F0F-136CC29E877B}" type="pres">
      <dgm:prSet presAssocID="{7F20796C-7CD6-4711-B7D9-8639DB2FA2DB}" presName="linNode" presStyleCnt="0"/>
      <dgm:spPr/>
    </dgm:pt>
    <dgm:pt modelId="{5A579327-2B7A-4FCF-97D6-9690B9B44E66}" type="pres">
      <dgm:prSet presAssocID="{7F20796C-7CD6-4711-B7D9-8639DB2FA2DB}" presName="parentText" presStyleLbl="node1" presStyleIdx="1" presStyleCnt="3">
        <dgm:presLayoutVars>
          <dgm:chMax val="1"/>
          <dgm:bulletEnabled val="1"/>
        </dgm:presLayoutVars>
      </dgm:prSet>
      <dgm:spPr/>
      <dgm:t>
        <a:bodyPr/>
        <a:lstStyle/>
        <a:p>
          <a:endParaRPr lang="es-MX"/>
        </a:p>
      </dgm:t>
    </dgm:pt>
    <dgm:pt modelId="{BF0868AF-9E59-4686-A820-39429D2725B5}" type="pres">
      <dgm:prSet presAssocID="{7F20796C-7CD6-4711-B7D9-8639DB2FA2DB}" presName="descendantText" presStyleLbl="alignAccFollowNode1" presStyleIdx="1" presStyleCnt="3">
        <dgm:presLayoutVars>
          <dgm:bulletEnabled val="1"/>
        </dgm:presLayoutVars>
      </dgm:prSet>
      <dgm:spPr/>
      <dgm:t>
        <a:bodyPr/>
        <a:lstStyle/>
        <a:p>
          <a:endParaRPr lang="es-MX"/>
        </a:p>
      </dgm:t>
    </dgm:pt>
    <dgm:pt modelId="{A9646C92-30DA-41C4-8C40-32613CE0A0B9}" type="pres">
      <dgm:prSet presAssocID="{A6065680-FC92-40EB-BE91-5024AAF667FB}" presName="sp" presStyleCnt="0"/>
      <dgm:spPr/>
    </dgm:pt>
    <dgm:pt modelId="{82A4DC0F-694E-4A85-88A3-FADF79433306}" type="pres">
      <dgm:prSet presAssocID="{BD8B89FD-79E7-4120-A101-DBE884653390}" presName="linNode" presStyleCnt="0"/>
      <dgm:spPr/>
    </dgm:pt>
    <dgm:pt modelId="{D0F7154B-330D-412F-AD95-1C7C11037D77}" type="pres">
      <dgm:prSet presAssocID="{BD8B89FD-79E7-4120-A101-DBE884653390}" presName="parentText" presStyleLbl="node1" presStyleIdx="2" presStyleCnt="3">
        <dgm:presLayoutVars>
          <dgm:chMax val="1"/>
          <dgm:bulletEnabled val="1"/>
        </dgm:presLayoutVars>
      </dgm:prSet>
      <dgm:spPr/>
      <dgm:t>
        <a:bodyPr/>
        <a:lstStyle/>
        <a:p>
          <a:endParaRPr lang="es-MX"/>
        </a:p>
      </dgm:t>
    </dgm:pt>
    <dgm:pt modelId="{C8B97E53-BBE9-46C6-BE9E-3BF3064E9518}" type="pres">
      <dgm:prSet presAssocID="{BD8B89FD-79E7-4120-A101-DBE884653390}" presName="descendantText" presStyleLbl="alignAccFollowNode1" presStyleIdx="2" presStyleCnt="3">
        <dgm:presLayoutVars>
          <dgm:bulletEnabled val="1"/>
        </dgm:presLayoutVars>
      </dgm:prSet>
      <dgm:spPr/>
      <dgm:t>
        <a:bodyPr/>
        <a:lstStyle/>
        <a:p>
          <a:endParaRPr lang="es-MX"/>
        </a:p>
      </dgm:t>
    </dgm:pt>
  </dgm:ptLst>
  <dgm:cxnLst>
    <dgm:cxn modelId="{01ABECA4-FDEF-462D-9E53-0C084454619D}" type="presOf" srcId="{BD8B89FD-79E7-4120-A101-DBE884653390}" destId="{D0F7154B-330D-412F-AD95-1C7C11037D77}" srcOrd="0" destOrd="0" presId="urn:microsoft.com/office/officeart/2005/8/layout/vList5"/>
    <dgm:cxn modelId="{DACA0DC3-6268-4D2C-87A5-5C56500D88EA}" type="presOf" srcId="{52A76AC8-97DD-45F5-AF75-5850247BF3D0}" destId="{2944D01B-9AEC-4E0A-BC6D-C0E1E163FEDD}" srcOrd="0" destOrd="0" presId="urn:microsoft.com/office/officeart/2005/8/layout/vList5"/>
    <dgm:cxn modelId="{D0B729BA-1DA8-4E5C-A951-80C64C15E07D}" srcId="{D220E303-B8E6-497D-A8EF-404D3CFC747B}" destId="{9D6FF8C0-F92E-4BD3-A119-C44BBF544746}" srcOrd="0" destOrd="0" parTransId="{57951DCD-79D9-4898-98EE-6A1B64AB0524}" sibTransId="{4FECDF39-CBBD-4904-9444-0FCC43958961}"/>
    <dgm:cxn modelId="{8681322D-FB4F-44B3-BB28-DF9CBE8781F8}" srcId="{7F20796C-7CD6-4711-B7D9-8639DB2FA2DB}" destId="{58D67220-C236-42EC-9E56-A1C6F7CBDF9C}" srcOrd="0" destOrd="0" parTransId="{AD482BF8-9C80-47D1-BCFF-81B664590D72}" sibTransId="{6962DB2F-E899-4CF8-BAEB-B5F398ED8B38}"/>
    <dgm:cxn modelId="{651C7668-9E20-4816-A4BD-47A0CB8D9E5E}" srcId="{52A76AC8-97DD-45F5-AF75-5850247BF3D0}" destId="{D220E303-B8E6-497D-A8EF-404D3CFC747B}" srcOrd="0" destOrd="0" parTransId="{5D483D0F-A284-465F-8998-B517129D5572}" sibTransId="{7758B1AB-8E28-4C26-947A-C371E4FC79E2}"/>
    <dgm:cxn modelId="{696AE8D9-62D4-4990-B9AD-1276390A5022}" srcId="{52A76AC8-97DD-45F5-AF75-5850247BF3D0}" destId="{BD8B89FD-79E7-4120-A101-DBE884653390}" srcOrd="2" destOrd="0" parTransId="{F2B480A6-38E0-4D88-B06C-CB91E4D49563}" sibTransId="{8EFDC840-8119-4325-A30C-A701A5B9AA82}"/>
    <dgm:cxn modelId="{1553E0D5-B9FD-483B-98F6-08694B4F0AFF}" srcId="{BD8B89FD-79E7-4120-A101-DBE884653390}" destId="{32A8B1C2-53A2-4CA7-A5CD-C8E27FDF90EC}" srcOrd="0" destOrd="0" parTransId="{04537FEA-766E-4F69-9441-8E9732A59874}" sibTransId="{1B3B5C5C-9162-44B9-861E-FEB01974FE12}"/>
    <dgm:cxn modelId="{A6A8BBDE-1168-4F3F-98A9-23894A8E6D7A}" type="presOf" srcId="{D220E303-B8E6-497D-A8EF-404D3CFC747B}" destId="{DA7744C1-A9E0-45EF-A36F-9E07426B3491}" srcOrd="0" destOrd="0" presId="urn:microsoft.com/office/officeart/2005/8/layout/vList5"/>
    <dgm:cxn modelId="{23E57766-7D9C-40B7-A2B0-24FC93EADF0E}" type="presOf" srcId="{58D67220-C236-42EC-9E56-A1C6F7CBDF9C}" destId="{BF0868AF-9E59-4686-A820-39429D2725B5}" srcOrd="0" destOrd="0" presId="urn:microsoft.com/office/officeart/2005/8/layout/vList5"/>
    <dgm:cxn modelId="{DB310234-B186-48F8-8C54-3BD4FD06FACF}" type="presOf" srcId="{32A8B1C2-53A2-4CA7-A5CD-C8E27FDF90EC}" destId="{C8B97E53-BBE9-46C6-BE9E-3BF3064E9518}" srcOrd="0" destOrd="0" presId="urn:microsoft.com/office/officeart/2005/8/layout/vList5"/>
    <dgm:cxn modelId="{99DFC956-6517-4FBF-8C2F-FEC8418A7CE6}" srcId="{52A76AC8-97DD-45F5-AF75-5850247BF3D0}" destId="{7F20796C-7CD6-4711-B7D9-8639DB2FA2DB}" srcOrd="1" destOrd="0" parTransId="{C8E65F3D-5063-4D01-9AFE-BE9FD2045D1A}" sibTransId="{A6065680-FC92-40EB-BE91-5024AAF667FB}"/>
    <dgm:cxn modelId="{C8EAC541-E3F5-423D-9908-32EFB911C624}" type="presOf" srcId="{9D6FF8C0-F92E-4BD3-A119-C44BBF544746}" destId="{B9347181-91D5-4D4C-A10C-29C2BE3A3D0C}" srcOrd="0" destOrd="0" presId="urn:microsoft.com/office/officeart/2005/8/layout/vList5"/>
    <dgm:cxn modelId="{5114AAB5-E1D5-4409-9AFB-51D5D88258A3}" type="presOf" srcId="{7F20796C-7CD6-4711-B7D9-8639DB2FA2DB}" destId="{5A579327-2B7A-4FCF-97D6-9690B9B44E66}" srcOrd="0" destOrd="0" presId="urn:microsoft.com/office/officeart/2005/8/layout/vList5"/>
    <dgm:cxn modelId="{C3E24B39-F027-46EE-B4E2-AADD6D15C621}" type="presParOf" srcId="{2944D01B-9AEC-4E0A-BC6D-C0E1E163FEDD}" destId="{1ACD6182-8CF3-431B-B8DA-161F1F0E0F8F}" srcOrd="0" destOrd="0" presId="urn:microsoft.com/office/officeart/2005/8/layout/vList5"/>
    <dgm:cxn modelId="{BC97E18A-BD52-4BC1-A41C-9D6211B58EE9}" type="presParOf" srcId="{1ACD6182-8CF3-431B-B8DA-161F1F0E0F8F}" destId="{DA7744C1-A9E0-45EF-A36F-9E07426B3491}" srcOrd="0" destOrd="0" presId="urn:microsoft.com/office/officeart/2005/8/layout/vList5"/>
    <dgm:cxn modelId="{0E3BFB55-9D30-413C-B579-5349FDC00DDA}" type="presParOf" srcId="{1ACD6182-8CF3-431B-B8DA-161F1F0E0F8F}" destId="{B9347181-91D5-4D4C-A10C-29C2BE3A3D0C}" srcOrd="1" destOrd="0" presId="urn:microsoft.com/office/officeart/2005/8/layout/vList5"/>
    <dgm:cxn modelId="{7F26FE54-0B91-4F95-8110-0C548BF7D7C7}" type="presParOf" srcId="{2944D01B-9AEC-4E0A-BC6D-C0E1E163FEDD}" destId="{083C6491-7BE2-41A3-86CC-26922447C83B}" srcOrd="1" destOrd="0" presId="urn:microsoft.com/office/officeart/2005/8/layout/vList5"/>
    <dgm:cxn modelId="{BCCA1A65-CE75-4F6D-871B-4B7E0792AA0B}" type="presParOf" srcId="{2944D01B-9AEC-4E0A-BC6D-C0E1E163FEDD}" destId="{F311E9F3-D583-4574-8F0F-136CC29E877B}" srcOrd="2" destOrd="0" presId="urn:microsoft.com/office/officeart/2005/8/layout/vList5"/>
    <dgm:cxn modelId="{D301AD09-D1D2-4B72-9035-D8217A48D553}" type="presParOf" srcId="{F311E9F3-D583-4574-8F0F-136CC29E877B}" destId="{5A579327-2B7A-4FCF-97D6-9690B9B44E66}" srcOrd="0" destOrd="0" presId="urn:microsoft.com/office/officeart/2005/8/layout/vList5"/>
    <dgm:cxn modelId="{9AD42000-0239-4798-AFB1-66253BA547F1}" type="presParOf" srcId="{F311E9F3-D583-4574-8F0F-136CC29E877B}" destId="{BF0868AF-9E59-4686-A820-39429D2725B5}" srcOrd="1" destOrd="0" presId="urn:microsoft.com/office/officeart/2005/8/layout/vList5"/>
    <dgm:cxn modelId="{ED190FD7-3AD1-4285-8E03-8BC0D882F84E}" type="presParOf" srcId="{2944D01B-9AEC-4E0A-BC6D-C0E1E163FEDD}" destId="{A9646C92-30DA-41C4-8C40-32613CE0A0B9}" srcOrd="3" destOrd="0" presId="urn:microsoft.com/office/officeart/2005/8/layout/vList5"/>
    <dgm:cxn modelId="{8D4A0109-1B10-478E-A714-5D80943BDE70}" type="presParOf" srcId="{2944D01B-9AEC-4E0A-BC6D-C0E1E163FEDD}" destId="{82A4DC0F-694E-4A85-88A3-FADF79433306}" srcOrd="4" destOrd="0" presId="urn:microsoft.com/office/officeart/2005/8/layout/vList5"/>
    <dgm:cxn modelId="{E4DE75DC-3F3F-4ADC-A878-3B76DACEF88C}" type="presParOf" srcId="{82A4DC0F-694E-4A85-88A3-FADF79433306}" destId="{D0F7154B-330D-412F-AD95-1C7C11037D77}" srcOrd="0" destOrd="0" presId="urn:microsoft.com/office/officeart/2005/8/layout/vList5"/>
    <dgm:cxn modelId="{44FCA896-0ECA-4467-91B6-4044E3D080CA}" type="presParOf" srcId="{82A4DC0F-694E-4A85-88A3-FADF79433306}" destId="{C8B97E53-BBE9-46C6-BE9E-3BF3064E951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5A1568-B55B-420C-95F0-9FA85E90901E}">
      <dsp:nvSpPr>
        <dsp:cNvPr id="0" name=""/>
        <dsp:cNvSpPr/>
      </dsp:nvSpPr>
      <dsp:spPr>
        <a:xfrm>
          <a:off x="3774" y="928727"/>
          <a:ext cx="2197123" cy="87884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s-MX" sz="1900" kern="1200"/>
            <a:t>Establecer indicadores</a:t>
          </a:r>
        </a:p>
      </dsp:txBody>
      <dsp:txXfrm>
        <a:off x="3774" y="928727"/>
        <a:ext cx="2197123" cy="878849"/>
      </dsp:txXfrm>
    </dsp:sp>
    <dsp:sp modelId="{3166239A-9B37-4A47-B88B-B2FF959B3443}">
      <dsp:nvSpPr>
        <dsp:cNvPr id="0" name=""/>
        <dsp:cNvSpPr/>
      </dsp:nvSpPr>
      <dsp:spPr>
        <a:xfrm>
          <a:off x="1981185" y="928727"/>
          <a:ext cx="2197123" cy="878849"/>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s-MX" sz="1900" kern="1200"/>
            <a:t>Levantar datos</a:t>
          </a:r>
        </a:p>
      </dsp:txBody>
      <dsp:txXfrm>
        <a:off x="1981185" y="928727"/>
        <a:ext cx="2197123" cy="878849"/>
      </dsp:txXfrm>
    </dsp:sp>
    <dsp:sp modelId="{9CA533E4-3D4A-443D-BCE9-7EFF92652D33}">
      <dsp:nvSpPr>
        <dsp:cNvPr id="0" name=""/>
        <dsp:cNvSpPr/>
      </dsp:nvSpPr>
      <dsp:spPr>
        <a:xfrm>
          <a:off x="3958595" y="928727"/>
          <a:ext cx="2197123" cy="878849"/>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s-MX" sz="1900" kern="1200"/>
            <a:t>Analizar información</a:t>
          </a:r>
        </a:p>
      </dsp:txBody>
      <dsp:txXfrm>
        <a:off x="3958595" y="928727"/>
        <a:ext cx="2197123" cy="878849"/>
      </dsp:txXfrm>
    </dsp:sp>
    <dsp:sp modelId="{94ACD685-B76E-40C1-9B89-9AB0013FAFE1}">
      <dsp:nvSpPr>
        <dsp:cNvPr id="0" name=""/>
        <dsp:cNvSpPr/>
      </dsp:nvSpPr>
      <dsp:spPr>
        <a:xfrm>
          <a:off x="5936006" y="928727"/>
          <a:ext cx="2197123" cy="878849"/>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s-MX" sz="1900" kern="1200"/>
            <a:t>Presentar resultados</a:t>
          </a:r>
        </a:p>
      </dsp:txBody>
      <dsp:txXfrm>
        <a:off x="5936006" y="928727"/>
        <a:ext cx="2197123" cy="8788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77E8B4-58BE-433D-98A9-BEE67BA06B5C}">
      <dsp:nvSpPr>
        <dsp:cNvPr id="0" name=""/>
        <dsp:cNvSpPr/>
      </dsp:nvSpPr>
      <dsp:spPr>
        <a:xfrm>
          <a:off x="3109527" y="14183"/>
          <a:ext cx="2305511" cy="73947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a:t>Identificar nuestros problemas</a:t>
          </a:r>
        </a:p>
      </dsp:txBody>
      <dsp:txXfrm>
        <a:off x="3109527" y="14183"/>
        <a:ext cx="2305511" cy="739471"/>
      </dsp:txXfrm>
    </dsp:sp>
    <dsp:sp modelId="{D8DE6A59-CF85-47D2-8654-662A87C1B34F}">
      <dsp:nvSpPr>
        <dsp:cNvPr id="0" name=""/>
        <dsp:cNvSpPr/>
      </dsp:nvSpPr>
      <dsp:spPr>
        <a:xfrm>
          <a:off x="2157237" y="585929"/>
          <a:ext cx="3741322" cy="3741322"/>
        </a:xfrm>
        <a:custGeom>
          <a:avLst/>
          <a:gdLst/>
          <a:ahLst/>
          <a:cxnLst/>
          <a:rect l="0" t="0" r="0" b="0"/>
          <a:pathLst>
            <a:path>
              <a:moveTo>
                <a:pt x="2760738" y="225323"/>
              </a:moveTo>
              <a:arcTo wR="1870661" hR="1870661" stAng="17904721" swAng="719579"/>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8D8E753-85A8-4BCD-9CC1-7502C9AE5AA8}">
      <dsp:nvSpPr>
        <dsp:cNvPr id="0" name=""/>
        <dsp:cNvSpPr/>
      </dsp:nvSpPr>
      <dsp:spPr>
        <a:xfrm>
          <a:off x="4837106" y="1119352"/>
          <a:ext cx="2252742" cy="859540"/>
        </a:xfrm>
        <a:prstGeom prst="roundRect">
          <a:avLst/>
        </a:prstGeom>
        <a:solidFill>
          <a:schemeClr val="accent3">
            <a:hueOff val="-3365288"/>
            <a:satOff val="-1730"/>
            <a:lumOff val="-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a:t>Elegir una escuela que tenga solucionado ese problema</a:t>
          </a:r>
        </a:p>
      </dsp:txBody>
      <dsp:txXfrm>
        <a:off x="4837106" y="1119352"/>
        <a:ext cx="2252742" cy="859540"/>
      </dsp:txXfrm>
    </dsp:sp>
    <dsp:sp modelId="{91E9A567-E540-4FDD-A6A6-67F39AF9D379}">
      <dsp:nvSpPr>
        <dsp:cNvPr id="0" name=""/>
        <dsp:cNvSpPr/>
      </dsp:nvSpPr>
      <dsp:spPr>
        <a:xfrm>
          <a:off x="2371767" y="441311"/>
          <a:ext cx="3741322" cy="3741322"/>
        </a:xfrm>
        <a:custGeom>
          <a:avLst/>
          <a:gdLst/>
          <a:ahLst/>
          <a:cxnLst/>
          <a:rect l="0" t="0" r="0" b="0"/>
          <a:pathLst>
            <a:path>
              <a:moveTo>
                <a:pt x="3735211" y="1719575"/>
              </a:moveTo>
              <a:arcTo wR="1870661" hR="1870661" stAng="21322044" swAng="1029703"/>
            </a:path>
          </a:pathLst>
        </a:custGeom>
        <a:noFill/>
        <a:ln w="9525" cap="flat" cmpd="sng" algn="ctr">
          <a:solidFill>
            <a:schemeClr val="accent3">
              <a:hueOff val="-3365288"/>
              <a:satOff val="-1730"/>
              <a:lumOff val="-74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7B7DDA2-9CEA-4D06-B21D-01D0B68D1252}">
      <dsp:nvSpPr>
        <dsp:cNvPr id="0" name=""/>
        <dsp:cNvSpPr/>
      </dsp:nvSpPr>
      <dsp:spPr>
        <a:xfrm>
          <a:off x="4922052" y="2894786"/>
          <a:ext cx="1920540" cy="590249"/>
        </a:xfrm>
        <a:prstGeom prst="roundRect">
          <a:avLst/>
        </a:prstGeom>
        <a:solidFill>
          <a:schemeClr val="accent3">
            <a:hueOff val="-6730576"/>
            <a:satOff val="-3461"/>
            <a:lumOff val="-1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a:t>Recolectar datos (en visitas)</a:t>
          </a:r>
        </a:p>
      </dsp:txBody>
      <dsp:txXfrm>
        <a:off x="4922052" y="2894786"/>
        <a:ext cx="1920540" cy="590249"/>
      </dsp:txXfrm>
    </dsp:sp>
    <dsp:sp modelId="{EB75EB1F-C4C6-4BC2-A554-9FD497D32E27}">
      <dsp:nvSpPr>
        <dsp:cNvPr id="0" name=""/>
        <dsp:cNvSpPr/>
      </dsp:nvSpPr>
      <dsp:spPr>
        <a:xfrm>
          <a:off x="2391621" y="383919"/>
          <a:ext cx="3741322" cy="3741322"/>
        </a:xfrm>
        <a:custGeom>
          <a:avLst/>
          <a:gdLst/>
          <a:ahLst/>
          <a:cxnLst/>
          <a:rect l="0" t="0" r="0" b="0"/>
          <a:pathLst>
            <a:path>
              <a:moveTo>
                <a:pt x="3180901" y="3205817"/>
              </a:moveTo>
              <a:arcTo wR="1870661" hR="1870661" stAng="2732378" swAng="802103"/>
            </a:path>
          </a:pathLst>
        </a:custGeom>
        <a:noFill/>
        <a:ln w="9525" cap="flat" cmpd="sng" algn="ctr">
          <a:solidFill>
            <a:schemeClr val="accent3">
              <a:hueOff val="-6730576"/>
              <a:satOff val="-3461"/>
              <a:lumOff val="-149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716381-3660-480A-BCE9-8C274715C27A}">
      <dsp:nvSpPr>
        <dsp:cNvPr id="0" name=""/>
        <dsp:cNvSpPr/>
      </dsp:nvSpPr>
      <dsp:spPr>
        <a:xfrm>
          <a:off x="3422284" y="3728163"/>
          <a:ext cx="1679996" cy="794157"/>
        </a:xfrm>
        <a:prstGeom prst="roundRect">
          <a:avLst/>
        </a:prstGeom>
        <a:solidFill>
          <a:schemeClr val="accent3">
            <a:hueOff val="-10095863"/>
            <a:satOff val="-5191"/>
            <a:lumOff val="-2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a:t>Reuniones de consolidación</a:t>
          </a:r>
        </a:p>
      </dsp:txBody>
      <dsp:txXfrm>
        <a:off x="3422284" y="3728163"/>
        <a:ext cx="1679996" cy="794157"/>
      </dsp:txXfrm>
    </dsp:sp>
    <dsp:sp modelId="{C21D4C33-B79F-4392-A835-024E0E60EFC4}">
      <dsp:nvSpPr>
        <dsp:cNvPr id="0" name=""/>
        <dsp:cNvSpPr/>
      </dsp:nvSpPr>
      <dsp:spPr>
        <a:xfrm>
          <a:off x="2391621" y="383919"/>
          <a:ext cx="3741322" cy="3741322"/>
        </a:xfrm>
        <a:custGeom>
          <a:avLst/>
          <a:gdLst/>
          <a:ahLst/>
          <a:cxnLst/>
          <a:rect l="0" t="0" r="0" b="0"/>
          <a:pathLst>
            <a:path>
              <a:moveTo>
                <a:pt x="901627" y="3470769"/>
              </a:moveTo>
              <a:arcTo wR="1870661" hR="1870661" stAng="7271958" swAng="822047"/>
            </a:path>
          </a:pathLst>
        </a:custGeom>
        <a:noFill/>
        <a:ln w="9525" cap="flat" cmpd="sng" algn="ctr">
          <a:solidFill>
            <a:schemeClr val="accent3">
              <a:hueOff val="-10095863"/>
              <a:satOff val="-5191"/>
              <a:lumOff val="-223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465DF45-1025-4692-A103-93235D612761}">
      <dsp:nvSpPr>
        <dsp:cNvPr id="0" name=""/>
        <dsp:cNvSpPr/>
      </dsp:nvSpPr>
      <dsp:spPr>
        <a:xfrm>
          <a:off x="1416241" y="2908295"/>
          <a:ext cx="2452003" cy="563232"/>
        </a:xfrm>
        <a:prstGeom prst="roundRect">
          <a:avLst/>
        </a:prstGeom>
        <a:solidFill>
          <a:schemeClr val="accent3">
            <a:hueOff val="-13461151"/>
            <a:satOff val="-6922"/>
            <a:lumOff val="-2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a:t>Convertir el aprendizaje en acción</a:t>
          </a:r>
        </a:p>
      </dsp:txBody>
      <dsp:txXfrm>
        <a:off x="1416241" y="2908295"/>
        <a:ext cx="2452003" cy="563232"/>
      </dsp:txXfrm>
    </dsp:sp>
    <dsp:sp modelId="{7416D7F6-350F-4DF6-B3A3-43E7B1A47B84}">
      <dsp:nvSpPr>
        <dsp:cNvPr id="0" name=""/>
        <dsp:cNvSpPr/>
      </dsp:nvSpPr>
      <dsp:spPr>
        <a:xfrm>
          <a:off x="2407510" y="428214"/>
          <a:ext cx="3741322" cy="3741322"/>
        </a:xfrm>
        <a:custGeom>
          <a:avLst/>
          <a:gdLst/>
          <a:ahLst/>
          <a:cxnLst/>
          <a:rect l="0" t="0" r="0" b="0"/>
          <a:pathLst>
            <a:path>
              <a:moveTo>
                <a:pt x="44818" y="2277691"/>
              </a:moveTo>
              <a:arcTo wR="1870661" hR="1870661" stAng="10045963" swAng="1186615"/>
            </a:path>
          </a:pathLst>
        </a:custGeom>
        <a:noFill/>
        <a:ln w="9525" cap="flat" cmpd="sng" algn="ctr">
          <a:solidFill>
            <a:schemeClr val="accent3">
              <a:hueOff val="-13461151"/>
              <a:satOff val="-6922"/>
              <a:lumOff val="-298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DC1245F-A8CA-4AD8-9774-AD92A9264D18}">
      <dsp:nvSpPr>
        <dsp:cNvPr id="0" name=""/>
        <dsp:cNvSpPr/>
      </dsp:nvSpPr>
      <dsp:spPr>
        <a:xfrm>
          <a:off x="1410595" y="1159868"/>
          <a:ext cx="2328077" cy="697389"/>
        </a:xfrm>
        <a:prstGeom prst="roundRect">
          <a:avLst/>
        </a:prstGeom>
        <a:solidFill>
          <a:schemeClr val="accent3">
            <a:hueOff val="-16826439"/>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a:t>Mostrar las estrategias a otros planteles</a:t>
          </a:r>
        </a:p>
      </dsp:txBody>
      <dsp:txXfrm>
        <a:off x="1410595" y="1159868"/>
        <a:ext cx="2328077" cy="697389"/>
      </dsp:txXfrm>
    </dsp:sp>
    <dsp:sp modelId="{5367FDD7-CEEE-4F41-BB30-51E25EBA30DB}">
      <dsp:nvSpPr>
        <dsp:cNvPr id="0" name=""/>
        <dsp:cNvSpPr/>
      </dsp:nvSpPr>
      <dsp:spPr>
        <a:xfrm>
          <a:off x="2549298" y="612650"/>
          <a:ext cx="3741322" cy="3741322"/>
        </a:xfrm>
        <a:custGeom>
          <a:avLst/>
          <a:gdLst/>
          <a:ahLst/>
          <a:cxnLst/>
          <a:rect l="0" t="0" r="0" b="0"/>
          <a:pathLst>
            <a:path>
              <a:moveTo>
                <a:pt x="656183" y="447841"/>
              </a:moveTo>
              <a:arcTo wR="1870661" hR="1870661" stAng="13771014" swAng="816448"/>
            </a:path>
          </a:pathLst>
        </a:custGeom>
        <a:noFill/>
        <a:ln w="9525" cap="flat" cmpd="sng" algn="ctr">
          <a:solidFill>
            <a:schemeClr val="accent3">
              <a:hueOff val="-16826439"/>
              <a:satOff val="-8652"/>
              <a:lumOff val="-3725"/>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347181-91D5-4D4C-A10C-29C2BE3A3D0C}">
      <dsp:nvSpPr>
        <dsp:cNvPr id="0" name=""/>
        <dsp:cNvSpPr/>
      </dsp:nvSpPr>
      <dsp:spPr>
        <a:xfrm rot="5400000">
          <a:off x="5132336" y="-1986294"/>
          <a:ext cx="1095309" cy="5345873"/>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comprende la identificación de productos, servicios y procesos de trabajo de organizaciones que podrían ser o no ser competidoras directas de su organización.</a:t>
          </a:r>
          <a:endParaRPr lang="es-MX" sz="1800" kern="1200" dirty="0"/>
        </a:p>
      </dsp:txBody>
      <dsp:txXfrm rot="5400000">
        <a:off x="5132336" y="-1986294"/>
        <a:ext cx="1095309" cy="5345873"/>
      </dsp:txXfrm>
    </dsp:sp>
    <dsp:sp modelId="{DA7744C1-A9E0-45EF-A36F-9E07426B3491}">
      <dsp:nvSpPr>
        <dsp:cNvPr id="0" name=""/>
        <dsp:cNvSpPr/>
      </dsp:nvSpPr>
      <dsp:spPr>
        <a:xfrm>
          <a:off x="0" y="2074"/>
          <a:ext cx="3007054" cy="1369136"/>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 sz="2800" kern="1200"/>
            <a:t>Benchmarking funcional o genérico</a:t>
          </a:r>
          <a:endParaRPr lang="es-MX" sz="2800" kern="1200"/>
        </a:p>
      </dsp:txBody>
      <dsp:txXfrm>
        <a:off x="0" y="2074"/>
        <a:ext cx="3007054" cy="1369136"/>
      </dsp:txXfrm>
    </dsp:sp>
    <dsp:sp modelId="{BF0868AF-9E59-4686-A820-39429D2725B5}">
      <dsp:nvSpPr>
        <dsp:cNvPr id="0" name=""/>
        <dsp:cNvSpPr/>
      </dsp:nvSpPr>
      <dsp:spPr>
        <a:xfrm rot="5400000">
          <a:off x="5132336" y="-548700"/>
          <a:ext cx="1095309" cy="5345873"/>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comprende la identificación de productos, servicios y procesos de trabajo de los competidores directos de su organización. Es de utilidad cuando se busca posicionar los productos de la organización en el mercado.</a:t>
          </a:r>
          <a:endParaRPr lang="es-MX" sz="1600" kern="1200" dirty="0"/>
        </a:p>
      </dsp:txBody>
      <dsp:txXfrm rot="5400000">
        <a:off x="5132336" y="-548700"/>
        <a:ext cx="1095309" cy="5345873"/>
      </dsp:txXfrm>
    </dsp:sp>
    <dsp:sp modelId="{5A579327-2B7A-4FCF-97D6-9690B9B44E66}">
      <dsp:nvSpPr>
        <dsp:cNvPr id="0" name=""/>
        <dsp:cNvSpPr/>
      </dsp:nvSpPr>
      <dsp:spPr>
        <a:xfrm>
          <a:off x="0" y="1439667"/>
          <a:ext cx="3007054" cy="1369136"/>
        </a:xfrm>
        <a:prstGeom prst="roundRect">
          <a:avLst/>
        </a:prstGeom>
        <a:solidFill>
          <a:schemeClr val="accent3">
            <a:shade val="80000"/>
            <a:hueOff val="7361"/>
            <a:satOff val="-9597"/>
            <a:lumOff val="149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 sz="2800" kern="1200"/>
            <a:t>Benchmarking competitivo</a:t>
          </a:r>
          <a:endParaRPr lang="es-MX" sz="2800" kern="1200"/>
        </a:p>
      </dsp:txBody>
      <dsp:txXfrm>
        <a:off x="0" y="1439667"/>
        <a:ext cx="3007054" cy="1369136"/>
      </dsp:txXfrm>
    </dsp:sp>
    <dsp:sp modelId="{C8B97E53-BBE9-46C6-BE9E-3BF3064E9518}">
      <dsp:nvSpPr>
        <dsp:cNvPr id="0" name=""/>
        <dsp:cNvSpPr/>
      </dsp:nvSpPr>
      <dsp:spPr>
        <a:xfrm rot="5400000">
          <a:off x="5132336" y="888892"/>
          <a:ext cx="1095309" cy="5345873"/>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ES" sz="1900" kern="1200"/>
            <a:t>identifica los estándares de desarrollo interno de una organización. Estimula las comunicaciones internas y la solución conjunta de problemas.</a:t>
          </a:r>
          <a:endParaRPr lang="es-MX" sz="1900" kern="1200"/>
        </a:p>
      </dsp:txBody>
      <dsp:txXfrm rot="5400000">
        <a:off x="5132336" y="888892"/>
        <a:ext cx="1095309" cy="5345873"/>
      </dsp:txXfrm>
    </dsp:sp>
    <dsp:sp modelId="{D0F7154B-330D-412F-AD95-1C7C11037D77}">
      <dsp:nvSpPr>
        <dsp:cNvPr id="0" name=""/>
        <dsp:cNvSpPr/>
      </dsp:nvSpPr>
      <dsp:spPr>
        <a:xfrm>
          <a:off x="0" y="2877261"/>
          <a:ext cx="3007054" cy="1369136"/>
        </a:xfrm>
        <a:prstGeom prst="roundRect">
          <a:avLst/>
        </a:prstGeom>
        <a:solidFill>
          <a:schemeClr val="accent3">
            <a:shade val="80000"/>
            <a:hueOff val="14722"/>
            <a:satOff val="-19195"/>
            <a:lumOff val="29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 sz="2800" kern="1200"/>
            <a:t>Benchmarking interno</a:t>
          </a:r>
          <a:endParaRPr lang="es-MX" sz="2800" kern="1200"/>
        </a:p>
      </dsp:txBody>
      <dsp:txXfrm>
        <a:off x="0" y="2877261"/>
        <a:ext cx="3007054" cy="13691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0220C0AB-9CC5-45B4-AFD8-146833D79F3B}" type="datetimeFigureOut">
              <a:rPr lang="en-US" smtClean="0"/>
              <a:t>6/28/2010</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54E45F61-D331-48B5-9CAF-3BBECD530892}" type="slidenum">
              <a:rPr lang="en-US" smtClean="0"/>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20C0AB-9CC5-45B4-AFD8-146833D79F3B}" type="datetimeFigureOut">
              <a:rPr lang="en-US" smtClean="0"/>
              <a:t>6/28/2010</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E45F61-D331-48B5-9CAF-3BBECD530892}" type="slidenum">
              <a:rPr lang="en-US" smtClean="0"/>
              <a:t>‹Nº›</a:t>
            </a:fld>
            <a:endParaRPr lang="en-U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wmvr.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whemy@hotmail.com" TargetMode="External"/><Relationship Id="rId2" Type="http://schemas.openxmlformats.org/officeDocument/2006/relationships/hyperlink" Target="http://www.wmv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2708920"/>
            <a:ext cx="7406640" cy="1472184"/>
          </a:xfrm>
        </p:spPr>
        <p:txBody>
          <a:bodyPr>
            <a:normAutofit fontScale="90000"/>
          </a:bodyPr>
          <a:lstStyle/>
          <a:p>
            <a:r>
              <a:rPr lang="es-ES" b="1" dirty="0"/>
              <a:t>“Diagnóstico por comparación de </a:t>
            </a:r>
            <a:r>
              <a:rPr lang="es-ES" b="1" dirty="0" smtClean="0"/>
              <a:t>Percepción </a:t>
            </a:r>
            <a:r>
              <a:rPr lang="es-ES" b="1" dirty="0"/>
              <a:t>Social de Escuela Secundaria”</a:t>
            </a:r>
            <a:r>
              <a:rPr lang="en-US" dirty="0"/>
              <a:t/>
            </a:r>
            <a:br>
              <a:rPr lang="en-US" dirty="0"/>
            </a:br>
            <a:endParaRPr lang="en-US" dirty="0"/>
          </a:p>
        </p:txBody>
      </p:sp>
      <p:sp>
        <p:nvSpPr>
          <p:cNvPr id="3" name="2 Subtítulo"/>
          <p:cNvSpPr>
            <a:spLocks noGrp="1"/>
          </p:cNvSpPr>
          <p:nvPr>
            <p:ph type="subTitle" idx="1"/>
          </p:nvPr>
        </p:nvSpPr>
        <p:spPr>
          <a:xfrm>
            <a:off x="1259632" y="4199086"/>
            <a:ext cx="7406640" cy="1752600"/>
          </a:xfrm>
        </p:spPr>
        <p:txBody>
          <a:bodyPr>
            <a:noAutofit/>
          </a:bodyPr>
          <a:lstStyle/>
          <a:p>
            <a:r>
              <a:rPr lang="es-ES" sz="2400" b="1" dirty="0"/>
              <a:t>Wenceslao Verdugo Rojas</a:t>
            </a:r>
            <a:endParaRPr lang="en-US" sz="2400" dirty="0"/>
          </a:p>
          <a:p>
            <a:r>
              <a:rPr lang="es-MX" sz="2400" dirty="0" smtClean="0"/>
              <a:t>Secundaria General 8</a:t>
            </a:r>
          </a:p>
          <a:p>
            <a:r>
              <a:rPr lang="es-MX" sz="2400" dirty="0" smtClean="0"/>
              <a:t>Hermosillo, Sonora</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metodológicos.</a:t>
            </a:r>
            <a:endParaRPr lang="en-US" dirty="0"/>
          </a:p>
        </p:txBody>
      </p:sp>
      <p:sp>
        <p:nvSpPr>
          <p:cNvPr id="3" name="2 Marcador de contenido"/>
          <p:cNvSpPr>
            <a:spLocks noGrp="1"/>
          </p:cNvSpPr>
          <p:nvPr>
            <p:ph idx="1"/>
          </p:nvPr>
        </p:nvSpPr>
        <p:spPr>
          <a:xfrm>
            <a:off x="457200" y="1600201"/>
            <a:ext cx="8229600" cy="1612775"/>
          </a:xfrm>
        </p:spPr>
        <p:txBody>
          <a:bodyPr>
            <a:normAutofit/>
          </a:bodyPr>
          <a:lstStyle/>
          <a:p>
            <a:r>
              <a:rPr lang="es-MX" sz="2400" dirty="0"/>
              <a:t> </a:t>
            </a:r>
            <a:r>
              <a:rPr lang="es-MX" sz="2400" dirty="0" smtClean="0"/>
              <a:t>Una </a:t>
            </a:r>
            <a:r>
              <a:rPr lang="es-MX" sz="2400" dirty="0"/>
              <a:t>problemática fundamental a resolver es determinar que y como se debe de realizar el benchmarking, para lo que se propone el siguiente</a:t>
            </a:r>
            <a:r>
              <a:rPr lang="es-ES" sz="2400" dirty="0"/>
              <a:t> diagrama de flujo de este proceso de comparación:</a:t>
            </a:r>
            <a:endParaRPr lang="en-US" sz="2400" dirty="0"/>
          </a:p>
          <a:p>
            <a:endParaRPr lang="en-US" sz="2400" dirty="0"/>
          </a:p>
        </p:txBody>
      </p:sp>
      <p:graphicFrame>
        <p:nvGraphicFramePr>
          <p:cNvPr id="4" name="3 Diagrama"/>
          <p:cNvGraphicFramePr/>
          <p:nvPr/>
        </p:nvGraphicFramePr>
        <p:xfrm>
          <a:off x="467544" y="3429000"/>
          <a:ext cx="8136904"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a:t>
            </a:r>
            <a:r>
              <a:rPr lang="es-MX" b="1" i="1" smtClean="0"/>
              <a:t>metodológicos.</a:t>
            </a:r>
            <a:endParaRPr lang="en-US" dirty="0"/>
          </a:p>
        </p:txBody>
      </p:sp>
      <p:sp>
        <p:nvSpPr>
          <p:cNvPr id="3" name="2 Marcador de contenido"/>
          <p:cNvSpPr>
            <a:spLocks noGrp="1"/>
          </p:cNvSpPr>
          <p:nvPr>
            <p:ph idx="1"/>
          </p:nvPr>
        </p:nvSpPr>
        <p:spPr>
          <a:xfrm>
            <a:off x="323528" y="1196752"/>
            <a:ext cx="8640960" cy="1728192"/>
          </a:xfrm>
        </p:spPr>
        <p:txBody>
          <a:bodyPr>
            <a:normAutofit/>
          </a:bodyPr>
          <a:lstStyle/>
          <a:p>
            <a:pPr>
              <a:buNone/>
            </a:pPr>
            <a:r>
              <a:rPr lang="es-ES" sz="2400" dirty="0" smtClean="0"/>
              <a:t>Para </a:t>
            </a:r>
            <a:r>
              <a:rPr lang="es-ES" sz="2400" dirty="0"/>
              <a:t>el proceso de implementación se propone una adecuación de la perspectiva de Richard </a:t>
            </a:r>
            <a:r>
              <a:rPr lang="es-ES" sz="2400" dirty="0" err="1"/>
              <a:t>Whiteley</a:t>
            </a:r>
            <a:r>
              <a:rPr lang="es-ES" sz="2400" dirty="0"/>
              <a:t> de 1996</a:t>
            </a:r>
            <a:r>
              <a:rPr lang="es-ES" sz="2400" dirty="0" smtClean="0"/>
              <a:t>:</a:t>
            </a:r>
            <a:endParaRPr lang="en-US" sz="2400" dirty="0"/>
          </a:p>
          <a:p>
            <a:endParaRPr lang="en-US" sz="2400" dirty="0"/>
          </a:p>
          <a:p>
            <a:endParaRPr lang="en-US" sz="2400" dirty="0"/>
          </a:p>
        </p:txBody>
      </p:sp>
      <p:graphicFrame>
        <p:nvGraphicFramePr>
          <p:cNvPr id="4" name="3 Diagrama"/>
          <p:cNvGraphicFramePr/>
          <p:nvPr/>
        </p:nvGraphicFramePr>
        <p:xfrm>
          <a:off x="323528" y="1988840"/>
          <a:ext cx="842493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a:t>
            </a:r>
            <a:r>
              <a:rPr lang="es-MX" b="1" i="1" smtClean="0"/>
              <a:t>metodológicos.</a:t>
            </a:r>
            <a:endParaRPr lang="en-US" dirty="0"/>
          </a:p>
        </p:txBody>
      </p:sp>
      <p:sp>
        <p:nvSpPr>
          <p:cNvPr id="3" name="2 Marcador de contenido"/>
          <p:cNvSpPr>
            <a:spLocks noGrp="1"/>
          </p:cNvSpPr>
          <p:nvPr>
            <p:ph idx="1"/>
          </p:nvPr>
        </p:nvSpPr>
        <p:spPr>
          <a:xfrm>
            <a:off x="323528" y="1196752"/>
            <a:ext cx="8640960" cy="5256584"/>
          </a:xfrm>
        </p:spPr>
        <p:txBody>
          <a:bodyPr>
            <a:normAutofit/>
          </a:bodyPr>
          <a:lstStyle/>
          <a:p>
            <a:pPr>
              <a:buNone/>
            </a:pPr>
            <a:r>
              <a:rPr lang="es-MX" sz="2400" dirty="0"/>
              <a:t>Al analizar el anterior esquema nos damos cuenta que existen ciertas decisiones que son sumamente importantes para que los resultados del benchmarking sean óptimos y especialmente que puedan utilizarse para obtener los beneficios mencionados anteriormente, entre otros aspectos:</a:t>
            </a:r>
            <a:endParaRPr lang="en-US" sz="2400" dirty="0"/>
          </a:p>
          <a:p>
            <a:pPr lvl="0"/>
            <a:r>
              <a:rPr lang="es-MX" sz="2400" dirty="0"/>
              <a:t>Es determinante establecer claramente que es lo que se va a comparar para una correcta elaboración de categorías, medición adecuada y objetiva y asignación de puntuaciones lo mejor ponderadas posible.</a:t>
            </a:r>
            <a:endParaRPr lang="en-US" sz="2400" dirty="0"/>
          </a:p>
          <a:p>
            <a:pPr lvl="0"/>
            <a:r>
              <a:rPr lang="es-MX" sz="2400" dirty="0"/>
              <a:t>Aún cuando no se muestra en el diagrama anterior se requiere determinar cuanto del proceso de comparación se realizará por equipo y que parte la desarrollará el investigador personalmente</a:t>
            </a:r>
            <a:r>
              <a:rPr lang="es-MX" sz="2400" dirty="0" smtClean="0"/>
              <a: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a:t>
            </a:r>
            <a:r>
              <a:rPr lang="es-MX" b="1" i="1" smtClean="0"/>
              <a:t>metodológicos.</a:t>
            </a:r>
            <a:endParaRPr lang="en-US" dirty="0"/>
          </a:p>
        </p:txBody>
      </p:sp>
      <p:sp>
        <p:nvSpPr>
          <p:cNvPr id="3" name="2 Marcador de contenido"/>
          <p:cNvSpPr>
            <a:spLocks noGrp="1"/>
          </p:cNvSpPr>
          <p:nvPr>
            <p:ph idx="1"/>
          </p:nvPr>
        </p:nvSpPr>
        <p:spPr>
          <a:xfrm>
            <a:off x="323528" y="1196752"/>
            <a:ext cx="8640960" cy="5256584"/>
          </a:xfrm>
        </p:spPr>
        <p:txBody>
          <a:bodyPr>
            <a:normAutofit/>
          </a:bodyPr>
          <a:lstStyle/>
          <a:p>
            <a:pPr lvl="0"/>
            <a:r>
              <a:rPr lang="es-MX" sz="2400" dirty="0" smtClean="0"/>
              <a:t>Una </a:t>
            </a:r>
            <a:r>
              <a:rPr lang="es-MX" sz="2400" dirty="0"/>
              <a:t>decisión que en gran parte determina la ética y legitimidad del estudio es la forma en que se obtiene la información para la comparación, es necesario que todos los datos utilizados en términos de metodología sean válidos y confiables, además en lo relativo a la honestidad que estén siempre autorizados por el propietario de dicha información</a:t>
            </a:r>
            <a:r>
              <a:rPr lang="es-MX" sz="2400" dirty="0" smtClean="0"/>
              <a:t>.</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a:t>
            </a:r>
            <a:r>
              <a:rPr lang="es-MX" b="1" i="1" smtClean="0"/>
              <a:t>metodológicos.</a:t>
            </a:r>
            <a:endParaRPr lang="en-US" dirty="0"/>
          </a:p>
        </p:txBody>
      </p:sp>
      <p:sp>
        <p:nvSpPr>
          <p:cNvPr id="3" name="2 Marcador de contenido"/>
          <p:cNvSpPr>
            <a:spLocks noGrp="1"/>
          </p:cNvSpPr>
          <p:nvPr>
            <p:ph idx="1"/>
          </p:nvPr>
        </p:nvSpPr>
        <p:spPr>
          <a:xfrm>
            <a:off x="323528" y="1196752"/>
            <a:ext cx="8640960" cy="5256584"/>
          </a:xfrm>
        </p:spPr>
        <p:txBody>
          <a:bodyPr>
            <a:normAutofit/>
          </a:bodyPr>
          <a:lstStyle/>
          <a:p>
            <a:pPr lvl="0"/>
            <a:r>
              <a:rPr lang="es-MX" sz="2400" dirty="0" smtClean="0"/>
              <a:t>El </a:t>
            </a:r>
            <a:r>
              <a:rPr lang="es-MX" sz="2400" dirty="0"/>
              <a:t>procedimiento de benchmarking requiere de una organización de excelencia que se establezca claramente como el ideal en el campo, que en nuestro caso será el educativo, pero en ciertas ocasiones estas empresas o instituciones son muy reservadas con su información administrativa o con la aplicación de instrumentos de evaluación al interior de su plantel, por tanto la recomendación es buscar otra organización que posibilite el acceso a la información que necesitamos comparar aún cuando sus resultados o prestigio necesiten mejorar para ubicarse en el liderazgo de ese campo</a:t>
            </a:r>
            <a:r>
              <a:rPr lang="es-MX" sz="2400" dirty="0" smtClean="0"/>
              <a:t>.</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a:t>
            </a:r>
            <a:r>
              <a:rPr lang="es-MX" b="1" i="1" smtClean="0"/>
              <a:t>metodológicos.</a:t>
            </a:r>
            <a:endParaRPr lang="en-US" dirty="0"/>
          </a:p>
        </p:txBody>
      </p:sp>
      <p:sp>
        <p:nvSpPr>
          <p:cNvPr id="3" name="2 Marcador de contenido"/>
          <p:cNvSpPr>
            <a:spLocks noGrp="1"/>
          </p:cNvSpPr>
          <p:nvPr>
            <p:ph idx="1"/>
          </p:nvPr>
        </p:nvSpPr>
        <p:spPr>
          <a:xfrm>
            <a:off x="323528" y="1196752"/>
            <a:ext cx="8640960" cy="5256584"/>
          </a:xfrm>
        </p:spPr>
        <p:txBody>
          <a:bodyPr>
            <a:normAutofit/>
          </a:bodyPr>
          <a:lstStyle/>
          <a:p>
            <a:r>
              <a:rPr lang="es-ES" sz="2800" dirty="0"/>
              <a:t>Para iniciar con el esquema de comparación se tomaron indicadores educativos de diferentes fuentes y se seleccionaron los que mejor se adecúan es este estudio, rescatando ideas </a:t>
            </a:r>
            <a:r>
              <a:rPr lang="es-ES" sz="2800" dirty="0" smtClean="0"/>
              <a:t>de:</a:t>
            </a:r>
          </a:p>
          <a:p>
            <a:pPr lvl="1"/>
            <a:r>
              <a:rPr lang="es-ES" sz="2400" b="1" dirty="0" smtClean="0"/>
              <a:t>la </a:t>
            </a:r>
            <a:r>
              <a:rPr lang="es-ES" sz="2400" b="1" dirty="0"/>
              <a:t>Oficina de Estándares en Educación del Reino Unido, </a:t>
            </a:r>
            <a:endParaRPr lang="es-ES" sz="2400" b="1" dirty="0" smtClean="0"/>
          </a:p>
          <a:p>
            <a:pPr lvl="1"/>
            <a:r>
              <a:rPr lang="es-ES" sz="2400" b="1" dirty="0" smtClean="0"/>
              <a:t>del </a:t>
            </a:r>
            <a:r>
              <a:rPr lang="es-ES" sz="2400" b="1" dirty="0"/>
              <a:t>Centro Nacional de Estadísticas Educativas de Estados Unidos,  </a:t>
            </a:r>
            <a:endParaRPr lang="es-ES" sz="2400" b="1" dirty="0" smtClean="0"/>
          </a:p>
          <a:p>
            <a:pPr lvl="1"/>
            <a:r>
              <a:rPr lang="es-ES" sz="2400" b="1" dirty="0" smtClean="0"/>
              <a:t>de </a:t>
            </a:r>
            <a:r>
              <a:rPr lang="es-ES" sz="2400" b="1" dirty="0"/>
              <a:t>la Revista de Educación de </a:t>
            </a:r>
            <a:r>
              <a:rPr lang="es-ES" sz="2400" b="1" dirty="0" smtClean="0"/>
              <a:t>Canadá</a:t>
            </a:r>
          </a:p>
          <a:p>
            <a:pPr lvl="1"/>
            <a:r>
              <a:rPr lang="es-ES" sz="2400" b="1" dirty="0" smtClean="0"/>
              <a:t>y </a:t>
            </a:r>
            <a:r>
              <a:rPr lang="es-ES" sz="2400" b="1" dirty="0"/>
              <a:t>algunas ideas personales</a:t>
            </a:r>
            <a:r>
              <a:rPr lang="es-ES" sz="2400" b="1" dirty="0" smtClean="0"/>
              <a:t>.</a:t>
            </a:r>
            <a:endParaRPr lang="en-US"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i="1" dirty="0" smtClean="0"/>
              <a:t>Aspectos </a:t>
            </a:r>
            <a:r>
              <a:rPr lang="es-MX" b="1" i="1" smtClean="0"/>
              <a:t>metodológicos.</a:t>
            </a:r>
            <a:endParaRPr lang="en-US" dirty="0"/>
          </a:p>
        </p:txBody>
      </p:sp>
      <p:sp>
        <p:nvSpPr>
          <p:cNvPr id="3" name="2 Marcador de contenido"/>
          <p:cNvSpPr>
            <a:spLocks noGrp="1"/>
          </p:cNvSpPr>
          <p:nvPr>
            <p:ph idx="1"/>
          </p:nvPr>
        </p:nvSpPr>
        <p:spPr>
          <a:xfrm>
            <a:off x="323528" y="1196752"/>
            <a:ext cx="8640960" cy="5256584"/>
          </a:xfrm>
        </p:spPr>
        <p:txBody>
          <a:bodyPr>
            <a:normAutofit/>
          </a:bodyPr>
          <a:lstStyle/>
          <a:p>
            <a:r>
              <a:rPr lang="es-ES" sz="2400" dirty="0" smtClean="0"/>
              <a:t>La </a:t>
            </a:r>
            <a:r>
              <a:rPr lang="es-ES" sz="2400" dirty="0"/>
              <a:t>asignación de puntajes a las categorías de valores a comparar es porque el benchmarking generalmente involucra la medición bajo un criterio de logro o ejecución junto con la identificación de entidades con indicadores similares, comparación del desempeño de las organizaciones o instituciones y el análisis de las razones de las diferencias de ejecución (</a:t>
            </a:r>
            <a:r>
              <a:rPr lang="es-ES" sz="2400" dirty="0" err="1"/>
              <a:t>Wyatt</a:t>
            </a:r>
            <a:r>
              <a:rPr lang="es-ES" sz="2400" dirty="0"/>
              <a:t>, 2004).</a:t>
            </a:r>
            <a:endParaRPr lang="en-US" sz="2400" dirty="0"/>
          </a:p>
          <a:p>
            <a:r>
              <a:rPr lang="es-ES" sz="2400" dirty="0"/>
              <a:t>Para el levantamiento de información y conocer se realizaron entrevistas a profesores de ambos planteles y de esta forma conocer su parecer, se aplicaron encuestas a los alumnos y se revisaron los puntajes obtenidos en pruebas estandarizadas, cada una de estas actividades se desarrolló con apego a lo indicado por la metodología como se puede observar en capítulo siguiente.</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Para </a:t>
            </a:r>
            <a:r>
              <a:rPr lang="es-ES" dirty="0"/>
              <a:t>el benchmarking se considera a la institución escolar que se desea mejorar y a la escuela de referencia como similares en cuanto a las siguientes características:</a:t>
            </a:r>
            <a:endParaRPr lang="en-US" dirty="0"/>
          </a:p>
          <a:p>
            <a:pPr lvl="1"/>
            <a:r>
              <a:rPr lang="es-ES" dirty="0"/>
              <a:t>son públicas</a:t>
            </a:r>
            <a:endParaRPr lang="en-US" dirty="0"/>
          </a:p>
          <a:p>
            <a:pPr lvl="1"/>
            <a:r>
              <a:rPr lang="es-ES" dirty="0"/>
              <a:t>urbanas</a:t>
            </a:r>
            <a:endParaRPr lang="en-US" dirty="0"/>
          </a:p>
          <a:p>
            <a:pPr lvl="1"/>
            <a:r>
              <a:rPr lang="es-ES" dirty="0"/>
              <a:t>federalizadas</a:t>
            </a:r>
            <a:endParaRPr lang="en-US" dirty="0"/>
          </a:p>
          <a:p>
            <a:pPr lvl="1"/>
            <a:r>
              <a:rPr lang="es-ES" dirty="0"/>
              <a:t>planta docente completa</a:t>
            </a:r>
            <a:endParaRPr lang="en-US" dirty="0"/>
          </a:p>
          <a:p>
            <a:pPr lvl="1"/>
            <a:r>
              <a:rPr lang="es-ES" dirty="0"/>
              <a:t>cuentan con asistencia a la educación</a:t>
            </a:r>
            <a:endParaRPr lang="en-US" dirty="0"/>
          </a:p>
          <a:p>
            <a:pPr lvl="1"/>
            <a:r>
              <a:rPr lang="es-ES" dirty="0"/>
              <a:t>infraestructura completa</a:t>
            </a:r>
            <a:endParaRPr lang="en-US" dirty="0"/>
          </a:p>
          <a:p>
            <a:pPr lvl="1"/>
            <a:r>
              <a:rPr lang="es-ES" dirty="0"/>
              <a:t>ubicación favorable</a:t>
            </a:r>
            <a:endParaRPr lang="en-US" dirty="0"/>
          </a:p>
          <a:p>
            <a:pPr lvl="1"/>
            <a:r>
              <a:rPr lang="es-ES" dirty="0"/>
              <a:t>entre otras características</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p:txBody>
          <a:bodyPr>
            <a:normAutofit fontScale="92500" lnSpcReduction="10000"/>
          </a:bodyPr>
          <a:lstStyle/>
          <a:p>
            <a:pPr>
              <a:buNone/>
            </a:pPr>
            <a:r>
              <a:rPr lang="es-ES" b="1" i="1" dirty="0"/>
              <a:t>Ubicación contextual</a:t>
            </a:r>
            <a:endParaRPr lang="en-US" b="1" i="1" dirty="0"/>
          </a:p>
          <a:p>
            <a:r>
              <a:rPr lang="es-ES" dirty="0"/>
              <a:t>La institución que se desea mejorar es la Escuela Secundaria General 8 “</a:t>
            </a:r>
            <a:r>
              <a:rPr lang="es-ES" dirty="0" err="1"/>
              <a:t>Netzahualcoyotl</a:t>
            </a:r>
            <a:r>
              <a:rPr lang="es-ES" dirty="0"/>
              <a:t>”, ubicada en Calle 3 y Ley Federal del Trabajo, al norte del Fraccionamiento </a:t>
            </a:r>
            <a:r>
              <a:rPr lang="es-ES" dirty="0" err="1"/>
              <a:t>Bugambilias</a:t>
            </a:r>
            <a:r>
              <a:rPr lang="es-ES" dirty="0"/>
              <a:t> y al sur del Fraccionamiento Misión del Sol, ambos asentamientos habitados por familias con un buen poder adquisitivo quienes generalmente envían a sus hijos a escuelas privadas.</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p:txBody>
          <a:bodyPr>
            <a:normAutofit lnSpcReduction="10000"/>
          </a:bodyPr>
          <a:lstStyle/>
          <a:p>
            <a:pPr>
              <a:buNone/>
            </a:pPr>
            <a:r>
              <a:rPr lang="es-ES" b="1" i="1" dirty="0"/>
              <a:t>Ubicación contextual</a:t>
            </a:r>
            <a:endParaRPr lang="en-US" b="1" i="1" dirty="0"/>
          </a:p>
          <a:p>
            <a:r>
              <a:rPr lang="es-ES" dirty="0"/>
              <a:t>Como referencia se ha seleccionado a la Secundaria Técnica 1 “Carlos Espinoza Muñoz”, ubicada en </a:t>
            </a:r>
            <a:r>
              <a:rPr lang="es-ES" dirty="0" err="1"/>
              <a:t>Blvd.</a:t>
            </a:r>
            <a:r>
              <a:rPr lang="es-ES" dirty="0"/>
              <a:t> Morelos y Avenida Seguro Social, al oeste de la colonia </a:t>
            </a:r>
            <a:r>
              <a:rPr lang="es-ES" dirty="0" err="1"/>
              <a:t>Pitic</a:t>
            </a:r>
            <a:r>
              <a:rPr lang="es-ES" dirty="0"/>
              <a:t> y al este de la colonia Constitución, ambos asentamientos habitados por familias con un gran poder adquisitivo quienes también generalmente envían a sus hijos a escuelas privadas</a:t>
            </a:r>
            <a:r>
              <a:rPr lang="es-E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Introducción</a:t>
            </a:r>
            <a:endParaRPr lang="en-US" dirty="0"/>
          </a:p>
        </p:txBody>
      </p:sp>
      <p:sp>
        <p:nvSpPr>
          <p:cNvPr id="3" name="2 Marcador de contenido"/>
          <p:cNvSpPr>
            <a:spLocks noGrp="1"/>
          </p:cNvSpPr>
          <p:nvPr>
            <p:ph idx="1"/>
          </p:nvPr>
        </p:nvSpPr>
        <p:spPr/>
        <p:txBody>
          <a:bodyPr>
            <a:normAutofit fontScale="85000" lnSpcReduction="10000"/>
          </a:bodyPr>
          <a:lstStyle/>
          <a:p>
            <a:r>
              <a:rPr lang="es-ES" dirty="0" smtClean="0"/>
              <a:t>Dicen </a:t>
            </a:r>
            <a:r>
              <a:rPr lang="es-ES" dirty="0"/>
              <a:t>que todas las comparaciones son malas y seguramente así es cuando se trata de hermanos y familiares cercanos o cuando se hace con la intención de ubicar los objetos en una escala sin mas explicación que su lugar en la lista.</a:t>
            </a:r>
            <a:endParaRPr lang="en-US" dirty="0"/>
          </a:p>
          <a:p>
            <a:r>
              <a:rPr lang="es-ES" dirty="0"/>
              <a:t>La comparación propuesta en este documento sirve para diagnosticar y focalizar la problemática que nos impide como organización o profesionista ser como el líder en nuestra actividad, permitiendo que conozcamos metodológicamente las áreas de oportunidad que debemos mejorar.</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p:txBody>
          <a:bodyPr>
            <a:normAutofit fontScale="85000" lnSpcReduction="20000"/>
          </a:bodyPr>
          <a:lstStyle/>
          <a:p>
            <a:pPr>
              <a:buNone/>
            </a:pPr>
            <a:r>
              <a:rPr lang="es-ES" b="1" i="1" dirty="0"/>
              <a:t>Ubicación </a:t>
            </a:r>
            <a:r>
              <a:rPr lang="es-ES" b="1" i="1" dirty="0" smtClean="0"/>
              <a:t>contextual (escuela de referencia)</a:t>
            </a:r>
            <a:endParaRPr lang="en-US" b="1" i="1" dirty="0"/>
          </a:p>
          <a:p>
            <a:r>
              <a:rPr lang="es-ES" dirty="0"/>
              <a:t>Los alumnos </a:t>
            </a:r>
            <a:r>
              <a:rPr lang="es-ES" dirty="0" smtClean="0"/>
              <a:t>en </a:t>
            </a:r>
            <a:r>
              <a:rPr lang="es-ES" dirty="0"/>
              <a:t>su mayoría vienen de fraccionamientos y colonizaciones sumamente lejanas y que para llegar a esta escuela transitan junto a otras secundarias, es decir, alumnos que no corresponden al sector de esta escuela y son egresados de primarias lejanas, </a:t>
            </a:r>
            <a:r>
              <a:rPr lang="es-ES" u="sng" dirty="0"/>
              <a:t>lo anterior en mayor parte es el fundamento de este benchmarking</a:t>
            </a:r>
            <a:r>
              <a:rPr lang="es-ES" dirty="0"/>
              <a:t>, conocer porque prefieren esta escuela muchos alumnos que viven muy lejos y que tienen cerca de sus casas secundarias que comparten las mismas características con las que inicia este capítulo.</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a:xfrm>
            <a:off x="457200" y="1600201"/>
            <a:ext cx="8229600" cy="892696"/>
          </a:xfrm>
        </p:spPr>
        <p:txBody>
          <a:bodyPr>
            <a:normAutofit/>
          </a:bodyPr>
          <a:lstStyle/>
          <a:p>
            <a:pPr>
              <a:buNone/>
            </a:pPr>
            <a:r>
              <a:rPr lang="es-ES" b="1" i="1" dirty="0"/>
              <a:t>Ubicación </a:t>
            </a:r>
            <a:r>
              <a:rPr lang="es-ES" b="1" i="1" dirty="0" smtClean="0"/>
              <a:t>contextual</a:t>
            </a:r>
            <a:endParaRPr lang="en-US" dirty="0"/>
          </a:p>
        </p:txBody>
      </p:sp>
      <p:graphicFrame>
        <p:nvGraphicFramePr>
          <p:cNvPr id="4" name="3 Tabla"/>
          <p:cNvGraphicFramePr>
            <a:graphicFrameLocks noGrp="1"/>
          </p:cNvGraphicFramePr>
          <p:nvPr/>
        </p:nvGraphicFramePr>
        <p:xfrm>
          <a:off x="539554" y="2204861"/>
          <a:ext cx="7992886" cy="4176466"/>
        </p:xfrm>
        <a:graphic>
          <a:graphicData uri="http://schemas.openxmlformats.org/drawingml/2006/table">
            <a:tbl>
              <a:tblPr/>
              <a:tblGrid>
                <a:gridCol w="3685026"/>
                <a:gridCol w="2153449"/>
                <a:gridCol w="2154411"/>
              </a:tblGrid>
              <a:tr h="596638">
                <a:tc gridSpan="3">
                  <a:txBody>
                    <a:bodyPr/>
                    <a:lstStyle/>
                    <a:p>
                      <a:pPr algn="ctr">
                        <a:spcAft>
                          <a:spcPts val="0"/>
                        </a:spcAft>
                      </a:pPr>
                      <a:r>
                        <a:rPr lang="es-ES" sz="2400" b="1">
                          <a:latin typeface="Arial"/>
                          <a:ea typeface="Times New Roman"/>
                        </a:rPr>
                        <a:t>Tabla 1.Comparativo de Instituciones</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hMerge="1">
                  <a:txBody>
                    <a:bodyPr/>
                    <a:lstStyle/>
                    <a:p>
                      <a:endParaRPr lang="en-US"/>
                    </a:p>
                  </a:txBody>
                  <a:tcPr/>
                </a:tc>
                <a:tc hMerge="1">
                  <a:txBody>
                    <a:bodyPr/>
                    <a:lstStyle/>
                    <a:p>
                      <a:endParaRPr lang="en-US"/>
                    </a:p>
                  </a:txBody>
                  <a:tcPr/>
                </a:tc>
              </a:tr>
              <a:tr h="596638">
                <a:tc>
                  <a:txBody>
                    <a:bodyPr/>
                    <a:lstStyle/>
                    <a:p>
                      <a:pPr algn="ctr">
                        <a:spcAft>
                          <a:spcPts val="0"/>
                        </a:spcAft>
                      </a:pPr>
                      <a:r>
                        <a:rPr lang="es-ES" sz="2400" b="1" dirty="0">
                          <a:latin typeface="Arial"/>
                          <a:ea typeface="Times New Roman"/>
                        </a:rPr>
                        <a:t>Aspecto</a:t>
                      </a:r>
                      <a:endParaRPr lang="en-US" sz="24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a:txBody>
                    <a:bodyPr/>
                    <a:lstStyle/>
                    <a:p>
                      <a:pPr algn="ctr">
                        <a:spcAft>
                          <a:spcPts val="0"/>
                        </a:spcAft>
                      </a:pPr>
                      <a:r>
                        <a:rPr lang="es-ES" sz="2400" b="1">
                          <a:latin typeface="Arial"/>
                          <a:ea typeface="Times New Roman"/>
                        </a:rPr>
                        <a:t>General 8</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a:txBody>
                    <a:bodyPr/>
                    <a:lstStyle/>
                    <a:p>
                      <a:pPr algn="ctr">
                        <a:spcAft>
                          <a:spcPts val="0"/>
                        </a:spcAft>
                      </a:pPr>
                      <a:r>
                        <a:rPr lang="es-ES" sz="2400" b="1">
                          <a:latin typeface="Arial"/>
                          <a:ea typeface="Times New Roman"/>
                        </a:rPr>
                        <a:t>Técnica 1</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r>
              <a:tr h="596638">
                <a:tc>
                  <a:txBody>
                    <a:bodyPr/>
                    <a:lstStyle/>
                    <a:p>
                      <a:pPr algn="just">
                        <a:spcAft>
                          <a:spcPts val="0"/>
                        </a:spcAft>
                      </a:pPr>
                      <a:r>
                        <a:rPr lang="es-ES" sz="2000" dirty="0">
                          <a:latin typeface="Arial"/>
                          <a:ea typeface="Times New Roman"/>
                        </a:rPr>
                        <a:t>Grupos</a:t>
                      </a:r>
                      <a:endParaRPr lang="en-US" sz="20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2400">
                          <a:latin typeface="Arial"/>
                          <a:ea typeface="Times New Roman"/>
                        </a:rPr>
                        <a:t>21</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2400">
                          <a:latin typeface="Arial"/>
                          <a:ea typeface="Times New Roman"/>
                        </a:rPr>
                        <a:t>42</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96638">
                <a:tc>
                  <a:txBody>
                    <a:bodyPr/>
                    <a:lstStyle/>
                    <a:p>
                      <a:pPr algn="just">
                        <a:spcAft>
                          <a:spcPts val="0"/>
                        </a:spcAft>
                      </a:pPr>
                      <a:r>
                        <a:rPr lang="es-ES" sz="2000" dirty="0">
                          <a:latin typeface="Arial"/>
                          <a:ea typeface="Times New Roman"/>
                        </a:rPr>
                        <a:t>Alumnos</a:t>
                      </a:r>
                      <a:endParaRPr lang="en-US" sz="20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a:txBody>
                    <a:bodyPr/>
                    <a:lstStyle/>
                    <a:p>
                      <a:pPr algn="ctr">
                        <a:spcAft>
                          <a:spcPts val="0"/>
                        </a:spcAft>
                      </a:pPr>
                      <a:r>
                        <a:rPr lang="es-ES" sz="2400">
                          <a:latin typeface="Arial"/>
                          <a:ea typeface="Times New Roman"/>
                        </a:rPr>
                        <a:t>700</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a:txBody>
                    <a:bodyPr/>
                    <a:lstStyle/>
                    <a:p>
                      <a:pPr algn="ctr">
                        <a:spcAft>
                          <a:spcPts val="0"/>
                        </a:spcAft>
                      </a:pPr>
                      <a:r>
                        <a:rPr lang="es-ES" sz="2400">
                          <a:latin typeface="Arial"/>
                          <a:ea typeface="Times New Roman"/>
                        </a:rPr>
                        <a:t>1,800</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r>
              <a:tr h="596638">
                <a:tc>
                  <a:txBody>
                    <a:bodyPr/>
                    <a:lstStyle/>
                    <a:p>
                      <a:pPr algn="just">
                        <a:spcAft>
                          <a:spcPts val="0"/>
                        </a:spcAft>
                      </a:pPr>
                      <a:r>
                        <a:rPr lang="es-ES" sz="2000" dirty="0">
                          <a:latin typeface="Arial"/>
                          <a:ea typeface="Times New Roman"/>
                        </a:rPr>
                        <a:t>Proporción alumnos – grupo</a:t>
                      </a:r>
                      <a:endParaRPr lang="en-US" sz="20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2400">
                          <a:latin typeface="Arial"/>
                          <a:ea typeface="Times New Roman"/>
                        </a:rPr>
                        <a:t>33</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2400">
                          <a:latin typeface="Arial"/>
                          <a:ea typeface="Times New Roman"/>
                        </a:rPr>
                        <a:t>43</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96638">
                <a:tc>
                  <a:txBody>
                    <a:bodyPr/>
                    <a:lstStyle/>
                    <a:p>
                      <a:pPr algn="just">
                        <a:spcAft>
                          <a:spcPts val="0"/>
                        </a:spcAft>
                      </a:pPr>
                      <a:r>
                        <a:rPr lang="es-ES" sz="2000" dirty="0">
                          <a:latin typeface="Arial"/>
                          <a:ea typeface="Times New Roman"/>
                        </a:rPr>
                        <a:t>Asistencia a la educación</a:t>
                      </a:r>
                      <a:endParaRPr lang="en-US" sz="20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a:txBody>
                    <a:bodyPr/>
                    <a:lstStyle/>
                    <a:p>
                      <a:pPr algn="ctr">
                        <a:spcAft>
                          <a:spcPts val="0"/>
                        </a:spcAft>
                      </a:pPr>
                      <a:r>
                        <a:rPr lang="es-ES" sz="2400">
                          <a:latin typeface="Arial"/>
                          <a:ea typeface="Times New Roman"/>
                        </a:rPr>
                        <a:t>3</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a:txBody>
                    <a:bodyPr/>
                    <a:lstStyle/>
                    <a:p>
                      <a:pPr algn="ctr">
                        <a:spcAft>
                          <a:spcPts val="0"/>
                        </a:spcAft>
                      </a:pPr>
                      <a:r>
                        <a:rPr lang="es-ES" sz="2400">
                          <a:latin typeface="Arial"/>
                          <a:ea typeface="Times New Roman"/>
                        </a:rPr>
                        <a:t>7</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r>
              <a:tr h="596638">
                <a:tc>
                  <a:txBody>
                    <a:bodyPr/>
                    <a:lstStyle/>
                    <a:p>
                      <a:pPr algn="just">
                        <a:spcAft>
                          <a:spcPts val="0"/>
                        </a:spcAft>
                      </a:pPr>
                      <a:r>
                        <a:rPr lang="es-ES" sz="2000" dirty="0">
                          <a:latin typeface="Arial"/>
                          <a:ea typeface="Times New Roman"/>
                        </a:rPr>
                        <a:t>Estímulo a la Calidad Docente</a:t>
                      </a:r>
                      <a:endParaRPr lang="en-US" sz="20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2400">
                          <a:latin typeface="Arial"/>
                          <a:ea typeface="Times New Roman"/>
                        </a:rPr>
                        <a:t>$28,205.40</a:t>
                      </a:r>
                      <a:endParaRPr lang="en-US" sz="240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2400" dirty="0">
                          <a:latin typeface="Arial"/>
                          <a:ea typeface="Times New Roman"/>
                        </a:rPr>
                        <a:t>$133,312.88</a:t>
                      </a:r>
                      <a:endParaRPr lang="en-US" sz="2400" dirty="0">
                        <a:latin typeface="Times New Roman"/>
                        <a:ea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Finalmente se presenta la Tabla 1 que compara ambas instituciones:</a:t>
            </a:r>
            <a:endParaRPr kumimoji="0" lang="en-US" sz="1100" b="0" i="0" u="none" strike="noStrike" cap="none" normalizeH="0" baseline="0" smtClean="0">
              <a:ln>
                <a:noFill/>
              </a:ln>
              <a:solidFill>
                <a:schemeClr val="tx1"/>
              </a:solidFill>
              <a:effectLst/>
              <a:latin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p:txBody>
          <a:bodyPr>
            <a:normAutofit fontScale="92500" lnSpcReduction="10000"/>
          </a:bodyPr>
          <a:lstStyle/>
          <a:p>
            <a:pPr>
              <a:buNone/>
            </a:pPr>
            <a:r>
              <a:rPr lang="es-ES" b="1" i="1" dirty="0"/>
              <a:t>Modelo sistémico.</a:t>
            </a:r>
            <a:endParaRPr lang="en-US" b="1" i="1" dirty="0"/>
          </a:p>
          <a:p>
            <a:r>
              <a:rPr lang="es-ES" dirty="0" smtClean="0"/>
              <a:t>Se </a:t>
            </a:r>
            <a:r>
              <a:rPr lang="es-ES" dirty="0"/>
              <a:t>realiza el análisis de fortalezas, oportunidades, debilidades y amenazas propuesto por </a:t>
            </a:r>
            <a:r>
              <a:rPr lang="es-MX" dirty="0"/>
              <a:t>Albert Humphrey hace más de cuarenta años, iniciando con la identificación de los anteriores factores para después aplicar estrategias que conviertan las debilidades y amenazas en oportunidades o fuerzas y si no fuera posible realizar estas conversiones se buscará entonces reducirlas lo más posible.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a:xfrm>
            <a:off x="457200" y="1600201"/>
            <a:ext cx="8229600" cy="604664"/>
          </a:xfrm>
        </p:spPr>
        <p:txBody>
          <a:bodyPr>
            <a:normAutofit/>
          </a:bodyPr>
          <a:lstStyle/>
          <a:p>
            <a:pPr>
              <a:buNone/>
            </a:pPr>
            <a:r>
              <a:rPr lang="es-ES" b="1" i="1" dirty="0"/>
              <a:t>Modelo </a:t>
            </a:r>
            <a:r>
              <a:rPr lang="es-ES" b="1" i="1" dirty="0" smtClean="0"/>
              <a:t>sistémico: FODA General 8</a:t>
            </a:r>
            <a:endParaRPr lang="en-US" b="1" i="1" dirty="0"/>
          </a:p>
        </p:txBody>
      </p:sp>
      <p:sp>
        <p:nvSpPr>
          <p:cNvPr id="34818" name="Rectangle 2"/>
          <p:cNvSpPr>
            <a:spLocks noChangeArrowheads="1"/>
          </p:cNvSpPr>
          <p:nvPr/>
        </p:nvSpPr>
        <p:spPr bwMode="auto">
          <a:xfrm>
            <a:off x="2332385" y="2514798"/>
            <a:ext cx="1485900" cy="3479800"/>
          </a:xfrm>
          <a:prstGeom prst="rect">
            <a:avLst/>
          </a:prstGeom>
          <a:solidFill>
            <a:srgbClr val="E36C0A">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819" name="Rectangle 3"/>
          <p:cNvSpPr>
            <a:spLocks noChangeArrowheads="1"/>
          </p:cNvSpPr>
          <p:nvPr/>
        </p:nvSpPr>
        <p:spPr bwMode="auto">
          <a:xfrm>
            <a:off x="2227610" y="2689423"/>
            <a:ext cx="4105275" cy="1379538"/>
          </a:xfrm>
          <a:prstGeom prst="rect">
            <a:avLst/>
          </a:prstGeom>
          <a:solidFill>
            <a:srgbClr val="00FF00">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820" name="AutoShape 4"/>
          <p:cNvSpPr>
            <a:spLocks noChangeArrowheads="1"/>
          </p:cNvSpPr>
          <p:nvPr/>
        </p:nvSpPr>
        <p:spPr bwMode="auto">
          <a:xfrm>
            <a:off x="2411760" y="2773561"/>
            <a:ext cx="1344613" cy="1217612"/>
          </a:xfrm>
          <a:prstGeom prst="foldedCorner">
            <a:avLst>
              <a:gd name="adj" fmla="val 12500"/>
            </a:avLst>
          </a:prstGeom>
          <a:solidFill>
            <a:srgbClr val="66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21" name="AutoShape 5"/>
          <p:cNvSpPr>
            <a:spLocks noChangeArrowheads="1"/>
          </p:cNvSpPr>
          <p:nvPr/>
        </p:nvSpPr>
        <p:spPr bwMode="auto">
          <a:xfrm>
            <a:off x="4042123" y="2773561"/>
            <a:ext cx="1344612" cy="1217612"/>
          </a:xfrm>
          <a:prstGeom prst="foldedCorner">
            <a:avLst>
              <a:gd name="adj" fmla="val 12500"/>
            </a:avLst>
          </a:prstGeom>
          <a:solidFill>
            <a:srgbClr val="FFFF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22" name="Text Box 6"/>
          <p:cNvSpPr txBox="1">
            <a:spLocks noChangeArrowheads="1"/>
          </p:cNvSpPr>
          <p:nvPr/>
        </p:nvSpPr>
        <p:spPr bwMode="auto">
          <a:xfrm>
            <a:off x="4121498" y="2852936"/>
            <a:ext cx="1138237" cy="1042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Oportunidades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Ubicación.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823" name="AutoShape 7"/>
          <p:cNvSpPr>
            <a:spLocks noChangeArrowheads="1"/>
          </p:cNvSpPr>
          <p:nvPr/>
        </p:nvSpPr>
        <p:spPr bwMode="auto">
          <a:xfrm>
            <a:off x="2411760" y="4257873"/>
            <a:ext cx="1344613" cy="1216025"/>
          </a:xfrm>
          <a:prstGeom prst="foldedCorner">
            <a:avLst>
              <a:gd name="adj" fmla="val 12500"/>
            </a:avLst>
          </a:prstGeom>
          <a:solidFill>
            <a:srgbClr val="FFCC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24" name="AutoShape 8"/>
          <p:cNvSpPr>
            <a:spLocks noChangeArrowheads="1"/>
          </p:cNvSpPr>
          <p:nvPr/>
        </p:nvSpPr>
        <p:spPr bwMode="auto">
          <a:xfrm>
            <a:off x="4042123" y="4253111"/>
            <a:ext cx="1344612" cy="1216025"/>
          </a:xfrm>
          <a:prstGeom prst="foldedCorner">
            <a:avLst>
              <a:gd name="adj" fmla="val 12500"/>
            </a:avLst>
          </a:prstGeom>
          <a:solidFill>
            <a:srgbClr val="99FF66"/>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25" name="Text Box 9"/>
          <p:cNvSpPr txBox="1">
            <a:spLocks noChangeArrowheads="1"/>
          </p:cNvSpPr>
          <p:nvPr/>
        </p:nvSpPr>
        <p:spPr bwMode="auto">
          <a:xfrm>
            <a:off x="2538760" y="5572323"/>
            <a:ext cx="962025" cy="50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Internos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826" name="Rectangle 10"/>
          <p:cNvSpPr>
            <a:spLocks noChangeArrowheads="1"/>
          </p:cNvSpPr>
          <p:nvPr/>
        </p:nvSpPr>
        <p:spPr bwMode="auto">
          <a:xfrm>
            <a:off x="3951635" y="2514798"/>
            <a:ext cx="1485900" cy="3479800"/>
          </a:xfrm>
          <a:prstGeom prst="rect">
            <a:avLst/>
          </a:prstGeom>
          <a:solidFill>
            <a:srgbClr val="E36C0A">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827" name="Text Box 11"/>
          <p:cNvSpPr txBox="1">
            <a:spLocks noChangeArrowheads="1"/>
          </p:cNvSpPr>
          <p:nvPr/>
        </p:nvSpPr>
        <p:spPr bwMode="auto">
          <a:xfrm>
            <a:off x="2411760" y="2852936"/>
            <a:ext cx="1344613" cy="1042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Fortalezas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Personal y edificios  completos.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Profesores titulados.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Aula de medios.</a:t>
            </a:r>
            <a:endParaRPr kumimoji="0" lang="en-US" sz="1800" b="0" i="0" u="none" strike="noStrike" cap="none" normalizeH="0" baseline="0" smtClean="0">
              <a:ln>
                <a:noFill/>
              </a:ln>
              <a:solidFill>
                <a:schemeClr val="tx1"/>
              </a:solidFill>
              <a:effectLst/>
              <a:latin typeface="Arial" pitchFamily="34" charset="0"/>
            </a:endParaRPr>
          </a:p>
        </p:txBody>
      </p:sp>
      <p:sp>
        <p:nvSpPr>
          <p:cNvPr id="34828" name="Text Box 12"/>
          <p:cNvSpPr txBox="1">
            <a:spLocks noChangeArrowheads="1"/>
          </p:cNvSpPr>
          <p:nvPr/>
        </p:nvSpPr>
        <p:spPr bwMode="auto">
          <a:xfrm>
            <a:off x="5521673" y="3219648"/>
            <a:ext cx="754062" cy="525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Positivos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829" name="Text Box 13"/>
          <p:cNvSpPr txBox="1">
            <a:spLocks noChangeArrowheads="1"/>
          </p:cNvSpPr>
          <p:nvPr/>
        </p:nvSpPr>
        <p:spPr bwMode="auto">
          <a:xfrm>
            <a:off x="4042123" y="4332486"/>
            <a:ext cx="1344612" cy="104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Amenazas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Barrios vecinos.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Falta de recursos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Escuelas cercanas.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Problemas de transporte.</a:t>
            </a:r>
            <a:endParaRPr kumimoji="0" lang="en-US" sz="1800" b="0" i="0" u="none" strike="noStrike" cap="none" normalizeH="0" baseline="0" smtClean="0">
              <a:ln>
                <a:noFill/>
              </a:ln>
              <a:solidFill>
                <a:schemeClr val="tx1"/>
              </a:solidFill>
              <a:effectLst/>
              <a:latin typeface="Arial" pitchFamily="34" charset="0"/>
            </a:endParaRPr>
          </a:p>
        </p:txBody>
      </p:sp>
      <p:sp>
        <p:nvSpPr>
          <p:cNvPr id="34830" name="Text Box 14"/>
          <p:cNvSpPr txBox="1">
            <a:spLocks noChangeArrowheads="1"/>
          </p:cNvSpPr>
          <p:nvPr/>
        </p:nvSpPr>
        <p:spPr bwMode="auto">
          <a:xfrm>
            <a:off x="2411760" y="4337248"/>
            <a:ext cx="1344613" cy="104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Debilidades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Ausencia de directivos.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Alta deserción.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Disciplina del personal y alumnos.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MX" sz="10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MX" sz="10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831" name="Rectangle 15"/>
          <p:cNvSpPr>
            <a:spLocks noChangeArrowheads="1"/>
          </p:cNvSpPr>
          <p:nvPr/>
        </p:nvSpPr>
        <p:spPr bwMode="auto">
          <a:xfrm>
            <a:off x="2227610" y="4191198"/>
            <a:ext cx="4105275" cy="1381125"/>
          </a:xfrm>
          <a:prstGeom prst="rect">
            <a:avLst/>
          </a:prstGeom>
          <a:solidFill>
            <a:srgbClr val="00FF00">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832" name="Text Box 16"/>
          <p:cNvSpPr txBox="1">
            <a:spLocks noChangeArrowheads="1"/>
          </p:cNvSpPr>
          <p:nvPr/>
        </p:nvSpPr>
        <p:spPr bwMode="auto">
          <a:xfrm>
            <a:off x="5521673" y="4667448"/>
            <a:ext cx="811212" cy="50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Negativos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833" name="Text Box 17"/>
          <p:cNvSpPr txBox="1">
            <a:spLocks noChangeArrowheads="1"/>
          </p:cNvSpPr>
          <p:nvPr/>
        </p:nvSpPr>
        <p:spPr bwMode="auto">
          <a:xfrm>
            <a:off x="4216748" y="5572323"/>
            <a:ext cx="962025" cy="50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Externos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objeto del diagnóstico por comparación</a:t>
            </a:r>
            <a:endParaRPr lang="en-US" dirty="0"/>
          </a:p>
        </p:txBody>
      </p:sp>
      <p:sp>
        <p:nvSpPr>
          <p:cNvPr id="3" name="2 Marcador de contenido"/>
          <p:cNvSpPr>
            <a:spLocks noGrp="1"/>
          </p:cNvSpPr>
          <p:nvPr>
            <p:ph idx="1"/>
          </p:nvPr>
        </p:nvSpPr>
        <p:spPr>
          <a:xfrm>
            <a:off x="457200" y="1600201"/>
            <a:ext cx="8229600" cy="604664"/>
          </a:xfrm>
        </p:spPr>
        <p:txBody>
          <a:bodyPr>
            <a:normAutofit/>
          </a:bodyPr>
          <a:lstStyle/>
          <a:p>
            <a:pPr>
              <a:buNone/>
            </a:pPr>
            <a:r>
              <a:rPr lang="es-ES" b="1" i="1" dirty="0"/>
              <a:t>Modelo </a:t>
            </a:r>
            <a:r>
              <a:rPr lang="es-ES" b="1" i="1" dirty="0" smtClean="0"/>
              <a:t>sistémico: FODA Técnica 1</a:t>
            </a:r>
            <a:endParaRPr lang="en-US" b="1" i="1" dirty="0"/>
          </a:p>
        </p:txBody>
      </p:sp>
      <p:sp>
        <p:nvSpPr>
          <p:cNvPr id="35842" name="Rectangle 2"/>
          <p:cNvSpPr>
            <a:spLocks noChangeArrowheads="1"/>
          </p:cNvSpPr>
          <p:nvPr/>
        </p:nvSpPr>
        <p:spPr bwMode="auto">
          <a:xfrm>
            <a:off x="2555776" y="2420888"/>
            <a:ext cx="1485900" cy="3479800"/>
          </a:xfrm>
          <a:prstGeom prst="rect">
            <a:avLst/>
          </a:prstGeom>
          <a:solidFill>
            <a:srgbClr val="E36C0A">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843" name="Rectangle 3"/>
          <p:cNvSpPr>
            <a:spLocks noChangeArrowheads="1"/>
          </p:cNvSpPr>
          <p:nvPr/>
        </p:nvSpPr>
        <p:spPr bwMode="auto">
          <a:xfrm>
            <a:off x="2451001" y="2593926"/>
            <a:ext cx="4105275" cy="1381125"/>
          </a:xfrm>
          <a:prstGeom prst="rect">
            <a:avLst/>
          </a:prstGeom>
          <a:solidFill>
            <a:srgbClr val="00FF00">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844" name="AutoShape 4"/>
          <p:cNvSpPr>
            <a:spLocks noChangeArrowheads="1"/>
          </p:cNvSpPr>
          <p:nvPr/>
        </p:nvSpPr>
        <p:spPr bwMode="auto">
          <a:xfrm>
            <a:off x="2635151" y="2679651"/>
            <a:ext cx="1344613" cy="1216025"/>
          </a:xfrm>
          <a:prstGeom prst="foldedCorner">
            <a:avLst>
              <a:gd name="adj" fmla="val 12500"/>
            </a:avLst>
          </a:prstGeom>
          <a:solidFill>
            <a:srgbClr val="66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5" name="AutoShape 5"/>
          <p:cNvSpPr>
            <a:spLocks noChangeArrowheads="1"/>
          </p:cNvSpPr>
          <p:nvPr/>
        </p:nvSpPr>
        <p:spPr bwMode="auto">
          <a:xfrm>
            <a:off x="4265514" y="2679651"/>
            <a:ext cx="1344612" cy="1216025"/>
          </a:xfrm>
          <a:prstGeom prst="foldedCorner">
            <a:avLst>
              <a:gd name="adj" fmla="val 12500"/>
            </a:avLst>
          </a:prstGeom>
          <a:solidFill>
            <a:srgbClr val="FFFF99"/>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6" name="Text Box 6"/>
          <p:cNvSpPr txBox="1">
            <a:spLocks noChangeArrowheads="1"/>
          </p:cNvSpPr>
          <p:nvPr/>
        </p:nvSpPr>
        <p:spPr bwMode="auto">
          <a:xfrm>
            <a:off x="4344889" y="2759026"/>
            <a:ext cx="1138237" cy="104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Oportunidades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Ubicación.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47" name="AutoShape 7"/>
          <p:cNvSpPr>
            <a:spLocks noChangeArrowheads="1"/>
          </p:cNvSpPr>
          <p:nvPr/>
        </p:nvSpPr>
        <p:spPr bwMode="auto">
          <a:xfrm>
            <a:off x="2635151" y="4163963"/>
            <a:ext cx="1344613" cy="1216025"/>
          </a:xfrm>
          <a:prstGeom prst="foldedCorner">
            <a:avLst>
              <a:gd name="adj" fmla="val 12500"/>
            </a:avLst>
          </a:prstGeom>
          <a:solidFill>
            <a:srgbClr val="FFCC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8" name="AutoShape 8"/>
          <p:cNvSpPr>
            <a:spLocks noChangeArrowheads="1"/>
          </p:cNvSpPr>
          <p:nvPr/>
        </p:nvSpPr>
        <p:spPr bwMode="auto">
          <a:xfrm>
            <a:off x="4265514" y="4157613"/>
            <a:ext cx="1344612" cy="1217613"/>
          </a:xfrm>
          <a:prstGeom prst="foldedCorner">
            <a:avLst>
              <a:gd name="adj" fmla="val 12500"/>
            </a:avLst>
          </a:prstGeom>
          <a:solidFill>
            <a:srgbClr val="99FF66"/>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9" name="Text Box 9"/>
          <p:cNvSpPr txBox="1">
            <a:spLocks noChangeArrowheads="1"/>
          </p:cNvSpPr>
          <p:nvPr/>
        </p:nvSpPr>
        <p:spPr bwMode="auto">
          <a:xfrm>
            <a:off x="2762151" y="5478413"/>
            <a:ext cx="962025" cy="50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Internos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50" name="Rectangle 10"/>
          <p:cNvSpPr>
            <a:spLocks noChangeArrowheads="1"/>
          </p:cNvSpPr>
          <p:nvPr/>
        </p:nvSpPr>
        <p:spPr bwMode="auto">
          <a:xfrm>
            <a:off x="4175026" y="2420888"/>
            <a:ext cx="1485900" cy="3479800"/>
          </a:xfrm>
          <a:prstGeom prst="rect">
            <a:avLst/>
          </a:prstGeom>
          <a:solidFill>
            <a:srgbClr val="E36C0A">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851" name="Text Box 11"/>
          <p:cNvSpPr txBox="1">
            <a:spLocks noChangeArrowheads="1"/>
          </p:cNvSpPr>
          <p:nvPr/>
        </p:nvSpPr>
        <p:spPr bwMode="auto">
          <a:xfrm>
            <a:off x="2635151" y="2759026"/>
            <a:ext cx="1344613" cy="104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Fortalezas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Personal y edificios  completos.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Profesores titulados.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Aula de medios.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Participación extraclase</a:t>
            </a:r>
            <a:endParaRPr kumimoji="0" lang="en-US" sz="1800" b="0" i="0" u="none" strike="noStrike" cap="none" normalizeH="0" baseline="0" smtClean="0">
              <a:ln>
                <a:noFill/>
              </a:ln>
              <a:solidFill>
                <a:schemeClr val="tx1"/>
              </a:solidFill>
              <a:effectLst/>
              <a:latin typeface="Arial" pitchFamily="34" charset="0"/>
            </a:endParaRPr>
          </a:p>
        </p:txBody>
      </p:sp>
      <p:sp>
        <p:nvSpPr>
          <p:cNvPr id="35852" name="Text Box 12"/>
          <p:cNvSpPr txBox="1">
            <a:spLocks noChangeArrowheads="1"/>
          </p:cNvSpPr>
          <p:nvPr/>
        </p:nvSpPr>
        <p:spPr bwMode="auto">
          <a:xfrm>
            <a:off x="5745064" y="3125738"/>
            <a:ext cx="754062" cy="523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Positivos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53" name="Text Box 13"/>
          <p:cNvSpPr txBox="1">
            <a:spLocks noChangeArrowheads="1"/>
          </p:cNvSpPr>
          <p:nvPr/>
        </p:nvSpPr>
        <p:spPr bwMode="auto">
          <a:xfrm>
            <a:off x="4265514" y="4236988"/>
            <a:ext cx="1344612" cy="1042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Amenazas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Excesivo tránsito.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Falta de estacionamiento.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54" name="Text Box 14"/>
          <p:cNvSpPr txBox="1">
            <a:spLocks noChangeArrowheads="1"/>
          </p:cNvSpPr>
          <p:nvPr/>
        </p:nvSpPr>
        <p:spPr bwMode="auto">
          <a:xfrm>
            <a:off x="2635151" y="4243338"/>
            <a:ext cx="1344613" cy="104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Debilidades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900" b="0" i="0" u="none" strike="noStrike" cap="none" normalizeH="0" baseline="0" smtClean="0">
                <a:ln>
                  <a:noFill/>
                </a:ln>
                <a:solidFill>
                  <a:schemeClr val="tx1"/>
                </a:solidFill>
                <a:effectLst/>
                <a:latin typeface="Arial" pitchFamily="34" charset="0"/>
              </a:rPr>
              <a:t>Presión social.</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MX" sz="9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MX" sz="10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MX" sz="10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55" name="Rectangle 15"/>
          <p:cNvSpPr>
            <a:spLocks noChangeArrowheads="1"/>
          </p:cNvSpPr>
          <p:nvPr/>
        </p:nvSpPr>
        <p:spPr bwMode="auto">
          <a:xfrm>
            <a:off x="2451001" y="4097288"/>
            <a:ext cx="4105275" cy="1381125"/>
          </a:xfrm>
          <a:prstGeom prst="rect">
            <a:avLst/>
          </a:prstGeom>
          <a:solidFill>
            <a:srgbClr val="00FF00">
              <a:alpha val="20000"/>
            </a:srgbClr>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856" name="Text Box 16"/>
          <p:cNvSpPr txBox="1">
            <a:spLocks noChangeArrowheads="1"/>
          </p:cNvSpPr>
          <p:nvPr/>
        </p:nvSpPr>
        <p:spPr bwMode="auto">
          <a:xfrm>
            <a:off x="5745064" y="4573538"/>
            <a:ext cx="811212" cy="50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Negativos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57" name="Text Box 17"/>
          <p:cNvSpPr txBox="1">
            <a:spLocks noChangeArrowheads="1"/>
          </p:cNvSpPr>
          <p:nvPr/>
        </p:nvSpPr>
        <p:spPr bwMode="auto">
          <a:xfrm>
            <a:off x="4440139" y="5476826"/>
            <a:ext cx="962025" cy="509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Factores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Externos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5858" name="Text Box 18"/>
          <p:cNvSpPr txBox="1">
            <a:spLocks noChangeArrowheads="1"/>
          </p:cNvSpPr>
          <p:nvPr/>
        </p:nvSpPr>
        <p:spPr bwMode="auto">
          <a:xfrm>
            <a:off x="4265514" y="2759026"/>
            <a:ext cx="1344612" cy="104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1000" b="1" i="0" u="none" strike="noStrike" cap="none" normalizeH="0" baseline="0" smtClean="0">
                <a:ln>
                  <a:noFill/>
                </a:ln>
                <a:solidFill>
                  <a:schemeClr val="tx1"/>
                </a:solidFill>
                <a:effectLst/>
                <a:latin typeface="Arial" pitchFamily="34" charset="0"/>
              </a:rPr>
              <a:t>Oportunidades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Gran aceptación social y demanda.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Recursos suficientes.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MX" sz="1000" b="0" i="0" u="none" strike="noStrike" cap="none" normalizeH="0" baseline="0" smtClean="0">
                <a:ln>
                  <a:noFill/>
                </a:ln>
                <a:solidFill>
                  <a:schemeClr val="tx1"/>
                </a:solidFill>
                <a:effectLst/>
                <a:latin typeface="Arial" pitchFamily="34" charset="0"/>
              </a:rPr>
              <a:t>Barrios vecinos.</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ES" sz="3600" b="1" dirty="0" smtClean="0"/>
              <a:t>El objeto del diagnóstico por comparación</a:t>
            </a:r>
            <a:endParaRPr lang="en-US" sz="3600" dirty="0"/>
          </a:p>
        </p:txBody>
      </p:sp>
      <p:sp>
        <p:nvSpPr>
          <p:cNvPr id="3" name="2 Marcador de contenido"/>
          <p:cNvSpPr>
            <a:spLocks noGrp="1"/>
          </p:cNvSpPr>
          <p:nvPr>
            <p:ph idx="1"/>
          </p:nvPr>
        </p:nvSpPr>
        <p:spPr>
          <a:xfrm>
            <a:off x="467544" y="1412776"/>
            <a:ext cx="8229600" cy="1252736"/>
          </a:xfrm>
        </p:spPr>
        <p:txBody>
          <a:bodyPr>
            <a:normAutofit/>
          </a:bodyPr>
          <a:lstStyle/>
          <a:p>
            <a:pPr>
              <a:buNone/>
            </a:pPr>
            <a:r>
              <a:rPr lang="es-ES" sz="2400" b="1" i="1" dirty="0"/>
              <a:t>Modelo sistémico</a:t>
            </a:r>
            <a:r>
              <a:rPr lang="es-ES" sz="2400" b="1" i="1" dirty="0" smtClean="0"/>
              <a:t>. </a:t>
            </a:r>
            <a:r>
              <a:rPr lang="es-ES" sz="2400" dirty="0"/>
              <a:t>A</a:t>
            </a:r>
            <a:r>
              <a:rPr lang="es-ES" sz="2400" dirty="0" smtClean="0"/>
              <a:t>signación </a:t>
            </a:r>
            <a:r>
              <a:rPr lang="es-ES" sz="2400" dirty="0"/>
              <a:t>de reactivos para cada </a:t>
            </a:r>
            <a:r>
              <a:rPr lang="es-ES" sz="2400" dirty="0" smtClean="0"/>
              <a:t>indicador.</a:t>
            </a:r>
            <a:endParaRPr lang="en-US" sz="2400" b="1" i="1" dirty="0"/>
          </a:p>
        </p:txBody>
      </p:sp>
      <p:graphicFrame>
        <p:nvGraphicFramePr>
          <p:cNvPr id="4" name="3 Tabla"/>
          <p:cNvGraphicFramePr>
            <a:graphicFrameLocks noGrp="1"/>
          </p:cNvGraphicFramePr>
          <p:nvPr/>
        </p:nvGraphicFramePr>
        <p:xfrm>
          <a:off x="539552" y="1916835"/>
          <a:ext cx="8136904" cy="4613065"/>
        </p:xfrm>
        <a:graphic>
          <a:graphicData uri="http://schemas.openxmlformats.org/drawingml/2006/table">
            <a:tbl>
              <a:tblPr/>
              <a:tblGrid>
                <a:gridCol w="4519394"/>
                <a:gridCol w="1808755"/>
                <a:gridCol w="1808755"/>
              </a:tblGrid>
              <a:tr h="208575">
                <a:tc rowSpan="2">
                  <a:txBody>
                    <a:bodyPr/>
                    <a:lstStyle/>
                    <a:p>
                      <a:pPr algn="ctr">
                        <a:spcAft>
                          <a:spcPts val="0"/>
                        </a:spcAft>
                      </a:pPr>
                      <a:r>
                        <a:rPr lang="es-ES" sz="1400" b="1" dirty="0">
                          <a:solidFill>
                            <a:srgbClr val="FFFFFF"/>
                          </a:solidFill>
                          <a:latin typeface="Arial"/>
                          <a:ea typeface="Times New Roman"/>
                        </a:rPr>
                        <a:t>Indicador</a:t>
                      </a:r>
                      <a:endParaRPr lang="en-US" sz="1400" dirty="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gridSpan="2">
                  <a:txBody>
                    <a:bodyPr/>
                    <a:lstStyle/>
                    <a:p>
                      <a:pPr algn="ctr">
                        <a:spcAft>
                          <a:spcPts val="0"/>
                        </a:spcAft>
                      </a:pPr>
                      <a:r>
                        <a:rPr lang="es-ES" sz="1400" b="1">
                          <a:solidFill>
                            <a:srgbClr val="FFFFFF"/>
                          </a:solidFill>
                          <a:latin typeface="Arial"/>
                          <a:ea typeface="Times New Roman"/>
                        </a:rPr>
                        <a:t>Preguntas para</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hMerge="1">
                  <a:txBody>
                    <a:bodyPr/>
                    <a:lstStyle/>
                    <a:p>
                      <a:endParaRPr lang="en-US"/>
                    </a:p>
                  </a:txBody>
                  <a:tcPr/>
                </a:tc>
              </a:tr>
              <a:tr h="208575">
                <a:tc vMerge="1">
                  <a:txBody>
                    <a:bodyPr/>
                    <a:lstStyle/>
                    <a:p>
                      <a:endParaRPr lang="en-US"/>
                    </a:p>
                  </a:txBody>
                  <a:tcPr/>
                </a:tc>
                <a:tc>
                  <a:txBody>
                    <a:bodyPr/>
                    <a:lstStyle/>
                    <a:p>
                      <a:pPr algn="ctr">
                        <a:spcAft>
                          <a:spcPts val="0"/>
                        </a:spcAft>
                      </a:pPr>
                      <a:r>
                        <a:rPr lang="es-ES" sz="1400">
                          <a:latin typeface="Arial"/>
                          <a:ea typeface="Times New Roman"/>
                        </a:rPr>
                        <a:t>Alumnos</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dirty="0">
                          <a:latin typeface="Arial"/>
                          <a:ea typeface="Times New Roman"/>
                        </a:rPr>
                        <a:t>Profesores</a:t>
                      </a:r>
                      <a:endParaRPr lang="en-US" sz="1400" dirty="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08575">
                <a:tc>
                  <a:txBody>
                    <a:bodyPr/>
                    <a:lstStyle/>
                    <a:p>
                      <a:pPr>
                        <a:spcAft>
                          <a:spcPts val="0"/>
                        </a:spcAft>
                      </a:pPr>
                      <a:r>
                        <a:rPr lang="es-ES" sz="1400" b="1">
                          <a:latin typeface="Arial"/>
                          <a:ea typeface="Times New Roman"/>
                        </a:rPr>
                        <a:t>Continuidad y cambio</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MX" sz="1400">
                          <a:latin typeface="Arial"/>
                          <a:ea typeface="Times New Roman"/>
                        </a:rPr>
                        <a:t>1, 2</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MX" sz="1400">
                          <a:latin typeface="Arial"/>
                          <a:ea typeface="Times New Roman"/>
                        </a:rPr>
                        <a:t>1, 2</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08575">
                <a:tc>
                  <a:txBody>
                    <a:bodyPr/>
                    <a:lstStyle/>
                    <a:p>
                      <a:pPr>
                        <a:spcAft>
                          <a:spcPts val="0"/>
                        </a:spcAft>
                      </a:pPr>
                      <a:r>
                        <a:rPr lang="es-ES" sz="1400" b="1">
                          <a:latin typeface="Arial"/>
                          <a:ea typeface="Times New Roman"/>
                        </a:rPr>
                        <a:t>Capacidad para lograr mejoras</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a:latin typeface="Arial"/>
                          <a:ea typeface="Times New Roman"/>
                        </a:rPr>
                        <a:t>3</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a:latin typeface="Arial"/>
                          <a:ea typeface="Times New Roman"/>
                        </a:rPr>
                        <a:t>3</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1042874">
                <a:tc>
                  <a:txBody>
                    <a:bodyPr/>
                    <a:lstStyle/>
                    <a:p>
                      <a:pPr>
                        <a:spcAft>
                          <a:spcPts val="0"/>
                        </a:spcAft>
                      </a:pPr>
                      <a:r>
                        <a:rPr lang="es-ES" sz="1400" b="1">
                          <a:latin typeface="Arial"/>
                          <a:ea typeface="Times New Roman"/>
                        </a:rPr>
                        <a:t>Resultados para los alumnos (en %)</a:t>
                      </a:r>
                      <a:endParaRPr lang="en-US" sz="1400">
                        <a:latin typeface="Times New Roman"/>
                        <a:ea typeface="Times New Roman"/>
                      </a:endParaRPr>
                    </a:p>
                    <a:p>
                      <a:pPr>
                        <a:spcAft>
                          <a:spcPts val="0"/>
                        </a:spcAft>
                      </a:pPr>
                      <a:r>
                        <a:rPr lang="es-ES" sz="1200">
                          <a:latin typeface="Arial"/>
                          <a:ea typeface="Times New Roman"/>
                        </a:rPr>
                        <a:t>  Alumnos que aseguran que aprendieron</a:t>
                      </a:r>
                      <a:endParaRPr lang="en-US" sz="1400">
                        <a:latin typeface="Times New Roman"/>
                        <a:ea typeface="Times New Roman"/>
                      </a:endParaRPr>
                    </a:p>
                    <a:p>
                      <a:pPr>
                        <a:spcAft>
                          <a:spcPts val="0"/>
                        </a:spcAft>
                      </a:pPr>
                      <a:r>
                        <a:rPr lang="es-ES" sz="1200">
                          <a:latin typeface="Arial"/>
                          <a:ea typeface="Times New Roman"/>
                        </a:rPr>
                        <a:t>  Alumnos que se sienten seguros</a:t>
                      </a:r>
                      <a:endParaRPr lang="en-US" sz="1400">
                        <a:latin typeface="Times New Roman"/>
                        <a:ea typeface="Times New Roman"/>
                      </a:endParaRPr>
                    </a:p>
                    <a:p>
                      <a:pPr>
                        <a:spcAft>
                          <a:spcPts val="0"/>
                        </a:spcAft>
                      </a:pPr>
                      <a:r>
                        <a:rPr lang="es-ES" sz="1200">
                          <a:latin typeface="Arial"/>
                          <a:ea typeface="Times New Roman"/>
                        </a:rPr>
                        <a:t>  Alumnos que apoyan extraclase</a:t>
                      </a:r>
                      <a:endParaRPr lang="en-US" sz="1400">
                        <a:latin typeface="Times New Roman"/>
                        <a:ea typeface="Times New Roman"/>
                      </a:endParaRPr>
                    </a:p>
                    <a:p>
                      <a:pPr>
                        <a:spcAft>
                          <a:spcPts val="0"/>
                        </a:spcAft>
                      </a:pPr>
                      <a:r>
                        <a:rPr lang="es-ES" sz="1200">
                          <a:latin typeface="Arial"/>
                          <a:ea typeface="Times New Roman"/>
                        </a:rPr>
                        <a:t>  Padres que apoyan efectivamente</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p>
                      <a:pPr algn="ctr">
                        <a:spcAft>
                          <a:spcPts val="0"/>
                        </a:spcAft>
                      </a:pPr>
                      <a:r>
                        <a:rPr lang="es-ES" sz="1400">
                          <a:latin typeface="Arial"/>
                          <a:ea typeface="Times New Roman"/>
                        </a:rPr>
                        <a:t>4</a:t>
                      </a:r>
                      <a:endParaRPr lang="en-US" sz="1400">
                        <a:latin typeface="Times New Roman"/>
                        <a:ea typeface="Times New Roman"/>
                      </a:endParaRPr>
                    </a:p>
                    <a:p>
                      <a:pPr algn="ctr">
                        <a:spcAft>
                          <a:spcPts val="0"/>
                        </a:spcAft>
                      </a:pPr>
                      <a:r>
                        <a:rPr lang="es-ES" sz="1400">
                          <a:latin typeface="Arial"/>
                          <a:ea typeface="Times New Roman"/>
                        </a:rPr>
                        <a:t>5</a:t>
                      </a:r>
                      <a:endParaRPr lang="en-US" sz="1400">
                        <a:latin typeface="Times New Roman"/>
                        <a:ea typeface="Times New Roman"/>
                      </a:endParaRPr>
                    </a:p>
                    <a:p>
                      <a:pPr algn="ctr">
                        <a:spcAft>
                          <a:spcPts val="0"/>
                        </a:spcAft>
                      </a:pPr>
                      <a:r>
                        <a:rPr lang="es-ES" sz="1400">
                          <a:latin typeface="Arial"/>
                          <a:ea typeface="Times New Roman"/>
                        </a:rPr>
                        <a:t>6</a:t>
                      </a:r>
                      <a:endParaRPr lang="en-US" sz="1400">
                        <a:latin typeface="Times New Roman"/>
                        <a:ea typeface="Times New Roman"/>
                      </a:endParaRPr>
                    </a:p>
                    <a:p>
                      <a:pPr algn="ctr">
                        <a:spcAft>
                          <a:spcPts val="0"/>
                        </a:spcAft>
                      </a:pPr>
                      <a:r>
                        <a:rPr lang="es-ES" sz="1400">
                          <a:latin typeface="Arial"/>
                          <a:ea typeface="Times New Roman"/>
                        </a:rPr>
                        <a:t>7</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p>
                      <a:pPr algn="ctr">
                        <a:spcAft>
                          <a:spcPts val="0"/>
                        </a:spcAft>
                      </a:pPr>
                      <a:r>
                        <a:rPr lang="es-ES" sz="1400">
                          <a:latin typeface="Arial"/>
                          <a:ea typeface="Times New Roman"/>
                        </a:rPr>
                        <a:t>4</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782156">
                <a:tc>
                  <a:txBody>
                    <a:bodyPr/>
                    <a:lstStyle/>
                    <a:p>
                      <a:pPr>
                        <a:spcAft>
                          <a:spcPts val="0"/>
                        </a:spcAft>
                      </a:pPr>
                      <a:r>
                        <a:rPr lang="es-ES" sz="1400" b="1">
                          <a:latin typeface="Arial"/>
                          <a:ea typeface="Times New Roman"/>
                        </a:rPr>
                        <a:t>Calidad del servicio (en %)</a:t>
                      </a:r>
                      <a:endParaRPr lang="en-US" sz="1400">
                        <a:latin typeface="Times New Roman"/>
                        <a:ea typeface="Times New Roman"/>
                      </a:endParaRPr>
                    </a:p>
                    <a:p>
                      <a:pPr>
                        <a:spcAft>
                          <a:spcPts val="0"/>
                        </a:spcAft>
                      </a:pPr>
                      <a:r>
                        <a:rPr lang="es-ES" sz="1200">
                          <a:latin typeface="Arial"/>
                          <a:ea typeface="Times New Roman"/>
                        </a:rPr>
                        <a:t>  Alumnos que aseguran interés</a:t>
                      </a:r>
                      <a:endParaRPr lang="en-US" sz="1400">
                        <a:latin typeface="Times New Roman"/>
                        <a:ea typeface="Times New Roman"/>
                      </a:endParaRPr>
                    </a:p>
                    <a:p>
                      <a:pPr>
                        <a:spcAft>
                          <a:spcPts val="0"/>
                        </a:spcAft>
                      </a:pPr>
                      <a:r>
                        <a:rPr lang="es-ES" sz="1200">
                          <a:latin typeface="Arial"/>
                          <a:ea typeface="Times New Roman"/>
                        </a:rPr>
                        <a:t>  Apoyos académicos externos</a:t>
                      </a:r>
                      <a:endParaRPr lang="en-US" sz="1400">
                        <a:latin typeface="Times New Roman"/>
                        <a:ea typeface="Times New Roman"/>
                      </a:endParaRPr>
                    </a:p>
                    <a:p>
                      <a:pPr>
                        <a:spcAft>
                          <a:spcPts val="0"/>
                        </a:spcAft>
                      </a:pPr>
                      <a:r>
                        <a:rPr lang="es-ES" sz="1200">
                          <a:latin typeface="Arial"/>
                          <a:ea typeface="Times New Roman"/>
                        </a:rPr>
                        <a:t>  Apoyos culturales externos</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endParaRPr lang="es-ES" sz="1400">
                        <a:latin typeface="Arial"/>
                        <a:ea typeface="Times New Roman"/>
                      </a:endParaRPr>
                    </a:p>
                    <a:p>
                      <a:pPr algn="ctr">
                        <a:spcAft>
                          <a:spcPts val="0"/>
                        </a:spcAft>
                      </a:pPr>
                      <a:r>
                        <a:rPr lang="es-ES" sz="1400">
                          <a:latin typeface="Arial"/>
                          <a:ea typeface="Times New Roman"/>
                        </a:rPr>
                        <a:t>8</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endParaRPr lang="es-ES" sz="1400">
                        <a:latin typeface="Arial"/>
                        <a:ea typeface="Times New Roman"/>
                      </a:endParaRPr>
                    </a:p>
                    <a:p>
                      <a:pPr algn="ctr">
                        <a:spcAft>
                          <a:spcPts val="0"/>
                        </a:spcAft>
                      </a:pPr>
                      <a:r>
                        <a:rPr lang="es-ES" sz="1400">
                          <a:latin typeface="Arial"/>
                          <a:ea typeface="Times New Roman"/>
                        </a:rPr>
                        <a:t>5, 6</a:t>
                      </a:r>
                      <a:endParaRPr lang="en-US" sz="1400">
                        <a:latin typeface="Times New Roman"/>
                        <a:ea typeface="Times New Roman"/>
                      </a:endParaRPr>
                    </a:p>
                    <a:p>
                      <a:pPr algn="ctr">
                        <a:spcAft>
                          <a:spcPts val="0"/>
                        </a:spcAft>
                      </a:pPr>
                      <a:r>
                        <a:rPr lang="es-ES" sz="1400">
                          <a:latin typeface="Arial"/>
                          <a:ea typeface="Times New Roman"/>
                        </a:rPr>
                        <a:t>7</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625725">
                <a:tc>
                  <a:txBody>
                    <a:bodyPr/>
                    <a:lstStyle/>
                    <a:p>
                      <a:pPr>
                        <a:spcAft>
                          <a:spcPts val="0"/>
                        </a:spcAft>
                      </a:pPr>
                      <a:r>
                        <a:rPr lang="es-ES" sz="1400" b="1">
                          <a:latin typeface="Arial"/>
                          <a:ea typeface="Times New Roman"/>
                        </a:rPr>
                        <a:t>Liderazgo y administración</a:t>
                      </a:r>
                      <a:endParaRPr lang="en-US" sz="1400">
                        <a:latin typeface="Times New Roman"/>
                        <a:ea typeface="Times New Roman"/>
                      </a:endParaRPr>
                    </a:p>
                    <a:p>
                      <a:pPr>
                        <a:spcAft>
                          <a:spcPts val="0"/>
                        </a:spcAft>
                      </a:pPr>
                      <a:r>
                        <a:rPr lang="es-ES" sz="1200">
                          <a:latin typeface="Arial"/>
                          <a:ea typeface="Times New Roman"/>
                        </a:rPr>
                        <a:t>  Visitas efectivas de autoridades</a:t>
                      </a:r>
                      <a:endParaRPr lang="en-US" sz="1400">
                        <a:latin typeface="Times New Roman"/>
                        <a:ea typeface="Times New Roman"/>
                      </a:endParaRPr>
                    </a:p>
                    <a:p>
                      <a:pPr>
                        <a:spcAft>
                          <a:spcPts val="0"/>
                        </a:spcAft>
                      </a:pPr>
                      <a:r>
                        <a:rPr lang="es-ES" sz="1200">
                          <a:latin typeface="Arial"/>
                          <a:ea typeface="Times New Roman"/>
                        </a:rPr>
                        <a:t>  Estilo de liderazgo de Blanchar* </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p>
                      <a:pPr algn="ctr">
                        <a:spcAft>
                          <a:spcPts val="0"/>
                        </a:spcAft>
                      </a:pPr>
                      <a:r>
                        <a:rPr lang="es-ES" sz="1400">
                          <a:latin typeface="Arial"/>
                          <a:ea typeface="Times New Roman"/>
                        </a:rPr>
                        <a:t>8</a:t>
                      </a:r>
                      <a:endParaRPr lang="en-US" sz="1400">
                        <a:latin typeface="Times New Roman"/>
                        <a:ea typeface="Times New Roman"/>
                      </a:endParaRPr>
                    </a:p>
                    <a:p>
                      <a:pPr algn="ctr">
                        <a:spcAft>
                          <a:spcPts val="0"/>
                        </a:spcAft>
                      </a:pPr>
                      <a:r>
                        <a:rPr lang="es-ES" sz="1400">
                          <a:latin typeface="Arial"/>
                          <a:ea typeface="Times New Roman"/>
                        </a:rPr>
                        <a:t>11</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08575">
                <a:tc>
                  <a:txBody>
                    <a:bodyPr/>
                    <a:lstStyle/>
                    <a:p>
                      <a:pPr>
                        <a:spcAft>
                          <a:spcPts val="0"/>
                        </a:spcAft>
                      </a:pPr>
                      <a:r>
                        <a:rPr lang="es-ES" sz="1400" b="1">
                          <a:latin typeface="Arial"/>
                          <a:ea typeface="Times New Roman"/>
                        </a:rPr>
                        <a:t>Alumnos externos al sector</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a:latin typeface="Arial"/>
                          <a:ea typeface="Times New Roman"/>
                        </a:rPr>
                        <a:t>9</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endParaRPr lang="es-ES" sz="1400">
                        <a:latin typeface="Arial"/>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08575">
                <a:tc>
                  <a:txBody>
                    <a:bodyPr/>
                    <a:lstStyle/>
                    <a:p>
                      <a:pPr>
                        <a:spcAft>
                          <a:spcPts val="0"/>
                        </a:spcAft>
                      </a:pPr>
                      <a:r>
                        <a:rPr lang="es-ES" sz="1400" b="1">
                          <a:latin typeface="Arial"/>
                          <a:ea typeface="Times New Roman"/>
                        </a:rPr>
                        <a:t>Evaluación en PISA</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08575">
                <a:tc>
                  <a:txBody>
                    <a:bodyPr/>
                    <a:lstStyle/>
                    <a:p>
                      <a:pPr>
                        <a:spcAft>
                          <a:spcPts val="0"/>
                        </a:spcAft>
                      </a:pPr>
                      <a:r>
                        <a:rPr lang="es-ES" sz="1400" b="1">
                          <a:latin typeface="Arial"/>
                          <a:ea typeface="Times New Roman"/>
                        </a:rPr>
                        <a:t>Años de servicio docente</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endParaRPr lang="es-ES" sz="1400">
                        <a:latin typeface="Arial"/>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a:latin typeface="Arial"/>
                          <a:ea typeface="Times New Roman"/>
                        </a:rPr>
                        <a:t>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7149">
                <a:tc>
                  <a:txBody>
                    <a:bodyPr/>
                    <a:lstStyle/>
                    <a:p>
                      <a:pPr>
                        <a:spcAft>
                          <a:spcPts val="0"/>
                        </a:spcAft>
                      </a:pPr>
                      <a:r>
                        <a:rPr lang="es-ES" sz="1400" b="1">
                          <a:latin typeface="Arial"/>
                          <a:ea typeface="Times New Roman"/>
                        </a:rPr>
                        <a:t>Porcentaje de alumnos con problemas de conducta</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ES" sz="1400">
                          <a:latin typeface="Arial"/>
                          <a:ea typeface="Times New Roman"/>
                        </a:rPr>
                        <a:t>10</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endParaRPr lang="es-ES" sz="1400">
                        <a:latin typeface="Arial"/>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08575">
                <a:tc>
                  <a:txBody>
                    <a:bodyPr/>
                    <a:lstStyle/>
                    <a:p>
                      <a:pPr>
                        <a:spcAft>
                          <a:spcPts val="0"/>
                        </a:spcAft>
                      </a:pPr>
                      <a:r>
                        <a:rPr lang="es-ES" sz="1400" b="1">
                          <a:latin typeface="Arial"/>
                          <a:ea typeface="Times New Roman"/>
                        </a:rPr>
                        <a:t>Actividades extracurriculares</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a:latin typeface="Arial"/>
                          <a:ea typeface="Times New Roman"/>
                        </a:rPr>
                        <a:t>11</a:t>
                      </a:r>
                      <a:endParaRPr lang="en-US" sz="1400">
                        <a:latin typeface="Times New Roman"/>
                        <a:ea typeface="Times New Roman"/>
                      </a:endParaRPr>
                    </a:p>
                  </a:txBody>
                  <a:tcPr marL="68580" marR="68580" marT="0" marB="0" anchor="ctr">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400" dirty="0">
                          <a:latin typeface="Arial"/>
                          <a:ea typeface="Times New Roman"/>
                        </a:rPr>
                        <a:t>10</a:t>
                      </a:r>
                      <a:endParaRPr lang="en-US" sz="1400" dirty="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ES" sz="3600" b="1" dirty="0" smtClean="0"/>
              <a:t>El objeto del diagnóstico por comparación</a:t>
            </a:r>
            <a:endParaRPr lang="en-US" sz="3600" dirty="0"/>
          </a:p>
        </p:txBody>
      </p:sp>
      <p:sp>
        <p:nvSpPr>
          <p:cNvPr id="3" name="2 Marcador de contenido"/>
          <p:cNvSpPr>
            <a:spLocks noGrp="1"/>
          </p:cNvSpPr>
          <p:nvPr>
            <p:ph idx="1"/>
          </p:nvPr>
        </p:nvSpPr>
        <p:spPr>
          <a:xfrm>
            <a:off x="467544" y="1412776"/>
            <a:ext cx="8229600" cy="1252736"/>
          </a:xfrm>
        </p:spPr>
        <p:txBody>
          <a:bodyPr>
            <a:normAutofit/>
          </a:bodyPr>
          <a:lstStyle/>
          <a:p>
            <a:pPr>
              <a:buNone/>
            </a:pPr>
            <a:r>
              <a:rPr lang="es-ES" sz="2400" b="1" i="1" dirty="0"/>
              <a:t>Modelo sistémico</a:t>
            </a:r>
            <a:r>
              <a:rPr lang="es-ES" sz="2400" b="1" i="1" dirty="0" smtClean="0"/>
              <a:t>. </a:t>
            </a:r>
            <a:r>
              <a:rPr lang="es-ES" sz="2400" dirty="0"/>
              <a:t>Determinación de valores a comparar</a:t>
            </a:r>
            <a:r>
              <a:rPr lang="es-ES" sz="2400" dirty="0" smtClean="0"/>
              <a:t>.</a:t>
            </a:r>
            <a:endParaRPr lang="en-US" sz="2400" b="1" i="1" dirty="0"/>
          </a:p>
        </p:txBody>
      </p:sp>
      <p:graphicFrame>
        <p:nvGraphicFramePr>
          <p:cNvPr id="5" name="4 Tabla"/>
          <p:cNvGraphicFramePr>
            <a:graphicFrameLocks noGrp="1"/>
          </p:cNvGraphicFramePr>
          <p:nvPr/>
        </p:nvGraphicFramePr>
        <p:xfrm>
          <a:off x="251520" y="1916836"/>
          <a:ext cx="8568952" cy="4744572"/>
        </p:xfrm>
        <a:graphic>
          <a:graphicData uri="http://schemas.openxmlformats.org/drawingml/2006/table">
            <a:tbl>
              <a:tblPr/>
              <a:tblGrid>
                <a:gridCol w="5380172"/>
                <a:gridCol w="3188780"/>
              </a:tblGrid>
              <a:tr h="246471">
                <a:tc>
                  <a:txBody>
                    <a:bodyPr/>
                    <a:lstStyle/>
                    <a:p>
                      <a:pPr algn="ctr">
                        <a:spcAft>
                          <a:spcPts val="0"/>
                        </a:spcAft>
                      </a:pPr>
                      <a:r>
                        <a:rPr lang="es-ES" sz="1400" b="1">
                          <a:solidFill>
                            <a:srgbClr val="FFFFFF"/>
                          </a:solidFill>
                          <a:latin typeface="Arial"/>
                          <a:ea typeface="Times New Roman"/>
                        </a:rPr>
                        <a:t>Indicador</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algn="ctr">
                        <a:spcAft>
                          <a:spcPts val="0"/>
                        </a:spcAft>
                      </a:pPr>
                      <a:r>
                        <a:rPr lang="es-ES" sz="1400" b="1">
                          <a:solidFill>
                            <a:srgbClr val="FFFFFF"/>
                          </a:solidFill>
                          <a:latin typeface="Arial"/>
                          <a:ea typeface="Times New Roman"/>
                        </a:rPr>
                        <a:t>Obtenido de:</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246471">
                <a:tc>
                  <a:txBody>
                    <a:bodyPr/>
                    <a:lstStyle/>
                    <a:p>
                      <a:pPr>
                        <a:spcAft>
                          <a:spcPts val="0"/>
                        </a:spcAft>
                      </a:pPr>
                      <a:r>
                        <a:rPr lang="es-ES" sz="1400" b="1">
                          <a:latin typeface="Arial"/>
                          <a:ea typeface="Times New Roman"/>
                        </a:rPr>
                        <a:t>Continuidad y cambio</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spcAft>
                          <a:spcPts val="0"/>
                        </a:spcAft>
                      </a:pPr>
                      <a:r>
                        <a:rPr lang="es-MX" sz="1400">
                          <a:latin typeface="Arial"/>
                          <a:ea typeface="Times New Roman"/>
                        </a:rPr>
                        <a:t>Peck, C. y Seixas, P., 2008</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6471">
                <a:tc>
                  <a:txBody>
                    <a:bodyPr/>
                    <a:lstStyle/>
                    <a:p>
                      <a:pPr>
                        <a:spcAft>
                          <a:spcPts val="0"/>
                        </a:spcAft>
                      </a:pPr>
                      <a:r>
                        <a:rPr lang="es-ES" sz="1400" b="1">
                          <a:latin typeface="Arial"/>
                          <a:ea typeface="Times New Roman"/>
                        </a:rPr>
                        <a:t>Capacidad para lograr mejoras</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spcAft>
                          <a:spcPts val="0"/>
                        </a:spcAft>
                      </a:pPr>
                      <a:r>
                        <a:rPr lang="en-US" sz="1400">
                          <a:latin typeface="Arial"/>
                          <a:ea typeface="Times New Roman"/>
                        </a:rPr>
                        <a:t>OFSTED,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1150200">
                <a:tc>
                  <a:txBody>
                    <a:bodyPr/>
                    <a:lstStyle/>
                    <a:p>
                      <a:pPr>
                        <a:spcAft>
                          <a:spcPts val="0"/>
                        </a:spcAft>
                      </a:pPr>
                      <a:r>
                        <a:rPr lang="es-ES" sz="1400" b="1">
                          <a:latin typeface="Arial"/>
                          <a:ea typeface="Times New Roman"/>
                        </a:rPr>
                        <a:t>Resultados para los alumnos (en %)</a:t>
                      </a:r>
                      <a:endParaRPr lang="en-US" sz="1400">
                        <a:latin typeface="Times New Roman"/>
                        <a:ea typeface="Times New Roman"/>
                      </a:endParaRPr>
                    </a:p>
                    <a:p>
                      <a:pPr>
                        <a:spcAft>
                          <a:spcPts val="0"/>
                        </a:spcAft>
                      </a:pPr>
                      <a:r>
                        <a:rPr lang="es-ES" sz="1200">
                          <a:latin typeface="Arial"/>
                          <a:ea typeface="Times New Roman"/>
                        </a:rPr>
                        <a:t>  Alumnos que aseguran que aprendieron</a:t>
                      </a:r>
                      <a:endParaRPr lang="en-US" sz="1400">
                        <a:latin typeface="Times New Roman"/>
                        <a:ea typeface="Times New Roman"/>
                      </a:endParaRPr>
                    </a:p>
                    <a:p>
                      <a:pPr>
                        <a:spcAft>
                          <a:spcPts val="0"/>
                        </a:spcAft>
                      </a:pPr>
                      <a:r>
                        <a:rPr lang="es-ES" sz="1200">
                          <a:latin typeface="Arial"/>
                          <a:ea typeface="Times New Roman"/>
                        </a:rPr>
                        <a:t>  Alumnos que se sienten seguros</a:t>
                      </a:r>
                      <a:endParaRPr lang="en-US" sz="1400">
                        <a:latin typeface="Times New Roman"/>
                        <a:ea typeface="Times New Roman"/>
                      </a:endParaRPr>
                    </a:p>
                    <a:p>
                      <a:pPr>
                        <a:spcAft>
                          <a:spcPts val="0"/>
                        </a:spcAft>
                      </a:pPr>
                      <a:r>
                        <a:rPr lang="es-ES" sz="1200">
                          <a:latin typeface="Arial"/>
                          <a:ea typeface="Times New Roman"/>
                        </a:rPr>
                        <a:t>  Alumnos que apoyan extraclase</a:t>
                      </a:r>
                      <a:endParaRPr lang="en-US" sz="1400">
                        <a:latin typeface="Times New Roman"/>
                        <a:ea typeface="Times New Roman"/>
                      </a:endParaRPr>
                    </a:p>
                    <a:p>
                      <a:pPr>
                        <a:spcAft>
                          <a:spcPts val="0"/>
                        </a:spcAft>
                      </a:pPr>
                      <a:r>
                        <a:rPr lang="es-ES" sz="1200">
                          <a:latin typeface="Arial"/>
                          <a:ea typeface="Times New Roman"/>
                        </a:rPr>
                        <a:t>  Padres que apoyan efectivamente</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spcAft>
                          <a:spcPts val="0"/>
                        </a:spcAft>
                      </a:pPr>
                      <a:r>
                        <a:rPr lang="en-US" sz="1400">
                          <a:latin typeface="Arial"/>
                          <a:ea typeface="Times New Roman"/>
                        </a:rPr>
                        <a:t>OFSTED,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924268">
                <a:tc>
                  <a:txBody>
                    <a:bodyPr/>
                    <a:lstStyle/>
                    <a:p>
                      <a:pPr>
                        <a:spcAft>
                          <a:spcPts val="0"/>
                        </a:spcAft>
                      </a:pPr>
                      <a:r>
                        <a:rPr lang="es-ES" sz="1400" b="1">
                          <a:latin typeface="Arial"/>
                          <a:ea typeface="Times New Roman"/>
                        </a:rPr>
                        <a:t>Calidad del servicio (en %)</a:t>
                      </a:r>
                      <a:endParaRPr lang="en-US" sz="1400">
                        <a:latin typeface="Times New Roman"/>
                        <a:ea typeface="Times New Roman"/>
                      </a:endParaRPr>
                    </a:p>
                    <a:p>
                      <a:pPr>
                        <a:spcAft>
                          <a:spcPts val="0"/>
                        </a:spcAft>
                      </a:pPr>
                      <a:r>
                        <a:rPr lang="es-ES" sz="1200">
                          <a:latin typeface="Arial"/>
                          <a:ea typeface="Times New Roman"/>
                        </a:rPr>
                        <a:t>  Alumnos que aseguran interés</a:t>
                      </a:r>
                      <a:endParaRPr lang="en-US" sz="1400">
                        <a:latin typeface="Times New Roman"/>
                        <a:ea typeface="Times New Roman"/>
                      </a:endParaRPr>
                    </a:p>
                    <a:p>
                      <a:pPr>
                        <a:spcAft>
                          <a:spcPts val="0"/>
                        </a:spcAft>
                      </a:pPr>
                      <a:r>
                        <a:rPr lang="es-ES" sz="1200">
                          <a:latin typeface="Arial"/>
                          <a:ea typeface="Times New Roman"/>
                        </a:rPr>
                        <a:t>  Apoyos académicos externos</a:t>
                      </a:r>
                      <a:endParaRPr lang="en-US" sz="1400">
                        <a:latin typeface="Times New Roman"/>
                        <a:ea typeface="Times New Roman"/>
                      </a:endParaRPr>
                    </a:p>
                    <a:p>
                      <a:pPr>
                        <a:spcAft>
                          <a:spcPts val="0"/>
                        </a:spcAft>
                      </a:pPr>
                      <a:r>
                        <a:rPr lang="es-ES" sz="1200">
                          <a:latin typeface="Arial"/>
                          <a:ea typeface="Times New Roman"/>
                        </a:rPr>
                        <a:t>  Apoyos culturales externos</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spcAft>
                          <a:spcPts val="0"/>
                        </a:spcAft>
                      </a:pPr>
                      <a:r>
                        <a:rPr lang="en-US" sz="1400">
                          <a:latin typeface="Arial"/>
                          <a:ea typeface="Times New Roman"/>
                        </a:rPr>
                        <a:t>OFSTED,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698336">
                <a:tc>
                  <a:txBody>
                    <a:bodyPr/>
                    <a:lstStyle/>
                    <a:p>
                      <a:pPr>
                        <a:spcAft>
                          <a:spcPts val="0"/>
                        </a:spcAft>
                      </a:pPr>
                      <a:r>
                        <a:rPr lang="es-ES" sz="1400" b="1">
                          <a:latin typeface="Arial"/>
                          <a:ea typeface="Times New Roman"/>
                        </a:rPr>
                        <a:t>Liderazgo y administración</a:t>
                      </a:r>
                      <a:endParaRPr lang="en-US" sz="1400">
                        <a:latin typeface="Times New Roman"/>
                        <a:ea typeface="Times New Roman"/>
                      </a:endParaRPr>
                    </a:p>
                    <a:p>
                      <a:pPr>
                        <a:spcAft>
                          <a:spcPts val="0"/>
                        </a:spcAft>
                      </a:pPr>
                      <a:r>
                        <a:rPr lang="es-ES" sz="1200">
                          <a:latin typeface="Arial"/>
                          <a:ea typeface="Times New Roman"/>
                        </a:rPr>
                        <a:t>  Visitas efectivas de autoridades</a:t>
                      </a:r>
                      <a:endParaRPr lang="en-US" sz="1400">
                        <a:latin typeface="Times New Roman"/>
                        <a:ea typeface="Times New Roman"/>
                      </a:endParaRPr>
                    </a:p>
                    <a:p>
                      <a:pPr>
                        <a:spcAft>
                          <a:spcPts val="0"/>
                        </a:spcAft>
                      </a:pPr>
                      <a:r>
                        <a:rPr lang="es-ES" sz="1200">
                          <a:latin typeface="Arial"/>
                          <a:ea typeface="Times New Roman"/>
                        </a:rPr>
                        <a:t>  Estilo de liderazgo de Blanchar (1) </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spcAft>
                          <a:spcPts val="0"/>
                        </a:spcAft>
                      </a:pPr>
                      <a:r>
                        <a:rPr lang="en-US" sz="1400">
                          <a:latin typeface="Arial"/>
                          <a:ea typeface="Times New Roman"/>
                        </a:rPr>
                        <a:t>OFSTED, 2009, excepto (1)</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6471">
                <a:tc>
                  <a:txBody>
                    <a:bodyPr/>
                    <a:lstStyle/>
                    <a:p>
                      <a:pPr>
                        <a:spcAft>
                          <a:spcPts val="0"/>
                        </a:spcAft>
                      </a:pPr>
                      <a:r>
                        <a:rPr lang="es-ES" sz="1400" b="1">
                          <a:latin typeface="Arial"/>
                          <a:ea typeface="Times New Roman"/>
                        </a:rPr>
                        <a:t>Alumnos externos al sector (2)</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spcAft>
                          <a:spcPts val="0"/>
                        </a:spcAft>
                      </a:pPr>
                      <a:r>
                        <a:rPr lang="es-ES" sz="1400">
                          <a:latin typeface="Arial"/>
                          <a:ea typeface="Times New Roman"/>
                        </a:rPr>
                        <a:t>NCES,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46471">
                <a:tc>
                  <a:txBody>
                    <a:bodyPr/>
                    <a:lstStyle/>
                    <a:p>
                      <a:pPr>
                        <a:spcAft>
                          <a:spcPts val="0"/>
                        </a:spcAft>
                      </a:pPr>
                      <a:r>
                        <a:rPr lang="es-ES" sz="1400" b="1">
                          <a:latin typeface="Arial"/>
                          <a:ea typeface="Times New Roman"/>
                        </a:rPr>
                        <a:t>Evaluación en PISA</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spcAft>
                          <a:spcPts val="0"/>
                        </a:spcAft>
                      </a:pPr>
                      <a:r>
                        <a:rPr lang="es-ES" sz="1400">
                          <a:latin typeface="Arial"/>
                          <a:ea typeface="Times New Roman"/>
                        </a:rPr>
                        <a:t>NCES,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6471">
                <a:tc>
                  <a:txBody>
                    <a:bodyPr/>
                    <a:lstStyle/>
                    <a:p>
                      <a:pPr>
                        <a:spcAft>
                          <a:spcPts val="0"/>
                        </a:spcAft>
                      </a:pPr>
                      <a:r>
                        <a:rPr lang="es-ES" sz="1400" b="1">
                          <a:latin typeface="Arial"/>
                          <a:ea typeface="Times New Roman"/>
                        </a:rPr>
                        <a:t>Años de servicio docente</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spcAft>
                          <a:spcPts val="0"/>
                        </a:spcAft>
                      </a:pPr>
                      <a:r>
                        <a:rPr lang="es-ES" sz="1400">
                          <a:latin typeface="Arial"/>
                          <a:ea typeface="Times New Roman"/>
                        </a:rPr>
                        <a:t>NCES,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46471">
                <a:tc>
                  <a:txBody>
                    <a:bodyPr/>
                    <a:lstStyle/>
                    <a:p>
                      <a:pPr>
                        <a:spcAft>
                          <a:spcPts val="0"/>
                        </a:spcAft>
                      </a:pPr>
                      <a:r>
                        <a:rPr lang="es-ES" sz="1400" b="1">
                          <a:latin typeface="Arial"/>
                          <a:ea typeface="Times New Roman"/>
                        </a:rPr>
                        <a:t>Alumnos con problemas de conducta (%)</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spcAft>
                          <a:spcPts val="0"/>
                        </a:spcAft>
                      </a:pPr>
                      <a:r>
                        <a:rPr lang="es-ES" sz="1400">
                          <a:latin typeface="Arial"/>
                          <a:ea typeface="Times New Roman"/>
                        </a:rPr>
                        <a:t>NCES, 2009</a:t>
                      </a:r>
                      <a:endParaRPr lang="en-US" sz="140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6471">
                <a:tc>
                  <a:txBody>
                    <a:bodyPr/>
                    <a:lstStyle/>
                    <a:p>
                      <a:pPr>
                        <a:spcAft>
                          <a:spcPts val="0"/>
                        </a:spcAft>
                      </a:pPr>
                      <a:r>
                        <a:rPr lang="es-ES" sz="1400" b="1">
                          <a:latin typeface="Arial"/>
                          <a:ea typeface="Times New Roman"/>
                        </a:rPr>
                        <a:t>Actividades extracurriculares</a:t>
                      </a:r>
                      <a:endParaRPr lang="en-US" sz="1400">
                        <a:latin typeface="Times New Roman"/>
                        <a:ea typeface="Times New Roman"/>
                      </a:endParaRPr>
                    </a:p>
                  </a:txBody>
                  <a:tcPr marL="68580" marR="68580" marT="0" marB="0" anchor="ctr">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spcAft>
                          <a:spcPts val="0"/>
                        </a:spcAft>
                      </a:pPr>
                      <a:r>
                        <a:rPr lang="es-ES" sz="1400" dirty="0">
                          <a:latin typeface="Arial"/>
                          <a:ea typeface="Times New Roman"/>
                        </a:rPr>
                        <a:t>Personal (3)</a:t>
                      </a:r>
                      <a:endParaRPr lang="en-US" sz="1400" dirty="0">
                        <a:latin typeface="Times New Roman"/>
                        <a:ea typeface="Times New Roman"/>
                      </a:endParaRPr>
                    </a:p>
                  </a:txBody>
                  <a:tcPr marL="68580" marR="68580" marT="0" marB="0" anchor="ctr">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El estado del arte</a:t>
            </a:r>
            <a:endParaRPr lang="en-US" dirty="0"/>
          </a:p>
        </p:txBody>
      </p:sp>
      <p:sp>
        <p:nvSpPr>
          <p:cNvPr id="3" name="2 Marcador de contenido"/>
          <p:cNvSpPr>
            <a:spLocks noGrp="1"/>
          </p:cNvSpPr>
          <p:nvPr>
            <p:ph idx="1"/>
          </p:nvPr>
        </p:nvSpPr>
        <p:spPr/>
        <p:txBody>
          <a:bodyPr>
            <a:normAutofit fontScale="92500" lnSpcReduction="10000"/>
          </a:bodyPr>
          <a:lstStyle/>
          <a:p>
            <a:r>
              <a:rPr lang="es-ES" dirty="0"/>
              <a:t>El benchmarking o diagnóstico por comparación es un modelo utilizado para evaluar mediante comparación productos, servicios y procesos de empresas que tienen como líderes en algún campo con otra que busque mejorar, con la idea de saber que las ha puesto en ese lugar y hacer los cambios requeridos en función de lo obtenido de la comparación de alguno de los tipos de benchmarking </a:t>
            </a:r>
            <a:r>
              <a:rPr lang="es-ES" dirty="0" smtClean="0"/>
              <a:t>siguientes tipos </a:t>
            </a:r>
            <a:r>
              <a:rPr lang="es-ES" dirty="0"/>
              <a:t>de benchmarking.</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El estado del arte</a:t>
            </a:r>
            <a:endParaRPr lang="en-US" dirty="0"/>
          </a:p>
        </p:txBody>
      </p:sp>
      <p:sp>
        <p:nvSpPr>
          <p:cNvPr id="3" name="2 Marcador de contenido"/>
          <p:cNvSpPr>
            <a:spLocks noGrp="1"/>
          </p:cNvSpPr>
          <p:nvPr>
            <p:ph idx="1"/>
          </p:nvPr>
        </p:nvSpPr>
        <p:spPr>
          <a:xfrm>
            <a:off x="457200" y="1600201"/>
            <a:ext cx="8229600" cy="676672"/>
          </a:xfrm>
        </p:spPr>
        <p:txBody>
          <a:bodyPr>
            <a:normAutofit/>
          </a:bodyPr>
          <a:lstStyle/>
          <a:p>
            <a:r>
              <a:rPr lang="es-ES" dirty="0" smtClean="0"/>
              <a:t>Tipos </a:t>
            </a:r>
            <a:r>
              <a:rPr lang="es-ES" dirty="0"/>
              <a:t>de benchmarking.</a:t>
            </a:r>
            <a:endParaRPr lang="en-US" dirty="0"/>
          </a:p>
          <a:p>
            <a:endParaRPr lang="en-US" dirty="0"/>
          </a:p>
        </p:txBody>
      </p:sp>
      <p:graphicFrame>
        <p:nvGraphicFramePr>
          <p:cNvPr id="4" name="3 Diagrama"/>
          <p:cNvGraphicFramePr/>
          <p:nvPr/>
        </p:nvGraphicFramePr>
        <p:xfrm>
          <a:off x="395536" y="2204864"/>
          <a:ext cx="835292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s-ES" dirty="0"/>
              <a:t>El tipo de benchmarking seleccionado es el llamado funcional que compara las actividades realizadas por los actores educativos de diferentes planteles del mismo subsistema y </a:t>
            </a:r>
            <a:r>
              <a:rPr lang="es-MX" dirty="0"/>
              <a:t>compara organizaciones reconocidas por ser las más avanzadas en productos, servicios o procesos (</a:t>
            </a:r>
            <a:r>
              <a:rPr lang="es-MX" dirty="0" err="1"/>
              <a:t>Spendolini</a:t>
            </a:r>
            <a:r>
              <a:rPr lang="es-MX" dirty="0"/>
              <a:t>, 1992</a:t>
            </a:r>
            <a:r>
              <a:rPr lang="es-MX" dirty="0" smtClean="0"/>
              <a:t>)</a:t>
            </a:r>
            <a:r>
              <a:rPr lang="es-ES" dirty="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Antecedentes</a:t>
            </a:r>
            <a:endParaRPr lang="en-US" dirty="0"/>
          </a:p>
        </p:txBody>
      </p:sp>
      <p:sp>
        <p:nvSpPr>
          <p:cNvPr id="3" name="2 Marcador de contenido"/>
          <p:cNvSpPr>
            <a:spLocks noGrp="1"/>
          </p:cNvSpPr>
          <p:nvPr>
            <p:ph idx="1"/>
          </p:nvPr>
        </p:nvSpPr>
        <p:spPr/>
        <p:txBody>
          <a:bodyPr>
            <a:normAutofit fontScale="85000" lnSpcReduction="10000"/>
          </a:bodyPr>
          <a:lstStyle/>
          <a:p>
            <a:r>
              <a:rPr lang="es-ES" dirty="0" smtClean="0"/>
              <a:t>La </a:t>
            </a:r>
            <a:r>
              <a:rPr lang="es-ES" dirty="0"/>
              <a:t>idea del presente estudio surge después de que durante varios ciclos escolares la escuela donde laboramos ha reducido su población estudiantil a pesar de que cuenta con todo lo que el Estado puede brindar a una escuela y que tiene sus alumnos asegurados por sectorización</a:t>
            </a:r>
            <a:endParaRPr lang="en-US" dirty="0"/>
          </a:p>
          <a:p>
            <a:r>
              <a:rPr lang="es-ES" dirty="0"/>
              <a:t>Sucede lo anterior mientras que otras escuelas crecen cada ciclo escolar con alumnos de su sector y externos al mismo, quienes prefieren recorrer varios kilómetros al día y pasar junto a otras secundarias por asistir a una escuela considerada como mejor por la sociedad.</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Determinación de valores estándar.</a:t>
            </a:r>
            <a:endParaRPr lang="en-US" dirty="0"/>
          </a:p>
        </p:txBody>
      </p:sp>
      <p:graphicFrame>
        <p:nvGraphicFramePr>
          <p:cNvPr id="5" name="4 Tabla"/>
          <p:cNvGraphicFramePr>
            <a:graphicFrameLocks noGrp="1"/>
          </p:cNvGraphicFramePr>
          <p:nvPr/>
        </p:nvGraphicFramePr>
        <p:xfrm>
          <a:off x="395536" y="1397000"/>
          <a:ext cx="8424936" cy="5183976"/>
        </p:xfrm>
        <a:graphic>
          <a:graphicData uri="http://schemas.openxmlformats.org/drawingml/2006/table">
            <a:tbl>
              <a:tblPr/>
              <a:tblGrid>
                <a:gridCol w="6962601"/>
                <a:gridCol w="1462335"/>
              </a:tblGrid>
              <a:tr h="242503">
                <a:tc>
                  <a:txBody>
                    <a:bodyPr/>
                    <a:lstStyle/>
                    <a:p>
                      <a:pPr algn="ctr">
                        <a:spcAft>
                          <a:spcPts val="0"/>
                        </a:spcAft>
                      </a:pPr>
                      <a:r>
                        <a:rPr lang="es-ES" sz="1600" b="1">
                          <a:solidFill>
                            <a:srgbClr val="FFFFFF"/>
                          </a:solidFill>
                          <a:latin typeface="Arial"/>
                          <a:ea typeface="Times New Roman"/>
                        </a:rPr>
                        <a:t>Indicador</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algn="ctr">
                        <a:spcAft>
                          <a:spcPts val="0"/>
                        </a:spcAft>
                      </a:pPr>
                      <a:r>
                        <a:rPr lang="es-ES" sz="1600" b="1">
                          <a:solidFill>
                            <a:srgbClr val="FFFFFF"/>
                          </a:solidFill>
                          <a:latin typeface="Arial"/>
                          <a:ea typeface="Times New Roman"/>
                        </a:rPr>
                        <a:t>Valor</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242503">
                <a:tc>
                  <a:txBody>
                    <a:bodyPr/>
                    <a:lstStyle/>
                    <a:p>
                      <a:pPr>
                        <a:spcAft>
                          <a:spcPts val="0"/>
                        </a:spcAft>
                      </a:pPr>
                      <a:r>
                        <a:rPr lang="es-ES" sz="1600" b="1">
                          <a:solidFill>
                            <a:srgbClr val="000000"/>
                          </a:solidFill>
                          <a:latin typeface="Arial"/>
                          <a:ea typeface="Times New Roman"/>
                        </a:rPr>
                        <a:t>Continuidad y cambio</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MX"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2503">
                <a:tc>
                  <a:txBody>
                    <a:bodyPr/>
                    <a:lstStyle/>
                    <a:p>
                      <a:pPr>
                        <a:spcAft>
                          <a:spcPts val="0"/>
                        </a:spcAft>
                      </a:pPr>
                      <a:r>
                        <a:rPr lang="es-ES" sz="1600" b="1">
                          <a:solidFill>
                            <a:srgbClr val="000000"/>
                          </a:solidFill>
                          <a:latin typeface="Arial"/>
                          <a:ea typeface="Times New Roman"/>
                        </a:rPr>
                        <a:t>Capacidad para lograr mejoras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ES"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33522">
                <a:tc>
                  <a:txBody>
                    <a:bodyPr/>
                    <a:lstStyle/>
                    <a:p>
                      <a:pPr>
                        <a:spcAft>
                          <a:spcPts val="0"/>
                        </a:spcAft>
                      </a:pPr>
                      <a:r>
                        <a:rPr lang="es-ES" sz="1600" b="1">
                          <a:solidFill>
                            <a:srgbClr val="000000"/>
                          </a:solidFill>
                          <a:latin typeface="Arial"/>
                          <a:ea typeface="Times New Roman"/>
                        </a:rPr>
                        <a:t>Resultados para los alumnos (en %)</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a:noFill/>
                    </a:lnB>
                    <a:solidFill>
                      <a:srgbClr val="FDE4D0"/>
                    </a:solidFill>
                  </a:tcPr>
                </a:tc>
                <a:tc>
                  <a:txBody>
                    <a:bodyPr/>
                    <a:lstStyle/>
                    <a:p>
                      <a:endParaRPr lang="en-US" sz="1100">
                        <a:latin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a:noFill/>
                    </a:lnB>
                    <a:solidFill>
                      <a:srgbClr val="FDE4D0"/>
                    </a:solidFill>
                  </a:tcPr>
                </a:tc>
              </a:tr>
              <a:tr h="233522">
                <a:tc>
                  <a:txBody>
                    <a:bodyPr/>
                    <a:lstStyle/>
                    <a:p>
                      <a:pPr>
                        <a:spcAft>
                          <a:spcPts val="0"/>
                        </a:spcAft>
                      </a:pPr>
                      <a:r>
                        <a:rPr lang="es-ES" sz="1200">
                          <a:solidFill>
                            <a:srgbClr val="000000"/>
                          </a:solidFill>
                          <a:latin typeface="Arial"/>
                          <a:ea typeface="Times New Roman"/>
                        </a:rPr>
                        <a:t>  Alumnos que aseguran que aprendieron</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a:noFill/>
                    </a:lnB>
                    <a:solidFill>
                      <a:srgbClr val="FDE4D0"/>
                    </a:solidFill>
                  </a:tcPr>
                </a:tc>
                <a:tc>
                  <a:txBody>
                    <a:bodyPr/>
                    <a:lstStyle/>
                    <a:p>
                      <a:pPr algn="ctr">
                        <a:spcAft>
                          <a:spcPts val="0"/>
                        </a:spcAft>
                      </a:pPr>
                      <a:r>
                        <a:rPr lang="es-MX"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a:noFill/>
                    </a:lnB>
                    <a:solidFill>
                      <a:srgbClr val="FDE4D0"/>
                    </a:solidFill>
                  </a:tcPr>
                </a:tc>
              </a:tr>
              <a:tr h="233522">
                <a:tc>
                  <a:txBody>
                    <a:bodyPr/>
                    <a:lstStyle/>
                    <a:p>
                      <a:pPr>
                        <a:spcAft>
                          <a:spcPts val="0"/>
                        </a:spcAft>
                      </a:pPr>
                      <a:r>
                        <a:rPr lang="es-ES" sz="1200">
                          <a:solidFill>
                            <a:srgbClr val="000000"/>
                          </a:solidFill>
                          <a:latin typeface="Arial"/>
                          <a:ea typeface="Times New Roman"/>
                        </a:rPr>
                        <a:t>  Alumnos que se sienten seguros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a:noFill/>
                    </a:lnB>
                    <a:solidFill>
                      <a:srgbClr val="FDE4D0"/>
                    </a:solidFill>
                  </a:tcPr>
                </a:tc>
                <a:tc>
                  <a:txBody>
                    <a:bodyPr/>
                    <a:lstStyle/>
                    <a:p>
                      <a:pPr algn="ctr">
                        <a:spcAft>
                          <a:spcPts val="0"/>
                        </a:spcAft>
                      </a:pPr>
                      <a:r>
                        <a:rPr lang="es-MX"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a:noFill/>
                    </a:lnB>
                    <a:solidFill>
                      <a:srgbClr val="FDE4D0"/>
                    </a:solidFill>
                  </a:tcPr>
                </a:tc>
              </a:tr>
              <a:tr h="233522">
                <a:tc>
                  <a:txBody>
                    <a:bodyPr/>
                    <a:lstStyle/>
                    <a:p>
                      <a:pPr>
                        <a:spcAft>
                          <a:spcPts val="0"/>
                        </a:spcAft>
                      </a:pPr>
                      <a:r>
                        <a:rPr lang="es-ES" sz="1200">
                          <a:solidFill>
                            <a:srgbClr val="000000"/>
                          </a:solidFill>
                          <a:latin typeface="Arial"/>
                          <a:ea typeface="Times New Roman"/>
                        </a:rPr>
                        <a:t>  Alumnos que apoyan extraclase</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a:noFill/>
                    </a:lnB>
                    <a:solidFill>
                      <a:srgbClr val="FDE4D0"/>
                    </a:solidFill>
                  </a:tcPr>
                </a:tc>
                <a:tc>
                  <a:txBody>
                    <a:bodyPr/>
                    <a:lstStyle/>
                    <a:p>
                      <a:pPr algn="ctr">
                        <a:spcAft>
                          <a:spcPts val="0"/>
                        </a:spcAft>
                      </a:pPr>
                      <a:r>
                        <a:rPr lang="es-MX"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a:noFill/>
                    </a:lnB>
                    <a:solidFill>
                      <a:srgbClr val="FDE4D0"/>
                    </a:solidFill>
                  </a:tcPr>
                </a:tc>
              </a:tr>
              <a:tr h="242503">
                <a:tc>
                  <a:txBody>
                    <a:bodyPr/>
                    <a:lstStyle/>
                    <a:p>
                      <a:pPr>
                        <a:spcAft>
                          <a:spcPts val="0"/>
                        </a:spcAft>
                      </a:pPr>
                      <a:r>
                        <a:rPr lang="es-ES" sz="1200">
                          <a:solidFill>
                            <a:srgbClr val="000000"/>
                          </a:solidFill>
                          <a:latin typeface="Arial"/>
                          <a:ea typeface="Times New Roman"/>
                        </a:rPr>
                        <a:t>  Padres que apoyan efectivamente</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MX" sz="1600">
                          <a:solidFill>
                            <a:srgbClr val="000000"/>
                          </a:solidFill>
                          <a:latin typeface="Arial"/>
                          <a:ea typeface="Times New Roman"/>
                        </a:rPr>
                        <a:t>5</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w="12700" cap="flat" cmpd="sng" algn="ctr">
                      <a:solidFill>
                        <a:srgbClr val="F9B074"/>
                      </a:solidFill>
                      <a:prstDash val="solid"/>
                      <a:round/>
                      <a:headEnd type="none" w="med" len="med"/>
                      <a:tailEnd type="none" w="med" len="med"/>
                    </a:lnB>
                    <a:solidFill>
                      <a:srgbClr val="FDE4D0"/>
                    </a:solidFill>
                  </a:tcPr>
                </a:tc>
              </a:tr>
              <a:tr h="233522">
                <a:tc>
                  <a:txBody>
                    <a:bodyPr/>
                    <a:lstStyle/>
                    <a:p>
                      <a:pPr>
                        <a:spcAft>
                          <a:spcPts val="0"/>
                        </a:spcAft>
                      </a:pPr>
                      <a:r>
                        <a:rPr lang="es-ES" sz="1600" b="1">
                          <a:solidFill>
                            <a:srgbClr val="000000"/>
                          </a:solidFill>
                          <a:latin typeface="Arial"/>
                          <a:ea typeface="Times New Roman"/>
                        </a:rPr>
                        <a:t>Calidad del servicio (en %)</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a:noFill/>
                    </a:lnB>
                  </a:tcPr>
                </a:tc>
                <a:tc>
                  <a:txBody>
                    <a:bodyPr/>
                    <a:lstStyle/>
                    <a:p>
                      <a:endParaRPr lang="en-US" sz="1100">
                        <a:latin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a:noFill/>
                    </a:lnB>
                  </a:tcPr>
                </a:tc>
              </a:tr>
              <a:tr h="233522">
                <a:tc>
                  <a:txBody>
                    <a:bodyPr/>
                    <a:lstStyle/>
                    <a:p>
                      <a:pPr>
                        <a:spcAft>
                          <a:spcPts val="0"/>
                        </a:spcAft>
                      </a:pPr>
                      <a:r>
                        <a:rPr lang="es-ES" sz="1200">
                          <a:solidFill>
                            <a:srgbClr val="000000"/>
                          </a:solidFill>
                          <a:latin typeface="Arial"/>
                          <a:ea typeface="Times New Roman"/>
                        </a:rPr>
                        <a:t>  Alumnos que aseguran interés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a:noFill/>
                    </a:lnB>
                  </a:tcPr>
                </a:tc>
                <a:tc>
                  <a:txBody>
                    <a:bodyPr/>
                    <a:lstStyle/>
                    <a:p>
                      <a:pPr algn="ctr">
                        <a:spcAft>
                          <a:spcPts val="0"/>
                        </a:spcAft>
                      </a:pPr>
                      <a:r>
                        <a:rPr lang="es-MX"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a:noFill/>
                    </a:lnB>
                  </a:tcPr>
                </a:tc>
              </a:tr>
              <a:tr h="233522">
                <a:tc>
                  <a:txBody>
                    <a:bodyPr/>
                    <a:lstStyle/>
                    <a:p>
                      <a:pPr>
                        <a:spcAft>
                          <a:spcPts val="0"/>
                        </a:spcAft>
                      </a:pPr>
                      <a:r>
                        <a:rPr lang="es-ES" sz="1200">
                          <a:solidFill>
                            <a:srgbClr val="000000"/>
                          </a:solidFill>
                          <a:latin typeface="Arial"/>
                          <a:ea typeface="Times New Roman"/>
                        </a:rPr>
                        <a:t>  Apoyos académicos externos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a:noFill/>
                    </a:lnB>
                  </a:tcPr>
                </a:tc>
                <a:tc>
                  <a:txBody>
                    <a:bodyPr/>
                    <a:lstStyle/>
                    <a:p>
                      <a:pPr algn="ctr">
                        <a:spcAft>
                          <a:spcPts val="0"/>
                        </a:spcAft>
                      </a:pPr>
                      <a:r>
                        <a:rPr lang="es-MX" sz="1600">
                          <a:solidFill>
                            <a:srgbClr val="000000"/>
                          </a:solidFill>
                          <a:latin typeface="Arial"/>
                          <a:ea typeface="Times New Roman"/>
                        </a:rPr>
                        <a:t>5</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a:noFill/>
                    </a:lnB>
                  </a:tcPr>
                </a:tc>
              </a:tr>
              <a:tr h="242503">
                <a:tc>
                  <a:txBody>
                    <a:bodyPr/>
                    <a:lstStyle/>
                    <a:p>
                      <a:pPr>
                        <a:spcAft>
                          <a:spcPts val="0"/>
                        </a:spcAft>
                      </a:pPr>
                      <a:r>
                        <a:rPr lang="es-ES" sz="1200">
                          <a:solidFill>
                            <a:srgbClr val="000000"/>
                          </a:solidFill>
                          <a:latin typeface="Arial"/>
                          <a:ea typeface="Times New Roman"/>
                        </a:rPr>
                        <a:t>  Apoyos culturales externos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w="12700" cap="flat" cmpd="sng" algn="ctr">
                      <a:solidFill>
                        <a:srgbClr val="F9B074"/>
                      </a:solidFill>
                      <a:prstDash val="solid"/>
                      <a:round/>
                      <a:headEnd type="none" w="med" len="med"/>
                      <a:tailEnd type="none" w="med" len="med"/>
                    </a:lnB>
                  </a:tcPr>
                </a:tc>
                <a:tc>
                  <a:txBody>
                    <a:bodyPr/>
                    <a:lstStyle/>
                    <a:p>
                      <a:pPr algn="ctr">
                        <a:spcAft>
                          <a:spcPts val="0"/>
                        </a:spcAft>
                      </a:pPr>
                      <a:r>
                        <a:rPr lang="es-MX" sz="1600">
                          <a:solidFill>
                            <a:srgbClr val="000000"/>
                          </a:solidFill>
                          <a:latin typeface="Arial"/>
                          <a:ea typeface="Times New Roman"/>
                        </a:rPr>
                        <a:t>5</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w="12700" cap="flat" cmpd="sng" algn="ctr">
                      <a:solidFill>
                        <a:srgbClr val="F9B074"/>
                      </a:solidFill>
                      <a:prstDash val="solid"/>
                      <a:round/>
                      <a:headEnd type="none" w="med" len="med"/>
                      <a:tailEnd type="none" w="med" len="med"/>
                    </a:lnB>
                  </a:tcPr>
                </a:tc>
              </a:tr>
              <a:tr h="233522">
                <a:tc>
                  <a:txBody>
                    <a:bodyPr/>
                    <a:lstStyle/>
                    <a:p>
                      <a:pPr>
                        <a:spcAft>
                          <a:spcPts val="0"/>
                        </a:spcAft>
                      </a:pPr>
                      <a:r>
                        <a:rPr lang="es-ES" sz="1600" b="1">
                          <a:solidFill>
                            <a:srgbClr val="000000"/>
                          </a:solidFill>
                          <a:latin typeface="Arial"/>
                          <a:ea typeface="Times New Roman"/>
                        </a:rPr>
                        <a:t>Liderazgo y administración</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a:noFill/>
                    </a:lnB>
                    <a:solidFill>
                      <a:srgbClr val="FDE4D0"/>
                    </a:solidFill>
                  </a:tcPr>
                </a:tc>
                <a:tc>
                  <a:txBody>
                    <a:bodyPr/>
                    <a:lstStyle/>
                    <a:p>
                      <a:endParaRPr lang="en-US" sz="1100">
                        <a:latin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a:noFill/>
                    </a:lnB>
                    <a:solidFill>
                      <a:srgbClr val="FDE4D0"/>
                    </a:solidFill>
                  </a:tcPr>
                </a:tc>
              </a:tr>
              <a:tr h="233522">
                <a:tc>
                  <a:txBody>
                    <a:bodyPr/>
                    <a:lstStyle/>
                    <a:p>
                      <a:pPr>
                        <a:spcAft>
                          <a:spcPts val="0"/>
                        </a:spcAft>
                      </a:pPr>
                      <a:r>
                        <a:rPr lang="es-ES" sz="1200">
                          <a:solidFill>
                            <a:srgbClr val="000000"/>
                          </a:solidFill>
                          <a:latin typeface="Arial"/>
                          <a:ea typeface="Times New Roman"/>
                        </a:rPr>
                        <a:t>  Visitas efectivas de autoridades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a:noFill/>
                    </a:lnB>
                    <a:solidFill>
                      <a:srgbClr val="FDE4D0"/>
                    </a:solidFill>
                  </a:tcPr>
                </a:tc>
                <a:tc>
                  <a:txBody>
                    <a:bodyPr/>
                    <a:lstStyle/>
                    <a:p>
                      <a:pPr algn="ctr">
                        <a:spcAft>
                          <a:spcPts val="0"/>
                        </a:spcAft>
                      </a:pPr>
                      <a:r>
                        <a:rPr lang="es-MX" sz="1600">
                          <a:solidFill>
                            <a:srgbClr val="000000"/>
                          </a:solidFill>
                          <a:latin typeface="Arial"/>
                          <a:ea typeface="Times New Roman"/>
                        </a:rPr>
                        <a:t>5</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a:noFill/>
                    </a:lnB>
                    <a:solidFill>
                      <a:srgbClr val="FDE4D0"/>
                    </a:solidFill>
                  </a:tcPr>
                </a:tc>
              </a:tr>
              <a:tr h="242503">
                <a:tc>
                  <a:txBody>
                    <a:bodyPr/>
                    <a:lstStyle/>
                    <a:p>
                      <a:pPr>
                        <a:spcAft>
                          <a:spcPts val="0"/>
                        </a:spcAft>
                      </a:pPr>
                      <a:r>
                        <a:rPr lang="es-ES" sz="1200">
                          <a:solidFill>
                            <a:srgbClr val="000000"/>
                          </a:solidFill>
                          <a:latin typeface="Arial"/>
                          <a:ea typeface="Times New Roman"/>
                        </a:rPr>
                        <a:t>  Estilo de liderazgo de Blanchar* </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a:noFill/>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MX" sz="1600">
                          <a:solidFill>
                            <a:srgbClr val="000000"/>
                          </a:solidFill>
                          <a:latin typeface="Arial"/>
                          <a:ea typeface="Times New Roman"/>
                        </a:rPr>
                        <a:t>5</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a:noFill/>
                    </a:lnT>
                    <a:lnB w="12700" cap="flat" cmpd="sng" algn="ctr">
                      <a:solidFill>
                        <a:srgbClr val="F9B074"/>
                      </a:solidFill>
                      <a:prstDash val="solid"/>
                      <a:round/>
                      <a:headEnd type="none" w="med" len="med"/>
                      <a:tailEnd type="none" w="med" len="med"/>
                    </a:lnB>
                    <a:solidFill>
                      <a:srgbClr val="FDE4D0"/>
                    </a:solidFill>
                  </a:tcPr>
                </a:tc>
              </a:tr>
              <a:tr h="242503">
                <a:tc>
                  <a:txBody>
                    <a:bodyPr/>
                    <a:lstStyle/>
                    <a:p>
                      <a:pPr>
                        <a:spcAft>
                          <a:spcPts val="0"/>
                        </a:spcAft>
                      </a:pPr>
                      <a:r>
                        <a:rPr lang="es-ES" sz="1600" b="1">
                          <a:solidFill>
                            <a:srgbClr val="000000"/>
                          </a:solidFill>
                          <a:latin typeface="Arial"/>
                          <a:ea typeface="Times New Roman"/>
                        </a:rPr>
                        <a:t>Alumnos externos al sector</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ES"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42503">
                <a:tc>
                  <a:txBody>
                    <a:bodyPr/>
                    <a:lstStyle/>
                    <a:p>
                      <a:pPr>
                        <a:spcAft>
                          <a:spcPts val="0"/>
                        </a:spcAft>
                      </a:pPr>
                      <a:r>
                        <a:rPr lang="es-ES" sz="1600" b="1">
                          <a:solidFill>
                            <a:srgbClr val="000000"/>
                          </a:solidFill>
                          <a:latin typeface="Arial"/>
                          <a:ea typeface="Times New Roman"/>
                        </a:rPr>
                        <a:t>Evaluación en PISA</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2503">
                <a:tc>
                  <a:txBody>
                    <a:bodyPr/>
                    <a:lstStyle/>
                    <a:p>
                      <a:pPr>
                        <a:spcAft>
                          <a:spcPts val="0"/>
                        </a:spcAft>
                      </a:pPr>
                      <a:r>
                        <a:rPr lang="es-ES" sz="1600" b="1" dirty="0">
                          <a:solidFill>
                            <a:srgbClr val="000000"/>
                          </a:solidFill>
                          <a:latin typeface="Arial"/>
                          <a:ea typeface="Times New Roman"/>
                        </a:rPr>
                        <a:t>Años de servicio docente</a:t>
                      </a:r>
                      <a:endParaRPr lang="en-US" sz="1600" dirty="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ES" sz="1600">
                          <a:solidFill>
                            <a:srgbClr val="000000"/>
                          </a:solidFill>
                          <a:latin typeface="Arial"/>
                          <a:ea typeface="Times New Roman"/>
                        </a:rPr>
                        <a:t>5</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307176">
                <a:tc>
                  <a:txBody>
                    <a:bodyPr/>
                    <a:lstStyle/>
                    <a:p>
                      <a:pPr>
                        <a:spcAft>
                          <a:spcPts val="0"/>
                        </a:spcAft>
                      </a:pPr>
                      <a:r>
                        <a:rPr lang="es-ES" sz="1600" b="1" dirty="0">
                          <a:solidFill>
                            <a:srgbClr val="000000"/>
                          </a:solidFill>
                          <a:latin typeface="Arial"/>
                          <a:ea typeface="Times New Roman"/>
                        </a:rPr>
                        <a:t>Porcentaje de alumnos con problemas de conducta</a:t>
                      </a:r>
                      <a:endParaRPr lang="en-US" sz="1600" dirty="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600" dirty="0">
                          <a:solidFill>
                            <a:srgbClr val="000000"/>
                          </a:solidFill>
                          <a:latin typeface="Arial"/>
                          <a:ea typeface="Times New Roman"/>
                        </a:rPr>
                        <a:t>-20</a:t>
                      </a:r>
                      <a:endParaRPr lang="en-US" sz="1600" dirty="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242503">
                <a:tc>
                  <a:txBody>
                    <a:bodyPr/>
                    <a:lstStyle/>
                    <a:p>
                      <a:pPr>
                        <a:spcAft>
                          <a:spcPts val="0"/>
                        </a:spcAft>
                      </a:pPr>
                      <a:r>
                        <a:rPr lang="es-ES" sz="1600" b="1">
                          <a:solidFill>
                            <a:srgbClr val="000000"/>
                          </a:solidFill>
                          <a:latin typeface="Arial"/>
                          <a:ea typeface="Times New Roman"/>
                        </a:rPr>
                        <a:t>Actividades extracurriculares</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algn="ctr">
                        <a:spcAft>
                          <a:spcPts val="0"/>
                        </a:spcAft>
                      </a:pPr>
                      <a:r>
                        <a:rPr lang="es-ES" sz="1600">
                          <a:solidFill>
                            <a:srgbClr val="000000"/>
                          </a:solidFill>
                          <a:latin typeface="Arial"/>
                          <a:ea typeface="Times New Roman"/>
                        </a:rPr>
                        <a:t>10</a:t>
                      </a:r>
                      <a:endParaRPr lang="en-US" sz="160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242503">
                <a:tc>
                  <a:txBody>
                    <a:bodyPr/>
                    <a:lstStyle/>
                    <a:p>
                      <a:pPr algn="r">
                        <a:spcAft>
                          <a:spcPts val="0"/>
                        </a:spcAft>
                      </a:pPr>
                      <a:r>
                        <a:rPr lang="es-ES" sz="1600" b="1">
                          <a:solidFill>
                            <a:srgbClr val="000000"/>
                          </a:solidFill>
                          <a:latin typeface="Arial"/>
                          <a:ea typeface="Times New Roman"/>
                        </a:rPr>
                        <a:t>Suma</a:t>
                      </a:r>
                      <a:endParaRPr lang="en-US" sz="1600">
                        <a:latin typeface="Times New Roman"/>
                        <a:ea typeface="Times New Roman"/>
                      </a:endParaRPr>
                    </a:p>
                  </a:txBody>
                  <a:tcPr marL="40944" marR="40944" marT="0" marB="0" anchor="b">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es-ES" sz="1600" dirty="0">
                          <a:solidFill>
                            <a:srgbClr val="000000"/>
                          </a:solidFill>
                          <a:latin typeface="Arial"/>
                          <a:ea typeface="Times New Roman"/>
                        </a:rPr>
                        <a:t>100</a:t>
                      </a:r>
                      <a:endParaRPr lang="en-US" sz="1600" dirty="0">
                        <a:latin typeface="Times New Roman"/>
                        <a:ea typeface="Times New Roman"/>
                      </a:endParaRPr>
                    </a:p>
                  </a:txBody>
                  <a:tcPr marL="40944" marR="40944" marT="0" marB="0" anchor="b">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Resultados del análisis comparativo.</a:t>
            </a:r>
            <a:endParaRPr lang="en-US" dirty="0"/>
          </a:p>
        </p:txBody>
      </p:sp>
      <p:sp>
        <p:nvSpPr>
          <p:cNvPr id="3" name="2 Marcador de contenido"/>
          <p:cNvSpPr>
            <a:spLocks noGrp="1"/>
          </p:cNvSpPr>
          <p:nvPr>
            <p:ph idx="1"/>
          </p:nvPr>
        </p:nvSpPr>
        <p:spPr/>
        <p:txBody>
          <a:bodyPr>
            <a:normAutofit fontScale="85000" lnSpcReduction="10000"/>
          </a:bodyPr>
          <a:lstStyle/>
          <a:p>
            <a:r>
              <a:rPr lang="es-ES" dirty="0"/>
              <a:t>La comparación de estos indicadores lleva la intención fundamental de conocer porque en instituciones normativamente similares una escuela tiene excesiva demanda mientras que otra inevitablemente se va reduciendo en su número de alumnos, de ninguna forma se busca exponer o evidenciar fallas en docentes y directivos, sino como se menciona anteriormente obtener elementos que nos indiquen y clarifiquen que sucede con la demanda de ciertas escuelas abonando a su relación con la percepción social de dichos planteles</a:t>
            </a: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Resultados del análisis comparativo.</a:t>
            </a:r>
            <a:endParaRPr lang="en-US" dirty="0"/>
          </a:p>
        </p:txBody>
      </p:sp>
      <p:sp>
        <p:nvSpPr>
          <p:cNvPr id="3" name="2 Marcador de contenido"/>
          <p:cNvSpPr>
            <a:spLocks noGrp="1"/>
          </p:cNvSpPr>
          <p:nvPr>
            <p:ph idx="1"/>
          </p:nvPr>
        </p:nvSpPr>
        <p:spPr>
          <a:xfrm>
            <a:off x="457200" y="1268760"/>
            <a:ext cx="8229600" cy="892696"/>
          </a:xfrm>
        </p:spPr>
        <p:txBody>
          <a:bodyPr>
            <a:normAutofit/>
          </a:bodyPr>
          <a:lstStyle/>
          <a:p>
            <a:r>
              <a:rPr lang="es-ES" sz="2400" dirty="0" smtClean="0"/>
              <a:t>Comparativo de </a:t>
            </a:r>
            <a:r>
              <a:rPr lang="es-ES" sz="2400" dirty="0"/>
              <a:t>las respuestas a las encuestas se muestra a continuación:</a:t>
            </a:r>
            <a:endParaRPr lang="en-US" sz="2400" dirty="0"/>
          </a:p>
        </p:txBody>
      </p:sp>
      <p:graphicFrame>
        <p:nvGraphicFramePr>
          <p:cNvPr id="5" name="4 Gráfico"/>
          <p:cNvGraphicFramePr/>
          <p:nvPr/>
        </p:nvGraphicFramePr>
        <p:xfrm>
          <a:off x="323528" y="2060848"/>
          <a:ext cx="8496944"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Resultados del análisis comparativo.</a:t>
            </a:r>
            <a:endParaRPr lang="en-US" dirty="0"/>
          </a:p>
        </p:txBody>
      </p:sp>
      <p:graphicFrame>
        <p:nvGraphicFramePr>
          <p:cNvPr id="7" name="6 Gráfico"/>
          <p:cNvGraphicFramePr/>
          <p:nvPr/>
        </p:nvGraphicFramePr>
        <p:xfrm>
          <a:off x="251520" y="1340768"/>
          <a:ext cx="8496944"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i="1" dirty="0" smtClean="0"/>
              <a:t>Interpretación de resultados</a:t>
            </a:r>
            <a:endParaRPr lang="en-US"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t>Para </a:t>
            </a:r>
            <a:r>
              <a:rPr lang="es-ES" dirty="0"/>
              <a:t>este apartado se comentarán los resultados que obtuvieron una brecha mayor, iniciando con lo relativo a las encuestas contestadas por alumnos:</a:t>
            </a:r>
            <a:endParaRPr lang="en-US" dirty="0"/>
          </a:p>
          <a:p>
            <a:pPr lvl="0"/>
            <a:r>
              <a:rPr lang="es-ES" dirty="0"/>
              <a:t>Al enunciado “La escuela mejora constantemente” se encontró una diferencia de -0.27 lo que indica que la Secundaria Técnica 1 percibe que su institución no esta mejorando, pero que la General 8 dice que menos mejora constantemente, infiriendo de estos resultados un fenómeno contrario al que </a:t>
            </a:r>
            <a:r>
              <a:rPr lang="es-MX" dirty="0"/>
              <a:t>encontramos mencionado por el Banco Interamericano de Desarrollo abona en este sentido preguntando </a:t>
            </a:r>
            <a:r>
              <a:rPr lang="es-MX" b="1" dirty="0"/>
              <a:t>¿Porqué la mayoría de los latinoamericanos se sienten satisfechos con sus sistemas de educación pública y que significa eso para el futuro de la región? </a:t>
            </a:r>
            <a:r>
              <a:rPr lang="es-MX" dirty="0"/>
              <a:t>(IDEA, 2008), la implicación de lo anterior lleva a reflexionar acerca de que si las personas se sienten en general satisfechas con los servicios educativos, entonces no solicitarán mejoras a los operadores y participantes del sistema educativo, o que es lo que esperan estos alumnos para opinar que la escuela si esta mejorando?</a:t>
            </a:r>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i="1" dirty="0" smtClean="0"/>
              <a:t>Interpretación de resultados</a:t>
            </a:r>
            <a:endParaRPr lang="en-US" dirty="0"/>
          </a:p>
        </p:txBody>
      </p:sp>
      <p:sp>
        <p:nvSpPr>
          <p:cNvPr id="3" name="2 Marcador de contenido"/>
          <p:cNvSpPr>
            <a:spLocks noGrp="1"/>
          </p:cNvSpPr>
          <p:nvPr>
            <p:ph idx="1"/>
          </p:nvPr>
        </p:nvSpPr>
        <p:spPr/>
        <p:txBody>
          <a:bodyPr>
            <a:normAutofit fontScale="85000" lnSpcReduction="10000"/>
          </a:bodyPr>
          <a:lstStyle/>
          <a:p>
            <a:pPr>
              <a:buNone/>
            </a:pPr>
            <a:r>
              <a:rPr lang="es-ES" dirty="0"/>
              <a:t>Los resultados analizados anteriormente permiten observar una mejor disposición hacia la escuela por parte tanto de alumnos como de profesores de la Secundaria Técnica 1 lo que repercute en la calidad de sus servicios, baste observar la diferencia económica que recibirán por concepto de estímulo docente, la abrumadora mayoría de actividades y apoyo extracurricular y finalmente la gran demanda de esta escuela</a:t>
            </a:r>
            <a:r>
              <a:rPr lang="es-ES" dirty="0" smtClean="0"/>
              <a:t>.</a:t>
            </a:r>
          </a:p>
          <a:p>
            <a:pPr>
              <a:buNone/>
            </a:pPr>
            <a:r>
              <a:rPr lang="es-ES" dirty="0" smtClean="0"/>
              <a:t>El documento completo con la interpretación de cada uno de los reactivos en </a:t>
            </a:r>
            <a:r>
              <a:rPr lang="es-ES" dirty="0" smtClean="0">
                <a:hlinkClick r:id="rId2"/>
              </a:rPr>
              <a:t>www.wmvr.org</a:t>
            </a:r>
            <a:r>
              <a:rPr lang="es-ES" dirty="0" smtClean="0"/>
              <a:t> </a:t>
            </a: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MX" sz="2800" b="1" i="1" dirty="0" smtClean="0"/>
              <a:t>Por su atención muchas gracias!</a:t>
            </a:r>
          </a:p>
          <a:p>
            <a:endParaRPr lang="es-MX" sz="2800" dirty="0"/>
          </a:p>
          <a:p>
            <a:r>
              <a:rPr lang="es-MX" sz="2800" dirty="0" smtClean="0"/>
              <a:t>Por: Wenceslao Verdugo Rojas</a:t>
            </a:r>
          </a:p>
          <a:p>
            <a:r>
              <a:rPr lang="es-MX" sz="2800" dirty="0" smtClean="0"/>
              <a:t>Sitio de internet: </a:t>
            </a:r>
            <a:r>
              <a:rPr lang="es-MX" sz="2800" dirty="0" smtClean="0">
                <a:hlinkClick r:id="rId2"/>
              </a:rPr>
              <a:t>www.wmvr.org</a:t>
            </a:r>
            <a:endParaRPr lang="es-MX" sz="2800" dirty="0" smtClean="0"/>
          </a:p>
          <a:p>
            <a:r>
              <a:rPr lang="es-MX" sz="2800" dirty="0" smtClean="0"/>
              <a:t>Cualquier comentario a: </a:t>
            </a:r>
            <a:r>
              <a:rPr lang="es-MX" sz="2800" dirty="0" smtClean="0">
                <a:hlinkClick r:id="rId3"/>
              </a:rPr>
              <a:t>whemy@hotmail.com</a:t>
            </a:r>
            <a:endParaRPr lang="es-MX"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Justificación</a:t>
            </a:r>
            <a:endParaRPr lang="en-US" dirty="0"/>
          </a:p>
        </p:txBody>
      </p:sp>
      <p:sp>
        <p:nvSpPr>
          <p:cNvPr id="3" name="2 Marcador de contenido"/>
          <p:cNvSpPr>
            <a:spLocks noGrp="1"/>
          </p:cNvSpPr>
          <p:nvPr>
            <p:ph idx="1"/>
          </p:nvPr>
        </p:nvSpPr>
        <p:spPr>
          <a:xfrm>
            <a:off x="457200" y="1600200"/>
            <a:ext cx="8229600" cy="4709120"/>
          </a:xfrm>
        </p:spPr>
        <p:txBody>
          <a:bodyPr>
            <a:normAutofit fontScale="77500" lnSpcReduction="20000"/>
          </a:bodyPr>
          <a:lstStyle/>
          <a:p>
            <a:r>
              <a:rPr lang="es-ES" dirty="0" smtClean="0"/>
              <a:t>Se </a:t>
            </a:r>
            <a:r>
              <a:rPr lang="es-ES" dirty="0"/>
              <a:t>justifica el presente estudio por la necesidad que existe de que todos los alumnos asistan a clases a la escuela que les corresponde por sectorización con lo que mejoraríamos porque:</a:t>
            </a:r>
            <a:endParaRPr lang="en-US" dirty="0"/>
          </a:p>
          <a:p>
            <a:pPr lvl="0"/>
            <a:r>
              <a:rPr lang="es-ES" dirty="0"/>
              <a:t>Aportaría a la solución del problema actual de obesidad si los estudiantes caminan diariamente a una escuela cercana a su domicilio.</a:t>
            </a:r>
            <a:endParaRPr lang="en-US" dirty="0"/>
          </a:p>
          <a:p>
            <a:pPr lvl="0"/>
            <a:r>
              <a:rPr lang="es-ES" dirty="0"/>
              <a:t>Disminuiría la contaminación al eliminar la necesidad de que los padres lleven cada mañana a sus hijos a una escuela lejana.</a:t>
            </a:r>
            <a:endParaRPr lang="en-US" dirty="0"/>
          </a:p>
          <a:p>
            <a:pPr lvl="0"/>
            <a:r>
              <a:rPr lang="es-ES" dirty="0"/>
              <a:t>Muchos alumnos tendrían oportunidad de descansar media o una hora más.</a:t>
            </a:r>
            <a:endParaRPr lang="en-US" dirty="0"/>
          </a:p>
          <a:p>
            <a:pPr lvl="0"/>
            <a:r>
              <a:rPr lang="es-ES" dirty="0"/>
              <a:t>Se crearía mayor arraigo en los barrios ya que los alumnos se conocerían así como sus padres</a:t>
            </a:r>
            <a:r>
              <a:rPr lang="es-E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Justificación</a:t>
            </a:r>
            <a:endParaRPr lang="en-US" dirty="0"/>
          </a:p>
        </p:txBody>
      </p:sp>
      <p:sp>
        <p:nvSpPr>
          <p:cNvPr id="3" name="2 Marcador de contenido"/>
          <p:cNvSpPr>
            <a:spLocks noGrp="1"/>
          </p:cNvSpPr>
          <p:nvPr>
            <p:ph idx="1"/>
          </p:nvPr>
        </p:nvSpPr>
        <p:spPr/>
        <p:txBody>
          <a:bodyPr>
            <a:normAutofit fontScale="77500" lnSpcReduction="20000"/>
          </a:bodyPr>
          <a:lstStyle/>
          <a:p>
            <a:pPr lvl="0"/>
            <a:r>
              <a:rPr lang="es-ES" dirty="0" smtClean="0"/>
              <a:t>Disminuyen </a:t>
            </a:r>
            <a:r>
              <a:rPr lang="es-ES" dirty="0"/>
              <a:t>los riesgos de accidentes que recurrentemente vemos cada mañana por las prisas.</a:t>
            </a:r>
            <a:endParaRPr lang="en-US" dirty="0"/>
          </a:p>
          <a:p>
            <a:r>
              <a:rPr lang="es-ES" dirty="0"/>
              <a:t> </a:t>
            </a:r>
            <a:r>
              <a:rPr lang="es-ES" dirty="0" smtClean="0"/>
              <a:t>Aún </a:t>
            </a:r>
            <a:r>
              <a:rPr lang="es-ES" dirty="0"/>
              <a:t>cuando no es motivo de este estudio, cabe el comentario de que lo anterior también puede aplicarse a docentes que imparten clases lejos de su casa y sería adecuado una iniciativa que reacomode a los trabajadores de la educación cerca de sus hogares.</a:t>
            </a:r>
            <a:endParaRPr lang="en-US" dirty="0"/>
          </a:p>
          <a:p>
            <a:r>
              <a:rPr lang="es-ES" dirty="0"/>
              <a:t>Desde luego que la idea no es obligar a los padres a inscribir a sus hijos en una escuela de la cual desconfíen sino que todas las escuelas tengan un estándar de calidad de tal suerte que la distancia si sea considerada como factor de decisión a la hora de seleccionar una escuela para nuestros hijos</a:t>
            </a:r>
            <a:r>
              <a:rPr lang="es-E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smtClean="0"/>
              <a:t>Objetivos del documento.</a:t>
            </a:r>
            <a:r>
              <a:rPr lang="en-US" b="1" i="1" dirty="0" smtClean="0"/>
              <a:t/>
            </a:r>
            <a:br>
              <a:rPr lang="en-US" b="1" i="1" dirty="0" smtClean="0"/>
            </a:br>
            <a:endParaRPr lang="en-US" dirty="0"/>
          </a:p>
        </p:txBody>
      </p:sp>
      <p:sp>
        <p:nvSpPr>
          <p:cNvPr id="3" name="2 Marcador de contenido"/>
          <p:cNvSpPr>
            <a:spLocks noGrp="1"/>
          </p:cNvSpPr>
          <p:nvPr>
            <p:ph idx="1"/>
          </p:nvPr>
        </p:nvSpPr>
        <p:spPr>
          <a:xfrm>
            <a:off x="971600" y="1447800"/>
            <a:ext cx="7962088" cy="4800600"/>
          </a:xfrm>
        </p:spPr>
        <p:txBody>
          <a:bodyPr>
            <a:normAutofit fontScale="85000" lnSpcReduction="10000"/>
          </a:bodyPr>
          <a:lstStyle/>
          <a:p>
            <a:r>
              <a:rPr lang="es-ES" dirty="0"/>
              <a:t>	El objetivo general de este documento es la realización del diagnóstico por comparación o benchmarking de dos Escuelas Secundarias Públicas para conocer en que forma la percepción social hace que la escuela de referencia tenga excesiva demanda mientras que la otra escuela ha reducido año tras año su población estudiantil.</a:t>
            </a:r>
            <a:endParaRPr lang="en-US" dirty="0"/>
          </a:p>
          <a:p>
            <a:r>
              <a:rPr lang="es-ES" dirty="0"/>
              <a:t>	Los objetivos específicos son establecer los criterios de comparación, diseñar instrumentos de medición y ubicar cuales son los factores de mayor carga según lo contestado en lo instrumentos.</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Marco de referencia.</a:t>
            </a:r>
            <a:r>
              <a:rPr lang="en-US" b="1" dirty="0" smtClean="0"/>
              <a:t/>
            </a:r>
            <a:br>
              <a:rPr lang="en-US" b="1" dirty="0" smtClean="0"/>
            </a:br>
            <a:endParaRPr lang="en-US" dirty="0"/>
          </a:p>
        </p:txBody>
      </p:sp>
      <p:sp>
        <p:nvSpPr>
          <p:cNvPr id="3" name="2 Marcador de contenido"/>
          <p:cNvSpPr>
            <a:spLocks noGrp="1"/>
          </p:cNvSpPr>
          <p:nvPr>
            <p:ph idx="1"/>
          </p:nvPr>
        </p:nvSpPr>
        <p:spPr/>
        <p:txBody>
          <a:bodyPr>
            <a:normAutofit fontScale="92500" lnSpcReduction="10000"/>
          </a:bodyPr>
          <a:lstStyle/>
          <a:p>
            <a:r>
              <a:rPr lang="es-ES" dirty="0"/>
              <a:t> </a:t>
            </a:r>
            <a:r>
              <a:rPr lang="es-ES" dirty="0" smtClean="0"/>
              <a:t>Los </a:t>
            </a:r>
            <a:r>
              <a:rPr lang="es-ES" dirty="0"/>
              <a:t>estudios comparativos han estado presentes recurrentemente en la investigación educativa nacional desde hace mucho tiempo y han ejercido poca influencia en la política educativa formal, pero una gran influencia en lo relativo a disposiciones y currículum oculto debido a que, por ejemplo, al utilizar las evaluaciones estandarizadas como comparativos y ubicar a las escuelas en un </a:t>
            </a:r>
            <a:r>
              <a:rPr lang="es-ES" i="1" dirty="0"/>
              <a:t>ranking</a:t>
            </a:r>
            <a:r>
              <a:rPr lang="es-ES" dirty="0"/>
              <a:t> se ha venido fortaleciendo la dinámica escolar de estudiar para el examen.</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Marco de referencia.</a:t>
            </a:r>
            <a:r>
              <a:rPr lang="en-US" b="1" dirty="0" smtClean="0"/>
              <a:t/>
            </a:r>
            <a:br>
              <a:rPr lang="en-US" b="1" dirty="0" smtClean="0"/>
            </a:br>
            <a:endParaRPr lang="en-US" dirty="0"/>
          </a:p>
        </p:txBody>
      </p:sp>
      <p:sp>
        <p:nvSpPr>
          <p:cNvPr id="3" name="2 Marcador de contenido"/>
          <p:cNvSpPr>
            <a:spLocks noGrp="1"/>
          </p:cNvSpPr>
          <p:nvPr>
            <p:ph idx="1"/>
          </p:nvPr>
        </p:nvSpPr>
        <p:spPr/>
        <p:txBody>
          <a:bodyPr>
            <a:normAutofit fontScale="70000" lnSpcReduction="20000"/>
          </a:bodyPr>
          <a:lstStyle/>
          <a:p>
            <a:r>
              <a:rPr lang="es-MX" dirty="0"/>
              <a:t>Benchmarking es un continuo y sistemático proceso de evaluación de productos, servicios y procedimientos laborales de organizaciones que se reconocen como las que realizan las mejores prácticas para su mejora organizacional (</a:t>
            </a:r>
            <a:r>
              <a:rPr lang="es-MX" dirty="0" err="1"/>
              <a:t>Spendolini</a:t>
            </a:r>
            <a:r>
              <a:rPr lang="es-MX" dirty="0"/>
              <a:t>, 1992).</a:t>
            </a:r>
            <a:endParaRPr lang="en-US" dirty="0"/>
          </a:p>
          <a:p>
            <a:r>
              <a:rPr lang="es-MX" dirty="0"/>
              <a:t>El uso de este modelo de comparación que van más allá del simple establecimiento y ubicación en un ranking de los organismos, instituciones o las escuelas participantes, ya que de acuerdo a (</a:t>
            </a:r>
            <a:r>
              <a:rPr lang="es-MX" dirty="0" err="1"/>
              <a:t>Upcraft</a:t>
            </a:r>
            <a:r>
              <a:rPr lang="es-MX" dirty="0"/>
              <a:t> y </a:t>
            </a:r>
            <a:r>
              <a:rPr lang="es-MX" dirty="0" err="1"/>
              <a:t>Schuh</a:t>
            </a:r>
            <a:r>
              <a:rPr lang="es-MX" dirty="0"/>
              <a:t>, 1996) citado en (IPN, 2004) entre otros se pueden obtener los siguientes beneficios:</a:t>
            </a:r>
            <a:endParaRPr lang="en-US" dirty="0"/>
          </a:p>
          <a:p>
            <a:pPr lvl="1"/>
            <a:r>
              <a:rPr lang="es-MX" dirty="0" smtClean="0"/>
              <a:t>Desarrollar </a:t>
            </a:r>
            <a:r>
              <a:rPr lang="es-MX" dirty="0"/>
              <a:t>planes estratégicos</a:t>
            </a:r>
            <a:endParaRPr lang="en-US" dirty="0"/>
          </a:p>
          <a:p>
            <a:pPr lvl="1"/>
            <a:r>
              <a:rPr lang="es-MX" dirty="0"/>
              <a:t>Mejorar la calidad de los servicios</a:t>
            </a:r>
            <a:endParaRPr lang="en-US" dirty="0"/>
          </a:p>
          <a:p>
            <a:pPr lvl="1"/>
            <a:r>
              <a:rPr lang="es-MX" dirty="0"/>
              <a:t>Apoyar en la toma de decisiones</a:t>
            </a:r>
            <a:endParaRPr lang="en-US" dirty="0"/>
          </a:p>
          <a:p>
            <a:pPr lvl="1"/>
            <a:r>
              <a:rPr lang="es-MX" dirty="0"/>
              <a:t>Diseñar políticas dinámicas</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Marco de referencia.</a:t>
            </a:r>
            <a:r>
              <a:rPr lang="en-US" b="1" dirty="0" smtClean="0"/>
              <a:t/>
            </a:r>
            <a:br>
              <a:rPr lang="en-US" b="1" dirty="0" smtClean="0"/>
            </a:br>
            <a:endParaRPr lang="en-US" dirty="0"/>
          </a:p>
        </p:txBody>
      </p:sp>
      <p:sp>
        <p:nvSpPr>
          <p:cNvPr id="3" name="2 Marcador de contenido"/>
          <p:cNvSpPr>
            <a:spLocks noGrp="1"/>
          </p:cNvSpPr>
          <p:nvPr>
            <p:ph idx="1"/>
          </p:nvPr>
        </p:nvSpPr>
        <p:spPr/>
        <p:txBody>
          <a:bodyPr>
            <a:normAutofit fontScale="92500" lnSpcReduction="20000"/>
          </a:bodyPr>
          <a:lstStyle/>
          <a:p>
            <a:r>
              <a:rPr lang="es-MX" dirty="0"/>
              <a:t>Finalmente establecer que la idea que origina este benchmarking es encontrar el motivo de la </a:t>
            </a:r>
            <a:r>
              <a:rPr lang="es-MX" u="sng" dirty="0"/>
              <a:t>diferencia en la percepción social de las instituciones comparadas</a:t>
            </a:r>
            <a:r>
              <a:rPr lang="es-MX" dirty="0"/>
              <a:t> como causa y efecto de la gran demanda que tiene una escuela y la oferta que aumenta anualmente en la otra, teorizando entonces la idea de la </a:t>
            </a:r>
            <a:r>
              <a:rPr lang="es-ES" dirty="0"/>
              <a:t>percepción social es la que se utiliza para designar a aquella percepción en la que influyen los factores sociales y culturales y que tiene que ver tanto con el ambiente físico como social;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2602</Words>
  <Application>Microsoft Office PowerPoint</Application>
  <PresentationFormat>Presentación en pantalla (4:3)</PresentationFormat>
  <Paragraphs>312</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Solsticio</vt:lpstr>
      <vt:lpstr>“Diagnóstico por comparación de Percepción Social de Escuela Secundaria” </vt:lpstr>
      <vt:lpstr>Introducción</vt:lpstr>
      <vt:lpstr>Antecedentes</vt:lpstr>
      <vt:lpstr>Justificación</vt:lpstr>
      <vt:lpstr>Justificación</vt:lpstr>
      <vt:lpstr>Objetivos del documento. </vt:lpstr>
      <vt:lpstr>Marco de referencia. </vt:lpstr>
      <vt:lpstr>Marco de referencia. </vt:lpstr>
      <vt:lpstr>Marco de referencia. </vt:lpstr>
      <vt:lpstr>Aspectos metodológicos.</vt:lpstr>
      <vt:lpstr>Aspectos metodológicos.</vt:lpstr>
      <vt:lpstr>Aspectos metodológicos.</vt:lpstr>
      <vt:lpstr>Aspectos metodológicos.</vt:lpstr>
      <vt:lpstr>Aspectos metodológicos.</vt:lpstr>
      <vt:lpstr>Aspectos metodológicos.</vt:lpstr>
      <vt:lpstr>Aspectos metodológicos.</vt:lpstr>
      <vt:lpstr>El objeto del diagnóstico por comparación</vt:lpstr>
      <vt:lpstr>El objeto del diagnóstico por comparación</vt:lpstr>
      <vt:lpstr>El objeto del diagnóstico por comparación</vt:lpstr>
      <vt:lpstr>El objeto del diagnóstico por comparación</vt:lpstr>
      <vt:lpstr>El objeto del diagnóstico por comparación</vt:lpstr>
      <vt:lpstr>El objeto del diagnóstico por comparación</vt:lpstr>
      <vt:lpstr>El objeto del diagnóstico por comparación</vt:lpstr>
      <vt:lpstr>El objeto del diagnóstico por comparación</vt:lpstr>
      <vt:lpstr>El objeto del diagnóstico por comparación</vt:lpstr>
      <vt:lpstr>El objeto del diagnóstico por comparación</vt:lpstr>
      <vt:lpstr>El estado del arte</vt:lpstr>
      <vt:lpstr>El estado del arte</vt:lpstr>
      <vt:lpstr>Diapositiva 29</vt:lpstr>
      <vt:lpstr>Determinación de valores estándar.</vt:lpstr>
      <vt:lpstr>Resultados del análisis comparativo.</vt:lpstr>
      <vt:lpstr>Resultados del análisis comparativo.</vt:lpstr>
      <vt:lpstr>Resultados del análisis comparativo.</vt:lpstr>
      <vt:lpstr>Interpretación de resultados</vt:lpstr>
      <vt:lpstr>Interpretación de resultados</vt:lpstr>
      <vt:lpstr>Diapositiva 36</vt:lpstr>
    </vt:vector>
  </TitlesOfParts>
  <Company>estudiantil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por comparación de  Percepción Social de Escuela Secundaria” </dc:title>
  <dc:creator>Wenceslao Verdugo</dc:creator>
  <cp:lastModifiedBy>Wenceslao Verdugo</cp:lastModifiedBy>
  <cp:revision>28</cp:revision>
  <dcterms:created xsi:type="dcterms:W3CDTF">2010-06-28T18:13:34Z</dcterms:created>
  <dcterms:modified xsi:type="dcterms:W3CDTF">2010-06-28T19:42:53Z</dcterms:modified>
</cp:coreProperties>
</file>