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256" r:id="rId2"/>
    <p:sldId id="258" r:id="rId3"/>
    <p:sldId id="259" r:id="rId4"/>
    <p:sldId id="261" r:id="rId5"/>
    <p:sldId id="262" r:id="rId6"/>
    <p:sldId id="304" r:id="rId7"/>
    <p:sldId id="305" r:id="rId8"/>
    <p:sldId id="306" r:id="rId9"/>
    <p:sldId id="307" r:id="rId10"/>
    <p:sldId id="308" r:id="rId11"/>
    <p:sldId id="309" r:id="rId12"/>
    <p:sldId id="310" r:id="rId13"/>
    <p:sldId id="311" r:id="rId14"/>
    <p:sldId id="312" r:id="rId15"/>
    <p:sldId id="263" r:id="rId16"/>
    <p:sldId id="265" r:id="rId17"/>
    <p:sldId id="268" r:id="rId18"/>
    <p:sldId id="270" r:id="rId19"/>
    <p:sldId id="330" r:id="rId20"/>
    <p:sldId id="271" r:id="rId21"/>
    <p:sldId id="325" r:id="rId22"/>
    <p:sldId id="272" r:id="rId23"/>
    <p:sldId id="273" r:id="rId24"/>
    <p:sldId id="274" r:id="rId25"/>
    <p:sldId id="275" r:id="rId26"/>
    <p:sldId id="331" r:id="rId27"/>
  </p:sldIdLst>
  <p:sldSz cx="9144000" cy="6858000" type="screen4x3"/>
  <p:notesSz cx="6858000" cy="9144000"/>
  <p:defaultTextStyle>
    <a:defPPr>
      <a:defRPr lang="es-E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000066"/>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460" autoAdjust="0"/>
    <p:restoredTop sz="92884" autoAdjust="0"/>
  </p:normalViewPr>
  <p:slideViewPr>
    <p:cSldViewPr>
      <p:cViewPr>
        <p:scale>
          <a:sx n="50" d="100"/>
          <a:sy n="50" d="100"/>
        </p:scale>
        <p:origin x="-1380" y="-49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04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s-E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S"/>
          </a:p>
        </p:txBody>
      </p:sp>
      <p:sp>
        <p:nvSpPr>
          <p:cNvPr id="3584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980095D-0A8B-4827-A1F8-E00F99109AB7}"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5324CA8-B62E-426E-AFC0-2C1DC3BA5A6B}" type="slidenum">
              <a:rPr lang="es-ES"/>
              <a:pPr/>
              <a:t>2</a:t>
            </a:fld>
            <a:endParaRPr lang="es-ES"/>
          </a:p>
        </p:txBody>
      </p:sp>
      <p:sp>
        <p:nvSpPr>
          <p:cNvPr id="36867" name="Rectangle 2"/>
          <p:cNvSpPr>
            <a:spLocks noChangeArrowheads="1" noTextEdit="1"/>
          </p:cNvSpPr>
          <p:nvPr>
            <p:ph type="sldImg"/>
          </p:nvPr>
        </p:nvSpPr>
        <p:spPr>
          <a:xfrm>
            <a:off x="3443288" y="2406650"/>
            <a:ext cx="0" cy="0"/>
          </a:xfrm>
          <a:solidFill>
            <a:srgbClr val="FFFFFF"/>
          </a:solidFill>
          <a:ln/>
        </p:spPr>
      </p:sp>
      <p:sp>
        <p:nvSpPr>
          <p:cNvPr id="36868"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BA73A2D0-C805-4CBB-A6FC-469CEF7F50C0}" type="slidenum">
              <a:rPr lang="es-ES"/>
              <a:pPr/>
              <a:t>11</a:t>
            </a:fld>
            <a:endParaRPr lang="es-ES"/>
          </a:p>
        </p:txBody>
      </p:sp>
      <p:sp>
        <p:nvSpPr>
          <p:cNvPr id="46083" name="Rectangle 2050"/>
          <p:cNvSpPr>
            <a:spLocks noChangeArrowheads="1" noTextEdit="1"/>
          </p:cNvSpPr>
          <p:nvPr>
            <p:ph type="sldImg"/>
          </p:nvPr>
        </p:nvSpPr>
        <p:spPr>
          <a:xfrm>
            <a:off x="3443288" y="2406650"/>
            <a:ext cx="0" cy="0"/>
          </a:xfrm>
          <a:solidFill>
            <a:srgbClr val="FFFFFF"/>
          </a:solidFill>
          <a:ln/>
        </p:spPr>
      </p:sp>
      <p:sp>
        <p:nvSpPr>
          <p:cNvPr id="46084" name="Rectangle 2051"/>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9961C19-7CD3-4FB3-A22F-E78A1E4C2807}" type="slidenum">
              <a:rPr lang="es-ES"/>
              <a:pPr/>
              <a:t>12</a:t>
            </a:fld>
            <a:endParaRPr lang="es-ES"/>
          </a:p>
        </p:txBody>
      </p:sp>
      <p:sp>
        <p:nvSpPr>
          <p:cNvPr id="47107" name="Rectangle 1026"/>
          <p:cNvSpPr>
            <a:spLocks noChangeArrowheads="1" noTextEdit="1"/>
          </p:cNvSpPr>
          <p:nvPr>
            <p:ph type="sldImg"/>
          </p:nvPr>
        </p:nvSpPr>
        <p:spPr>
          <a:xfrm>
            <a:off x="3443288" y="2406650"/>
            <a:ext cx="0" cy="0"/>
          </a:xfrm>
          <a:solidFill>
            <a:srgbClr val="FFFFFF"/>
          </a:solidFill>
          <a:ln/>
        </p:spPr>
      </p:sp>
      <p:sp>
        <p:nvSpPr>
          <p:cNvPr id="47108" name="Rectangle 1027"/>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9F174DC-B84D-4381-BF35-F6BC9830A566}" type="slidenum">
              <a:rPr lang="es-ES"/>
              <a:pPr/>
              <a:t>13</a:t>
            </a:fld>
            <a:endParaRPr lang="es-ES"/>
          </a:p>
        </p:txBody>
      </p:sp>
      <p:sp>
        <p:nvSpPr>
          <p:cNvPr id="48131" name="Rectangle 2050"/>
          <p:cNvSpPr>
            <a:spLocks noChangeArrowheads="1" noTextEdit="1"/>
          </p:cNvSpPr>
          <p:nvPr>
            <p:ph type="sldImg"/>
          </p:nvPr>
        </p:nvSpPr>
        <p:spPr>
          <a:xfrm>
            <a:off x="3443288" y="2406650"/>
            <a:ext cx="0" cy="0"/>
          </a:xfrm>
          <a:solidFill>
            <a:srgbClr val="FFFFFF"/>
          </a:solidFill>
          <a:ln/>
        </p:spPr>
      </p:sp>
      <p:sp>
        <p:nvSpPr>
          <p:cNvPr id="48132" name="Rectangle 2051"/>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210C800-057D-48F6-B5EA-8E73C40914BD}" type="slidenum">
              <a:rPr lang="es-ES"/>
              <a:pPr/>
              <a:t>14</a:t>
            </a:fld>
            <a:endParaRPr lang="es-ES"/>
          </a:p>
        </p:txBody>
      </p:sp>
      <p:sp>
        <p:nvSpPr>
          <p:cNvPr id="49155" name="Rectangle 1026"/>
          <p:cNvSpPr>
            <a:spLocks noChangeArrowheads="1" noTextEdit="1"/>
          </p:cNvSpPr>
          <p:nvPr>
            <p:ph type="sldImg"/>
          </p:nvPr>
        </p:nvSpPr>
        <p:spPr>
          <a:xfrm>
            <a:off x="3443288" y="2406650"/>
            <a:ext cx="0" cy="0"/>
          </a:xfrm>
          <a:solidFill>
            <a:srgbClr val="FFFFFF"/>
          </a:solidFill>
          <a:ln/>
        </p:spPr>
      </p:sp>
      <p:sp>
        <p:nvSpPr>
          <p:cNvPr id="49156" name="Rectangle 1027"/>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471B300-A1F7-48AC-B01E-F4E48862AD95}" type="slidenum">
              <a:rPr lang="es-ES"/>
              <a:pPr/>
              <a:t>15</a:t>
            </a:fld>
            <a:endParaRPr lang="es-ES"/>
          </a:p>
        </p:txBody>
      </p:sp>
      <p:sp>
        <p:nvSpPr>
          <p:cNvPr id="50179" name="Rectangle 2"/>
          <p:cNvSpPr>
            <a:spLocks noChangeArrowheads="1" noTextEdit="1"/>
          </p:cNvSpPr>
          <p:nvPr>
            <p:ph type="sldImg"/>
          </p:nvPr>
        </p:nvSpPr>
        <p:spPr>
          <a:xfrm>
            <a:off x="3443288" y="2406650"/>
            <a:ext cx="0" cy="0"/>
          </a:xfrm>
          <a:solidFill>
            <a:srgbClr val="FFFFFF"/>
          </a:solidFill>
          <a:ln/>
        </p:spPr>
      </p:sp>
      <p:sp>
        <p:nvSpPr>
          <p:cNvPr id="50180"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861D0FE-FA98-43FB-9369-F146956B0CE9}" type="slidenum">
              <a:rPr lang="es-ES"/>
              <a:pPr/>
              <a:t>16</a:t>
            </a:fld>
            <a:endParaRPr lang="es-ES"/>
          </a:p>
        </p:txBody>
      </p:sp>
      <p:sp>
        <p:nvSpPr>
          <p:cNvPr id="51203" name="Rectangle 2"/>
          <p:cNvSpPr>
            <a:spLocks noChangeArrowheads="1" noTextEdit="1"/>
          </p:cNvSpPr>
          <p:nvPr>
            <p:ph type="sldImg"/>
          </p:nvPr>
        </p:nvSpPr>
        <p:spPr>
          <a:xfrm>
            <a:off x="3443288" y="2406650"/>
            <a:ext cx="0" cy="0"/>
          </a:xfrm>
          <a:solidFill>
            <a:srgbClr val="FFFFFF"/>
          </a:solidFill>
          <a:ln/>
        </p:spPr>
      </p:sp>
      <p:sp>
        <p:nvSpPr>
          <p:cNvPr id="51204"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A6EA089-C5B0-4550-A4EA-E5BBDACC169E}" type="slidenum">
              <a:rPr lang="es-ES"/>
              <a:pPr/>
              <a:t>17</a:t>
            </a:fld>
            <a:endParaRPr lang="es-ES"/>
          </a:p>
        </p:txBody>
      </p:sp>
      <p:sp>
        <p:nvSpPr>
          <p:cNvPr id="52227" name="Rectangle 2"/>
          <p:cNvSpPr>
            <a:spLocks noChangeArrowheads="1" noTextEdit="1"/>
          </p:cNvSpPr>
          <p:nvPr>
            <p:ph type="sldImg"/>
          </p:nvPr>
        </p:nvSpPr>
        <p:spPr>
          <a:xfrm>
            <a:off x="3443288" y="2406650"/>
            <a:ext cx="0" cy="0"/>
          </a:xfrm>
          <a:solidFill>
            <a:srgbClr val="FFFFFF"/>
          </a:solidFill>
          <a:ln/>
        </p:spPr>
      </p:sp>
      <p:sp>
        <p:nvSpPr>
          <p:cNvPr id="52228"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EF0FB29-CE58-4867-933F-D995A2D6FAFE}" type="slidenum">
              <a:rPr lang="es-ES"/>
              <a:pPr/>
              <a:t>18</a:t>
            </a:fld>
            <a:endParaRPr lang="es-ES"/>
          </a:p>
        </p:txBody>
      </p:sp>
      <p:sp>
        <p:nvSpPr>
          <p:cNvPr id="53251" name="Rectangle 2"/>
          <p:cNvSpPr>
            <a:spLocks noChangeArrowheads="1" noTextEdit="1"/>
          </p:cNvSpPr>
          <p:nvPr>
            <p:ph type="sldImg"/>
          </p:nvPr>
        </p:nvSpPr>
        <p:spPr>
          <a:xfrm>
            <a:off x="3443288" y="2406650"/>
            <a:ext cx="0" cy="0"/>
          </a:xfrm>
          <a:solidFill>
            <a:srgbClr val="FFFFFF"/>
          </a:solidFill>
          <a:ln/>
        </p:spPr>
      </p:sp>
      <p:sp>
        <p:nvSpPr>
          <p:cNvPr id="53252"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ABE5A12-3052-4968-9FD0-09514D945E00}" type="slidenum">
              <a:rPr lang="es-ES"/>
              <a:pPr/>
              <a:t>20</a:t>
            </a:fld>
            <a:endParaRPr lang="es-ES"/>
          </a:p>
        </p:txBody>
      </p:sp>
      <p:sp>
        <p:nvSpPr>
          <p:cNvPr id="54275" name="Rectangle 2"/>
          <p:cNvSpPr>
            <a:spLocks noChangeArrowheads="1" noTextEdit="1"/>
          </p:cNvSpPr>
          <p:nvPr>
            <p:ph type="sldImg"/>
          </p:nvPr>
        </p:nvSpPr>
        <p:spPr>
          <a:xfrm>
            <a:off x="3443288" y="2406650"/>
            <a:ext cx="0" cy="0"/>
          </a:xfrm>
          <a:solidFill>
            <a:srgbClr val="FFFFFF"/>
          </a:solidFill>
          <a:ln/>
        </p:spPr>
      </p:sp>
      <p:sp>
        <p:nvSpPr>
          <p:cNvPr id="54276"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D318638-E52F-4629-A19B-2FAD38375366}" type="slidenum">
              <a:rPr lang="es-ES"/>
              <a:pPr/>
              <a:t>22</a:t>
            </a:fld>
            <a:endParaRPr lang="es-ES"/>
          </a:p>
        </p:txBody>
      </p:sp>
      <p:sp>
        <p:nvSpPr>
          <p:cNvPr id="55299" name="Rectangle 2"/>
          <p:cNvSpPr>
            <a:spLocks noChangeArrowheads="1" noTextEdit="1"/>
          </p:cNvSpPr>
          <p:nvPr>
            <p:ph type="sldImg"/>
          </p:nvPr>
        </p:nvSpPr>
        <p:spPr>
          <a:xfrm>
            <a:off x="3443288" y="2406650"/>
            <a:ext cx="0" cy="0"/>
          </a:xfrm>
          <a:solidFill>
            <a:srgbClr val="FFFFFF"/>
          </a:solidFill>
          <a:ln/>
        </p:spPr>
      </p:sp>
      <p:sp>
        <p:nvSpPr>
          <p:cNvPr id="55300"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BAC7CAF-5C09-48C7-8126-72B0BEF92114}" type="slidenum">
              <a:rPr lang="es-ES"/>
              <a:pPr/>
              <a:t>3</a:t>
            </a:fld>
            <a:endParaRPr lang="es-ES"/>
          </a:p>
        </p:txBody>
      </p:sp>
      <p:sp>
        <p:nvSpPr>
          <p:cNvPr id="37891" name="Rectangle 2"/>
          <p:cNvSpPr>
            <a:spLocks noChangeArrowheads="1" noTextEdit="1"/>
          </p:cNvSpPr>
          <p:nvPr>
            <p:ph type="sldImg"/>
          </p:nvPr>
        </p:nvSpPr>
        <p:spPr>
          <a:xfrm>
            <a:off x="3443288" y="2406650"/>
            <a:ext cx="0" cy="0"/>
          </a:xfrm>
          <a:solidFill>
            <a:srgbClr val="FFFFFF"/>
          </a:solidFill>
          <a:ln/>
        </p:spPr>
      </p:sp>
      <p:sp>
        <p:nvSpPr>
          <p:cNvPr id="37892"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04F622C-B2B6-4F42-8E80-8A602D152DD6}" type="slidenum">
              <a:rPr lang="es-ES"/>
              <a:pPr/>
              <a:t>23</a:t>
            </a:fld>
            <a:endParaRPr lang="es-ES"/>
          </a:p>
        </p:txBody>
      </p:sp>
      <p:sp>
        <p:nvSpPr>
          <p:cNvPr id="56323" name="Rectangle 2"/>
          <p:cNvSpPr>
            <a:spLocks noChangeArrowheads="1" noTextEdit="1"/>
          </p:cNvSpPr>
          <p:nvPr>
            <p:ph type="sldImg"/>
          </p:nvPr>
        </p:nvSpPr>
        <p:spPr>
          <a:xfrm>
            <a:off x="3443288" y="2406650"/>
            <a:ext cx="0" cy="0"/>
          </a:xfrm>
          <a:solidFill>
            <a:srgbClr val="FFFFFF"/>
          </a:solidFill>
          <a:ln/>
        </p:spPr>
      </p:sp>
      <p:sp>
        <p:nvSpPr>
          <p:cNvPr id="56324"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D176E99-E61E-42C0-9D90-6650A21313CA}" type="slidenum">
              <a:rPr lang="es-ES"/>
              <a:pPr/>
              <a:t>24</a:t>
            </a:fld>
            <a:endParaRPr lang="es-ES"/>
          </a:p>
        </p:txBody>
      </p:sp>
      <p:sp>
        <p:nvSpPr>
          <p:cNvPr id="57347" name="Rectangle 2"/>
          <p:cNvSpPr>
            <a:spLocks noChangeArrowheads="1" noTextEdit="1"/>
          </p:cNvSpPr>
          <p:nvPr>
            <p:ph type="sldImg"/>
          </p:nvPr>
        </p:nvSpPr>
        <p:spPr>
          <a:xfrm>
            <a:off x="3443288" y="2406650"/>
            <a:ext cx="0" cy="0"/>
          </a:xfrm>
          <a:solidFill>
            <a:srgbClr val="FFFFFF"/>
          </a:solidFill>
          <a:ln/>
        </p:spPr>
      </p:sp>
      <p:sp>
        <p:nvSpPr>
          <p:cNvPr id="57348"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EC2660C-5F84-4A2F-B647-8FE9B0A72F8E}" type="slidenum">
              <a:rPr lang="es-ES"/>
              <a:pPr/>
              <a:t>25</a:t>
            </a:fld>
            <a:endParaRPr lang="es-ES"/>
          </a:p>
        </p:txBody>
      </p:sp>
      <p:sp>
        <p:nvSpPr>
          <p:cNvPr id="58371" name="Rectangle 2"/>
          <p:cNvSpPr>
            <a:spLocks noChangeArrowheads="1" noTextEdit="1"/>
          </p:cNvSpPr>
          <p:nvPr>
            <p:ph type="sldImg"/>
          </p:nvPr>
        </p:nvSpPr>
        <p:spPr>
          <a:xfrm>
            <a:off x="3443288" y="2406650"/>
            <a:ext cx="0" cy="0"/>
          </a:xfrm>
          <a:solidFill>
            <a:srgbClr val="FFFFFF"/>
          </a:solidFill>
          <a:ln/>
        </p:spPr>
      </p:sp>
      <p:sp>
        <p:nvSpPr>
          <p:cNvPr id="58372"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CACA51C-3EB6-4AFE-94D1-343BDF4D7DC1}" type="slidenum">
              <a:rPr lang="es-ES"/>
              <a:pPr/>
              <a:t>4</a:t>
            </a:fld>
            <a:endParaRPr lang="es-ES"/>
          </a:p>
        </p:txBody>
      </p:sp>
      <p:sp>
        <p:nvSpPr>
          <p:cNvPr id="38915" name="Rectangle 2"/>
          <p:cNvSpPr>
            <a:spLocks noChangeArrowheads="1" noTextEdit="1"/>
          </p:cNvSpPr>
          <p:nvPr>
            <p:ph type="sldImg"/>
          </p:nvPr>
        </p:nvSpPr>
        <p:spPr>
          <a:xfrm>
            <a:off x="3443288" y="2406650"/>
            <a:ext cx="0" cy="0"/>
          </a:xfrm>
          <a:solidFill>
            <a:srgbClr val="FFFFFF"/>
          </a:solidFill>
          <a:ln/>
        </p:spPr>
      </p:sp>
      <p:sp>
        <p:nvSpPr>
          <p:cNvPr id="38916"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EC24DE5-9AF4-488B-831A-6F206DF28A78}" type="slidenum">
              <a:rPr lang="es-ES"/>
              <a:pPr/>
              <a:t>5</a:t>
            </a:fld>
            <a:endParaRPr lang="es-ES"/>
          </a:p>
        </p:txBody>
      </p:sp>
      <p:sp>
        <p:nvSpPr>
          <p:cNvPr id="39939" name="Rectangle 2"/>
          <p:cNvSpPr>
            <a:spLocks noChangeArrowheads="1" noTextEdit="1"/>
          </p:cNvSpPr>
          <p:nvPr>
            <p:ph type="sldImg"/>
          </p:nvPr>
        </p:nvSpPr>
        <p:spPr>
          <a:xfrm>
            <a:off x="3443288" y="2406650"/>
            <a:ext cx="0" cy="0"/>
          </a:xfrm>
          <a:solidFill>
            <a:srgbClr val="FFFFFF"/>
          </a:solidFill>
          <a:ln/>
        </p:spPr>
      </p:sp>
      <p:sp>
        <p:nvSpPr>
          <p:cNvPr id="39940"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46C4CAD-E092-4079-853F-0237B2A11630}" type="slidenum">
              <a:rPr lang="es-ES"/>
              <a:pPr/>
              <a:t>6</a:t>
            </a:fld>
            <a:endParaRPr lang="es-ES"/>
          </a:p>
        </p:txBody>
      </p:sp>
      <p:sp>
        <p:nvSpPr>
          <p:cNvPr id="40963" name="Rectangle 2"/>
          <p:cNvSpPr>
            <a:spLocks noChangeArrowheads="1" noTextEdit="1"/>
          </p:cNvSpPr>
          <p:nvPr>
            <p:ph type="sldImg"/>
          </p:nvPr>
        </p:nvSpPr>
        <p:spPr>
          <a:xfrm>
            <a:off x="3443288" y="2406650"/>
            <a:ext cx="0" cy="0"/>
          </a:xfrm>
          <a:solidFill>
            <a:srgbClr val="FFFFFF"/>
          </a:solidFill>
          <a:ln/>
        </p:spPr>
      </p:sp>
      <p:sp>
        <p:nvSpPr>
          <p:cNvPr id="40964"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3445BE7-8348-43C8-BEE8-549F5670D34F}" type="slidenum">
              <a:rPr lang="es-ES"/>
              <a:pPr/>
              <a:t>7</a:t>
            </a:fld>
            <a:endParaRPr lang="es-ES"/>
          </a:p>
        </p:txBody>
      </p:sp>
      <p:sp>
        <p:nvSpPr>
          <p:cNvPr id="41987" name="Rectangle 1026"/>
          <p:cNvSpPr>
            <a:spLocks noChangeArrowheads="1" noTextEdit="1"/>
          </p:cNvSpPr>
          <p:nvPr>
            <p:ph type="sldImg"/>
          </p:nvPr>
        </p:nvSpPr>
        <p:spPr>
          <a:xfrm>
            <a:off x="3443288" y="2406650"/>
            <a:ext cx="0" cy="0"/>
          </a:xfrm>
          <a:solidFill>
            <a:srgbClr val="FFFFFF"/>
          </a:solidFill>
          <a:ln/>
        </p:spPr>
      </p:sp>
      <p:sp>
        <p:nvSpPr>
          <p:cNvPr id="41988" name="Rectangle 1027"/>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130E52A-A5A9-4BBD-A6AA-E7024A472A73}" type="slidenum">
              <a:rPr lang="es-ES"/>
              <a:pPr/>
              <a:t>8</a:t>
            </a:fld>
            <a:endParaRPr lang="es-ES"/>
          </a:p>
        </p:txBody>
      </p:sp>
      <p:sp>
        <p:nvSpPr>
          <p:cNvPr id="43011" name="Rectangle 2"/>
          <p:cNvSpPr>
            <a:spLocks noChangeArrowheads="1" noTextEdit="1"/>
          </p:cNvSpPr>
          <p:nvPr>
            <p:ph type="sldImg"/>
          </p:nvPr>
        </p:nvSpPr>
        <p:spPr>
          <a:xfrm>
            <a:off x="3443288" y="2406650"/>
            <a:ext cx="0" cy="0"/>
          </a:xfrm>
          <a:solidFill>
            <a:srgbClr val="FFFFFF"/>
          </a:solidFill>
          <a:ln/>
        </p:spPr>
      </p:sp>
      <p:sp>
        <p:nvSpPr>
          <p:cNvPr id="43012"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4898EA8-7A12-49A5-AA68-1D132C4A9FAC}" type="slidenum">
              <a:rPr lang="es-ES"/>
              <a:pPr/>
              <a:t>9</a:t>
            </a:fld>
            <a:endParaRPr lang="es-ES"/>
          </a:p>
        </p:txBody>
      </p:sp>
      <p:sp>
        <p:nvSpPr>
          <p:cNvPr id="44035" name="Rectangle 1026"/>
          <p:cNvSpPr>
            <a:spLocks noChangeArrowheads="1" noTextEdit="1"/>
          </p:cNvSpPr>
          <p:nvPr>
            <p:ph type="sldImg"/>
          </p:nvPr>
        </p:nvSpPr>
        <p:spPr>
          <a:xfrm>
            <a:off x="3443288" y="2406650"/>
            <a:ext cx="0" cy="0"/>
          </a:xfrm>
          <a:solidFill>
            <a:srgbClr val="FFFFFF"/>
          </a:solidFill>
          <a:ln/>
        </p:spPr>
      </p:sp>
      <p:sp>
        <p:nvSpPr>
          <p:cNvPr id="44036" name="Rectangle 1027"/>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5CD66FB-C97E-4018-AD31-D02E622152D8}" type="slidenum">
              <a:rPr lang="es-ES"/>
              <a:pPr/>
              <a:t>10</a:t>
            </a:fld>
            <a:endParaRPr lang="es-ES"/>
          </a:p>
        </p:txBody>
      </p:sp>
      <p:sp>
        <p:nvSpPr>
          <p:cNvPr id="45059" name="Rectangle 2"/>
          <p:cNvSpPr>
            <a:spLocks noChangeArrowheads="1" noTextEdit="1"/>
          </p:cNvSpPr>
          <p:nvPr>
            <p:ph type="sldImg"/>
          </p:nvPr>
        </p:nvSpPr>
        <p:spPr>
          <a:xfrm>
            <a:off x="3443288" y="2406650"/>
            <a:ext cx="0" cy="0"/>
          </a:xfrm>
          <a:solidFill>
            <a:srgbClr val="FFFFFF"/>
          </a:solidFill>
          <a:ln/>
        </p:spPr>
      </p:sp>
      <p:sp>
        <p:nvSpPr>
          <p:cNvPr id="45060" name="Rectangle 3"/>
          <p:cNvSpPr>
            <a:spLocks noChangeArrowheads="1"/>
          </p:cNvSpPr>
          <p:nvPr>
            <p:ph type="body" idx="1"/>
          </p:nvPr>
        </p:nvSpPr>
        <p:spPr>
          <a:xfrm>
            <a:off x="382588" y="4356100"/>
            <a:ext cx="5967412" cy="276225"/>
          </a:xfrm>
          <a:solidFill>
            <a:srgbClr val="FFFFFF"/>
          </a:solidFill>
          <a:ln>
            <a:solidFill>
              <a:srgbClr val="000000"/>
            </a:solidFill>
          </a:ln>
        </p:spPr>
        <p:txBody>
          <a:bodyPr lIns="91742" tIns="45871" rIns="91742" bIns="45871"/>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endParaRPr lang="es-ES"/>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787B8986-7A98-4CB8-809C-4CDB932D9AD8}"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80AB851A-965C-4518-B12A-ED5FEC57C1E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
          </a:p>
        </p:txBody>
      </p:sp>
      <p:sp>
        <p:nvSpPr>
          <p:cNvPr id="5" name="2 Marcador de pie de página"/>
          <p:cNvSpPr>
            <a:spLocks noGrp="1"/>
          </p:cNvSpPr>
          <p:nvPr>
            <p:ph type="ftr" sz="quarter" idx="11"/>
          </p:nvPr>
        </p:nvSpPr>
        <p:spPr/>
        <p:txBody>
          <a:bodyPr/>
          <a:lstStyle>
            <a:lvl1pPr>
              <a:defRPr/>
            </a:lvl1pPr>
          </a:lstStyle>
          <a:p>
            <a:pPr>
              <a:defRPr/>
            </a:pPr>
            <a:endParaRPr lang="es-ES"/>
          </a:p>
        </p:txBody>
      </p:sp>
      <p:sp>
        <p:nvSpPr>
          <p:cNvPr id="6" name="22 Marcador de número de diapositiva"/>
          <p:cNvSpPr>
            <a:spLocks noGrp="1"/>
          </p:cNvSpPr>
          <p:nvPr>
            <p:ph type="sldNum" sz="quarter" idx="12"/>
          </p:nvPr>
        </p:nvSpPr>
        <p:spPr/>
        <p:txBody>
          <a:bodyPr/>
          <a:lstStyle>
            <a:lvl1pPr>
              <a:defRPr/>
            </a:lvl1pPr>
          </a:lstStyle>
          <a:p>
            <a:pPr>
              <a:defRPr/>
            </a:pPr>
            <a:fld id="{5046431F-9FC5-4F6A-8EF7-49BD33A833DF}"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465138"/>
            <a:ext cx="7772400" cy="1431925"/>
          </a:xfrm>
        </p:spPr>
        <p:txBody>
          <a:bodyPr/>
          <a:lstStyle/>
          <a:p>
            <a:r>
              <a:rPr lang="es-ES" smtClean="0"/>
              <a:t>Haga clic para modificar el estilo de título del patrón</a:t>
            </a:r>
            <a:endParaRPr lang="en-US"/>
          </a:p>
        </p:txBody>
      </p:sp>
      <p:sp>
        <p:nvSpPr>
          <p:cNvPr id="3" name="2 Marcador de imágenes prediseñadas"/>
          <p:cNvSpPr>
            <a:spLocks noGrp="1"/>
          </p:cNvSpPr>
          <p:nvPr>
            <p:ph type="clipArt" sz="half" idx="1"/>
          </p:nvPr>
        </p:nvSpPr>
        <p:spPr>
          <a:xfrm>
            <a:off x="685800" y="1981200"/>
            <a:ext cx="3810000" cy="4114800"/>
          </a:xfrm>
        </p:spPr>
        <p:txBody>
          <a:bodyPr>
            <a:normAutofit/>
          </a:bodyPr>
          <a:lstStyle/>
          <a:p>
            <a:pPr lvl="0"/>
            <a:endParaRPr lang="en-US" noProof="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712788" y="6313488"/>
            <a:ext cx="1905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51188" y="6313488"/>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80188" y="6313488"/>
            <a:ext cx="1905000" cy="457200"/>
          </a:xfrm>
        </p:spPr>
        <p:txBody>
          <a:bodyPr/>
          <a:lstStyle>
            <a:lvl1pPr>
              <a:defRPr/>
            </a:lvl1pPr>
          </a:lstStyle>
          <a:p>
            <a:pPr>
              <a:defRPr/>
            </a:pPr>
            <a:fld id="{74F04B1D-026C-4D0C-B45D-F4F9E9FF0BE5}" type="slidenum">
              <a:rPr lang="es-ES"/>
              <a:pPr>
                <a:defRPr/>
              </a:pPr>
              <a:t>‹Nº›</a:t>
            </a:fld>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endParaRPr lang="es-ES"/>
          </a:p>
        </p:txBody>
      </p:sp>
      <p:sp>
        <p:nvSpPr>
          <p:cNvPr id="5" name="8 Marcador de número de diapositiva"/>
          <p:cNvSpPr>
            <a:spLocks noGrp="1"/>
          </p:cNvSpPr>
          <p:nvPr>
            <p:ph type="sldNum" sz="quarter" idx="11"/>
          </p:nvPr>
        </p:nvSpPr>
        <p:spPr/>
        <p:txBody>
          <a:bodyPr rtlCol="0"/>
          <a:lstStyle>
            <a:lvl1pPr>
              <a:defRPr/>
            </a:lvl1pPr>
          </a:lstStyle>
          <a:p>
            <a:pPr>
              <a:defRPr/>
            </a:pPr>
            <a:fld id="{77F2A701-B40F-4E9D-B2EC-143B8F200E11}" type="slidenum">
              <a:rPr lang="es-ES"/>
              <a:pPr>
                <a:defRPr/>
              </a:pPr>
              <a:t>‹Nº›</a:t>
            </a:fld>
            <a:endParaRPr lang="es-ES"/>
          </a:p>
        </p:txBody>
      </p:sp>
      <p:sp>
        <p:nvSpPr>
          <p:cNvPr id="6" name="9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endParaRPr lang="es-ES"/>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D8B91BD3-FB1E-40D6-9D28-26ACDA05A1AE}"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
          </a:p>
        </p:txBody>
      </p:sp>
      <p:sp>
        <p:nvSpPr>
          <p:cNvPr id="6" name="2 Marcador de pie de página"/>
          <p:cNvSpPr>
            <a:spLocks noGrp="1"/>
          </p:cNvSpPr>
          <p:nvPr>
            <p:ph type="ftr" sz="quarter" idx="11"/>
          </p:nvPr>
        </p:nvSpPr>
        <p:spPr/>
        <p:txBody>
          <a:bodyPr/>
          <a:lstStyle>
            <a:lvl1pPr>
              <a:defRPr/>
            </a:lvl1pPr>
          </a:lstStyle>
          <a:p>
            <a:pPr>
              <a:defRPr/>
            </a:pPr>
            <a:endParaRPr lang="es-ES"/>
          </a:p>
        </p:txBody>
      </p:sp>
      <p:sp>
        <p:nvSpPr>
          <p:cNvPr id="7" name="22 Marcador de número de diapositiva"/>
          <p:cNvSpPr>
            <a:spLocks noGrp="1"/>
          </p:cNvSpPr>
          <p:nvPr>
            <p:ph type="sldNum" sz="quarter" idx="12"/>
          </p:nvPr>
        </p:nvSpPr>
        <p:spPr/>
        <p:txBody>
          <a:bodyPr/>
          <a:lstStyle>
            <a:lvl1pPr>
              <a:defRPr/>
            </a:lvl1pPr>
          </a:lstStyle>
          <a:p>
            <a:pPr>
              <a:defRPr/>
            </a:pPr>
            <a:fld id="{A323FBCD-46DA-4720-99A5-484B7D7890B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endParaRPr lang="es-ES"/>
          </a:p>
        </p:txBody>
      </p:sp>
      <p:sp>
        <p:nvSpPr>
          <p:cNvPr id="8" name="2 Marcador de pie de página"/>
          <p:cNvSpPr>
            <a:spLocks noGrp="1"/>
          </p:cNvSpPr>
          <p:nvPr>
            <p:ph type="ftr" sz="quarter" idx="11"/>
          </p:nvPr>
        </p:nvSpPr>
        <p:spPr/>
        <p:txBody>
          <a:bodyPr/>
          <a:lstStyle>
            <a:lvl1pPr>
              <a:defRPr/>
            </a:lvl1pPr>
          </a:lstStyle>
          <a:p>
            <a:pPr>
              <a:defRPr/>
            </a:pPr>
            <a:endParaRPr lang="es-ES"/>
          </a:p>
        </p:txBody>
      </p:sp>
      <p:sp>
        <p:nvSpPr>
          <p:cNvPr id="9" name="22 Marcador de número de diapositiva"/>
          <p:cNvSpPr>
            <a:spLocks noGrp="1"/>
          </p:cNvSpPr>
          <p:nvPr>
            <p:ph type="sldNum" sz="quarter" idx="12"/>
          </p:nvPr>
        </p:nvSpPr>
        <p:spPr/>
        <p:txBody>
          <a:bodyPr/>
          <a:lstStyle>
            <a:lvl1pPr>
              <a:defRPr/>
            </a:lvl1pPr>
          </a:lstStyle>
          <a:p>
            <a:pPr>
              <a:defRPr/>
            </a:pPr>
            <a:fld id="{AB41977A-0357-439E-98E8-4AF24A3ED022}"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endParaRPr lang="es-ES"/>
          </a:p>
        </p:txBody>
      </p:sp>
      <p:sp>
        <p:nvSpPr>
          <p:cNvPr id="4" name="6 Marcador de número de diapositiva"/>
          <p:cNvSpPr>
            <a:spLocks noGrp="1"/>
          </p:cNvSpPr>
          <p:nvPr>
            <p:ph type="sldNum" sz="quarter" idx="11"/>
          </p:nvPr>
        </p:nvSpPr>
        <p:spPr/>
        <p:txBody>
          <a:bodyPr rtlCol="0"/>
          <a:lstStyle>
            <a:lvl1pPr>
              <a:defRPr/>
            </a:lvl1pPr>
          </a:lstStyle>
          <a:p>
            <a:pPr>
              <a:defRPr/>
            </a:pPr>
            <a:fld id="{2401EA1A-11F5-4BC2-8906-88464994B14B}" type="slidenum">
              <a:rPr lang="es-ES"/>
              <a:pPr>
                <a:defRPr/>
              </a:pPr>
              <a:t>‹Nº›</a:t>
            </a:fld>
            <a:endParaRPr lang="es-ES"/>
          </a:p>
        </p:txBody>
      </p:sp>
      <p:sp>
        <p:nvSpPr>
          <p:cNvPr id="5" name="7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22 Marcador de número de diapositiva"/>
          <p:cNvSpPr>
            <a:spLocks noGrp="1"/>
          </p:cNvSpPr>
          <p:nvPr>
            <p:ph type="sldNum" sz="quarter" idx="12"/>
          </p:nvPr>
        </p:nvSpPr>
        <p:spPr/>
        <p:txBody>
          <a:bodyPr/>
          <a:lstStyle>
            <a:lvl1pPr>
              <a:defRPr/>
            </a:lvl1pPr>
          </a:lstStyle>
          <a:p>
            <a:pPr>
              <a:defRPr/>
            </a:pPr>
            <a:fld id="{D3E24725-7F75-49CF-B361-D62DFFE95ED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endParaRPr lang="es-ES"/>
          </a:p>
        </p:txBody>
      </p:sp>
      <p:sp>
        <p:nvSpPr>
          <p:cNvPr id="13" name="21 Marcador de número de diapositiva"/>
          <p:cNvSpPr>
            <a:spLocks noGrp="1"/>
          </p:cNvSpPr>
          <p:nvPr>
            <p:ph type="sldNum" sz="quarter" idx="11"/>
          </p:nvPr>
        </p:nvSpPr>
        <p:spPr/>
        <p:txBody>
          <a:bodyPr rtlCol="0"/>
          <a:lstStyle>
            <a:lvl1pPr>
              <a:defRPr/>
            </a:lvl1pPr>
          </a:lstStyle>
          <a:p>
            <a:pPr>
              <a:defRPr/>
            </a:pPr>
            <a:fld id="{E692DAC9-0656-4DA9-982C-8C090106EA54}" type="slidenum">
              <a:rPr lang="es-ES"/>
              <a:pPr>
                <a:defRPr/>
              </a:pPr>
              <a:t>‹Nº›</a:t>
            </a:fld>
            <a:endParaRPr lang="es-ES"/>
          </a:p>
        </p:txBody>
      </p:sp>
      <p:sp>
        <p:nvSpPr>
          <p:cNvPr id="14" name="22 Marcador de pie de página"/>
          <p:cNvSpPr>
            <a:spLocks noGrp="1"/>
          </p:cNvSpPr>
          <p:nvPr>
            <p:ph type="ftr" sz="quarter" idx="12"/>
          </p:nvPr>
        </p:nvSpPr>
        <p:spPr/>
        <p:txBody>
          <a:bodyPr rtlCol="0"/>
          <a:lstStyle>
            <a:lvl1pPr>
              <a:defRPr/>
            </a:lvl1pPr>
          </a:lstStyle>
          <a:p>
            <a:pPr>
              <a:defRPr/>
            </a:pP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endParaRPr lang="es-ES"/>
          </a:p>
        </p:txBody>
      </p:sp>
      <p:sp>
        <p:nvSpPr>
          <p:cNvPr id="13" name="17 Marcador de número de diapositiva"/>
          <p:cNvSpPr>
            <a:spLocks noGrp="1"/>
          </p:cNvSpPr>
          <p:nvPr>
            <p:ph type="sldNum" sz="quarter" idx="11"/>
          </p:nvPr>
        </p:nvSpPr>
        <p:spPr/>
        <p:txBody>
          <a:bodyPr rtlCol="0"/>
          <a:lstStyle>
            <a:lvl1pPr>
              <a:defRPr/>
            </a:lvl1pPr>
          </a:lstStyle>
          <a:p>
            <a:pPr>
              <a:defRPr/>
            </a:pPr>
            <a:fld id="{ECF07AB6-347A-4B3A-B417-B105C7DDEE28}" type="slidenum">
              <a:rPr lang="es-ES"/>
              <a:pPr>
                <a:defRPr/>
              </a:pPr>
              <a:t>‹Nº›</a:t>
            </a:fld>
            <a:endParaRPr lang="es-ES"/>
          </a:p>
        </p:txBody>
      </p:sp>
      <p:sp>
        <p:nvSpPr>
          <p:cNvPr id="14" name="20 Marcador de pie de página"/>
          <p:cNvSpPr>
            <a:spLocks noGrp="1"/>
          </p:cNvSpPr>
          <p:nvPr>
            <p:ph type="ftr" sz="quarter" idx="12"/>
          </p:nvPr>
        </p:nvSpPr>
        <p:spPr/>
        <p:txBody>
          <a:bodyPr rtlCol="0"/>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614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s-ES"/>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890948F3-E123-49D1-8CBB-16DB1A428BC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82" r:id="rId4"/>
    <p:sldLayoutId id="2147483683" r:id="rId5"/>
    <p:sldLayoutId id="2147483690" r:id="rId6"/>
    <p:sldLayoutId id="2147483684" r:id="rId7"/>
    <p:sldLayoutId id="2147483691" r:id="rId8"/>
    <p:sldLayoutId id="2147483692" r:id="rId9"/>
    <p:sldLayoutId id="2147483685" r:id="rId10"/>
    <p:sldLayoutId id="2147483686" r:id="rId11"/>
    <p:sldLayoutId id="2147483693" r:id="rId12"/>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6.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0.png"/><Relationship Id="rId5" Type="http://schemas.openxmlformats.org/officeDocument/2006/relationships/image" Target="../media/image18.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7.png"/><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wmvr.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685800" y="685800"/>
            <a:ext cx="7467600" cy="1938338"/>
          </a:xfrm>
          <a:prstGeom prst="rect">
            <a:avLst/>
          </a:prstGeom>
          <a:noFill/>
          <a:ln w="9525">
            <a:noFill/>
            <a:miter lim="800000"/>
            <a:headEnd/>
            <a:tailEnd/>
          </a:ln>
        </p:spPr>
        <p:txBody>
          <a:bodyPr>
            <a:spAutoFit/>
          </a:bodyPr>
          <a:lstStyle/>
          <a:p>
            <a:pPr>
              <a:spcBef>
                <a:spcPct val="50000"/>
              </a:spcBef>
            </a:pPr>
            <a:r>
              <a:rPr lang="es-MX" sz="6000" b="1">
                <a:latin typeface="Arial" charset="0"/>
                <a:cs typeface="Arial" charset="0"/>
              </a:rPr>
              <a:t>Breve Historia del Internet</a:t>
            </a:r>
          </a:p>
        </p:txBody>
      </p:sp>
      <p:sp>
        <p:nvSpPr>
          <p:cNvPr id="6" name="Text Box 2"/>
          <p:cNvSpPr txBox="1">
            <a:spLocks noChangeArrowheads="1"/>
          </p:cNvSpPr>
          <p:nvPr/>
        </p:nvSpPr>
        <p:spPr bwMode="auto">
          <a:xfrm>
            <a:off x="4140200" y="4292600"/>
            <a:ext cx="4586288" cy="1169988"/>
          </a:xfrm>
          <a:prstGeom prst="rect">
            <a:avLst/>
          </a:prstGeom>
          <a:noFill/>
          <a:ln w="9525">
            <a:noFill/>
            <a:miter lim="800000"/>
            <a:headEnd/>
            <a:tailEnd/>
          </a:ln>
          <a:effectLst/>
        </p:spPr>
        <p:txBody>
          <a:bodyPr>
            <a:spAutoFit/>
          </a:bodyPr>
          <a:lstStyle/>
          <a:p>
            <a:pPr>
              <a:spcBef>
                <a:spcPct val="50000"/>
              </a:spcBef>
              <a:defRPr/>
            </a:pPr>
            <a:r>
              <a:rPr lang="es-MX" sz="2800" b="1" dirty="0">
                <a:latin typeface="+mn-lt"/>
              </a:rPr>
              <a:t>Wenceslao Verdugo R.</a:t>
            </a:r>
          </a:p>
          <a:p>
            <a:pPr>
              <a:spcBef>
                <a:spcPct val="50000"/>
              </a:spcBef>
              <a:defRPr/>
            </a:pPr>
            <a:r>
              <a:rPr lang="es-MX" sz="2800" b="1" dirty="0">
                <a:latin typeface="+mn-lt"/>
              </a:rPr>
              <a:t>IPPSON</a:t>
            </a:r>
          </a:p>
        </p:txBody>
      </p:sp>
      <p:pic>
        <p:nvPicPr>
          <p:cNvPr id="14340" name="Picture 4"/>
          <p:cNvPicPr>
            <a:picLocks noChangeAspect="1" noChangeArrowheads="1"/>
          </p:cNvPicPr>
          <p:nvPr/>
        </p:nvPicPr>
        <p:blipFill>
          <a:blip r:embed="rId3" cstate="print"/>
          <a:srcRect/>
          <a:stretch>
            <a:fillRect/>
          </a:stretch>
        </p:blipFill>
        <p:spPr bwMode="auto">
          <a:xfrm>
            <a:off x="827088" y="3500438"/>
            <a:ext cx="2767012" cy="26812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wipe(up)">
                                      <p:cBhvr>
                                        <p:cTn id="7" dur="75"/>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up)">
                                      <p:cBhvr>
                                        <p:cTn id="12" dur="75"/>
                                        <p:tgtEl>
                                          <p:spTgt spid="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up)">
                                      <p:cBhvr>
                                        <p:cTn id="17" dur="75"/>
                                        <p:tgtEl>
                                          <p:spTgt spid="6">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6"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08548" name="Rectangle 4"/>
          <p:cNvSpPr>
            <a:spLocks noChangeArrowheads="1"/>
          </p:cNvSpPr>
          <p:nvPr/>
        </p:nvSpPr>
        <p:spPr bwMode="auto">
          <a:xfrm>
            <a:off x="6084888" y="1628775"/>
            <a:ext cx="2073275" cy="1016000"/>
          </a:xfrm>
          <a:prstGeom prst="rect">
            <a:avLst/>
          </a:prstGeom>
          <a:noFill/>
          <a:ln w="9525">
            <a:noFill/>
            <a:miter lim="800000"/>
            <a:headEnd/>
            <a:tailEnd/>
          </a:ln>
        </p:spPr>
        <p:txBody>
          <a:bodyPr>
            <a:spAutoFit/>
          </a:bodyPr>
          <a:lstStyle/>
          <a:p>
            <a:r>
              <a:rPr lang="es-PE" sz="6000">
                <a:latin typeface="Arial" charset="0"/>
                <a:cs typeface="Times New Roman" charset="0"/>
              </a:rPr>
              <a:t>1981</a:t>
            </a:r>
            <a:endParaRPr lang="es-ES" sz="6000">
              <a:latin typeface="Arial" charset="0"/>
              <a:cs typeface="Times New Roman" charset="0"/>
            </a:endParaRPr>
          </a:p>
        </p:txBody>
      </p:sp>
      <p:sp>
        <p:nvSpPr>
          <p:cNvPr id="20484" name="Rectangle 5"/>
          <p:cNvSpPr>
            <a:spLocks noChangeArrowheads="1"/>
          </p:cNvSpPr>
          <p:nvPr/>
        </p:nvSpPr>
        <p:spPr bwMode="auto">
          <a:xfrm>
            <a:off x="685800" y="1700213"/>
            <a:ext cx="4606925" cy="4321175"/>
          </a:xfrm>
          <a:prstGeom prst="rect">
            <a:avLst/>
          </a:prstGeom>
          <a:noFill/>
          <a:ln w="9525">
            <a:noFill/>
            <a:miter lim="800000"/>
            <a:headEnd/>
            <a:tailEnd/>
          </a:ln>
        </p:spPr>
        <p:txBody>
          <a:bodyPr/>
          <a:lstStyle/>
          <a:p>
            <a:pPr marL="342900" indent="38100">
              <a:lnSpc>
                <a:spcPct val="90000"/>
              </a:lnSpc>
              <a:spcBef>
                <a:spcPct val="20000"/>
              </a:spcBef>
              <a:buSzPct val="85000"/>
            </a:pPr>
            <a:r>
              <a:rPr lang="es-PE" sz="2200">
                <a:latin typeface="Arial" charset="0"/>
                <a:cs typeface="Times New Roman" charset="0"/>
              </a:rPr>
              <a:t>Larry Landweber presento una solicitud en nombre de la National Science Foundation (NSF) para crear la CSnet, una red idéntica a ARPAnet pero sin restricciones de uso. Consiguió la Licencia dos años mas tarde y conectó la nueva red con ARPAnet y, posteriormente con otras redes Americanas, europeas y Japonesas.</a:t>
            </a:r>
          </a:p>
        </p:txBody>
      </p:sp>
      <p:pic>
        <p:nvPicPr>
          <p:cNvPr id="20485" name="Picture 6"/>
          <p:cNvPicPr>
            <a:picLocks noChangeAspect="1" noChangeArrowheads="1"/>
          </p:cNvPicPr>
          <p:nvPr/>
        </p:nvPicPr>
        <p:blipFill>
          <a:blip r:embed="rId3" cstate="print"/>
          <a:srcRect/>
          <a:stretch>
            <a:fillRect/>
          </a:stretch>
        </p:blipFill>
        <p:spPr bwMode="auto">
          <a:xfrm>
            <a:off x="5364163" y="2636838"/>
            <a:ext cx="3168650" cy="3121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fltVal val="0"/>
                                          </p:val>
                                        </p:tav>
                                        <p:tav tm="100000">
                                          <p:val>
                                            <p:strVal val="#ppt_w"/>
                                          </p:val>
                                        </p:tav>
                                      </p:tavLst>
                                    </p:anim>
                                    <p:anim calcmode="lin" valueType="num">
                                      <p:cBhvr>
                                        <p:cTn id="8" dur="1000" fill="hold"/>
                                        <p:tgtEl>
                                          <p:spTgt spid="108548"/>
                                        </p:tgtEl>
                                        <p:attrNameLst>
                                          <p:attrName>ppt_h</p:attrName>
                                        </p:attrNameLst>
                                      </p:cBhvr>
                                      <p:tavLst>
                                        <p:tav tm="0">
                                          <p:val>
                                            <p:fltVal val="0"/>
                                          </p:val>
                                        </p:tav>
                                        <p:tav tm="100000">
                                          <p:val>
                                            <p:strVal val="#ppt_h"/>
                                          </p:val>
                                        </p:tav>
                                      </p:tavLst>
                                    </p:anim>
                                    <p:anim calcmode="lin" valueType="num">
                                      <p:cBhvr>
                                        <p:cTn id="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10596" name="Rectangle 4"/>
          <p:cNvSpPr>
            <a:spLocks noChangeArrowheads="1"/>
          </p:cNvSpPr>
          <p:nvPr/>
        </p:nvSpPr>
        <p:spPr bwMode="auto">
          <a:xfrm>
            <a:off x="827088" y="3213100"/>
            <a:ext cx="2362200" cy="1128713"/>
          </a:xfrm>
          <a:prstGeom prst="rect">
            <a:avLst/>
          </a:prstGeom>
          <a:noFill/>
          <a:ln w="9525">
            <a:noFill/>
            <a:miter lim="800000"/>
            <a:headEnd/>
            <a:tailEnd/>
          </a:ln>
        </p:spPr>
        <p:txBody>
          <a:bodyPr>
            <a:spAutoFit/>
          </a:bodyPr>
          <a:lstStyle/>
          <a:p>
            <a:r>
              <a:rPr lang="es-PE" sz="6800" b="1">
                <a:latin typeface="Arial" charset="0"/>
                <a:cs typeface="Times New Roman" charset="0"/>
              </a:rPr>
              <a:t>1986</a:t>
            </a:r>
            <a:endParaRPr lang="es-ES" sz="6800" b="1">
              <a:latin typeface="Arial" charset="0"/>
              <a:cs typeface="Times New Roman" charset="0"/>
            </a:endParaRPr>
          </a:p>
        </p:txBody>
      </p:sp>
      <p:sp>
        <p:nvSpPr>
          <p:cNvPr id="21508" name="Rectangle 5"/>
          <p:cNvSpPr>
            <a:spLocks noChangeArrowheads="1"/>
          </p:cNvSpPr>
          <p:nvPr/>
        </p:nvSpPr>
        <p:spPr bwMode="auto">
          <a:xfrm>
            <a:off x="2843213" y="1412875"/>
            <a:ext cx="5614987" cy="5111750"/>
          </a:xfrm>
          <a:prstGeom prst="rect">
            <a:avLst/>
          </a:prstGeom>
          <a:noFill/>
          <a:ln w="9525">
            <a:noFill/>
            <a:miter lim="800000"/>
            <a:headEnd/>
            <a:tailEnd/>
          </a:ln>
        </p:spPr>
        <p:txBody>
          <a:bodyPr/>
          <a:lstStyle/>
          <a:p>
            <a:pPr marL="342900" indent="38100">
              <a:lnSpc>
                <a:spcPct val="90000"/>
              </a:lnSpc>
              <a:spcBef>
                <a:spcPct val="20000"/>
              </a:spcBef>
              <a:buSzPct val="85000"/>
            </a:pPr>
            <a:r>
              <a:rPr lang="es-PE" sz="2200">
                <a:latin typeface="Arial" charset="0"/>
                <a:cs typeface="Times New Roman" charset="0"/>
              </a:rPr>
              <a:t>La National Science Foundation (NSF) de EE.UU. inició el desarrollo de NSFNET que se diseñó originalmente para conectar cinco superordenadores. Su interconexión con Internet requería unas líneas de muy alta velocidad. Esto aceleró el desarrollo tecnológico de INTERNET y brindó a los usuarios mejores infraestructuras de telecomunicaciones. </a:t>
            </a:r>
          </a:p>
          <a:p>
            <a:pPr marL="342900" indent="38100">
              <a:lnSpc>
                <a:spcPct val="90000"/>
              </a:lnSpc>
              <a:spcBef>
                <a:spcPct val="20000"/>
              </a:spcBef>
              <a:buSzPct val="85000"/>
            </a:pPr>
            <a:r>
              <a:rPr lang="es-PE" sz="2200">
                <a:latin typeface="Arial" charset="0"/>
                <a:cs typeface="Times New Roman" charset="0"/>
              </a:rPr>
              <a:t>Otras agencias de la Administración norteamericana entraron en Internet, con sus inmensos recursos informáticas y de comunicaciones: NASA y el Departamento de Energía.</a:t>
            </a:r>
          </a:p>
        </p:txBody>
      </p:sp>
      <p:pic>
        <p:nvPicPr>
          <p:cNvPr id="21509" name="Picture 6"/>
          <p:cNvPicPr>
            <a:picLocks noChangeAspect="1" noChangeArrowheads="1"/>
          </p:cNvPicPr>
          <p:nvPr/>
        </p:nvPicPr>
        <p:blipFill>
          <a:blip r:embed="rId3" cstate="print"/>
          <a:srcRect/>
          <a:stretch>
            <a:fillRect/>
          </a:stretch>
        </p:blipFill>
        <p:spPr bwMode="auto">
          <a:xfrm>
            <a:off x="971550" y="1700213"/>
            <a:ext cx="1657350" cy="1419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fltVal val="0"/>
                                          </p:val>
                                        </p:tav>
                                        <p:tav tm="100000">
                                          <p:val>
                                            <p:strVal val="#ppt_w"/>
                                          </p:val>
                                        </p:tav>
                                      </p:tavLst>
                                    </p:anim>
                                    <p:anim calcmode="lin" valueType="num">
                                      <p:cBhvr>
                                        <p:cTn id="8" dur="1000" fill="hold"/>
                                        <p:tgtEl>
                                          <p:spTgt spid="110596"/>
                                        </p:tgtEl>
                                        <p:attrNameLst>
                                          <p:attrName>ppt_h</p:attrName>
                                        </p:attrNameLst>
                                      </p:cBhvr>
                                      <p:tavLst>
                                        <p:tav tm="0">
                                          <p:val>
                                            <p:fltVal val="0"/>
                                          </p:val>
                                        </p:tav>
                                        <p:tav tm="100000">
                                          <p:val>
                                            <p:strVal val="#ppt_h"/>
                                          </p:val>
                                        </p:tav>
                                      </p:tavLst>
                                    </p:anim>
                                    <p:anim calcmode="lin" valueType="num">
                                      <p:cBhvr>
                                        <p:cTn id="9" dur="1000" fill="hold"/>
                                        <p:tgtEl>
                                          <p:spTgt spid="1105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059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12643" name="Rectangle 3"/>
          <p:cNvSpPr>
            <a:spLocks noChangeArrowheads="1"/>
          </p:cNvSpPr>
          <p:nvPr/>
        </p:nvSpPr>
        <p:spPr bwMode="auto">
          <a:xfrm>
            <a:off x="5795963" y="2205038"/>
            <a:ext cx="2362200" cy="1128712"/>
          </a:xfrm>
          <a:prstGeom prst="rect">
            <a:avLst/>
          </a:prstGeom>
          <a:noFill/>
          <a:ln w="9525">
            <a:noFill/>
            <a:miter lim="800000"/>
            <a:headEnd/>
            <a:tailEnd/>
          </a:ln>
        </p:spPr>
        <p:txBody>
          <a:bodyPr>
            <a:spAutoFit/>
          </a:bodyPr>
          <a:lstStyle/>
          <a:p>
            <a:r>
              <a:rPr lang="es-PE" sz="6800" b="1">
                <a:latin typeface="Arial" charset="0"/>
                <a:cs typeface="Times New Roman" charset="0"/>
              </a:rPr>
              <a:t>1990</a:t>
            </a:r>
            <a:endParaRPr lang="es-ES" sz="6800" b="1">
              <a:latin typeface="Arial" charset="0"/>
              <a:cs typeface="Times New Roman" charset="0"/>
            </a:endParaRPr>
          </a:p>
        </p:txBody>
      </p:sp>
      <p:sp>
        <p:nvSpPr>
          <p:cNvPr id="22532" name="Rectangle 5"/>
          <p:cNvSpPr>
            <a:spLocks noChangeArrowheads="1"/>
          </p:cNvSpPr>
          <p:nvPr/>
        </p:nvSpPr>
        <p:spPr bwMode="auto">
          <a:xfrm>
            <a:off x="250825" y="1700213"/>
            <a:ext cx="5041900" cy="4392612"/>
          </a:xfrm>
          <a:prstGeom prst="rect">
            <a:avLst/>
          </a:prstGeom>
          <a:noFill/>
          <a:ln w="9525">
            <a:noFill/>
            <a:miter lim="800000"/>
            <a:headEnd/>
            <a:tailEnd/>
          </a:ln>
        </p:spPr>
        <p:txBody>
          <a:bodyPr/>
          <a:lstStyle/>
          <a:p>
            <a:pPr marL="342900" indent="-57150">
              <a:lnSpc>
                <a:spcPct val="90000"/>
              </a:lnSpc>
              <a:spcBef>
                <a:spcPct val="20000"/>
              </a:spcBef>
              <a:buSzPct val="85000"/>
            </a:pPr>
            <a:r>
              <a:rPr lang="es-PE" sz="2200">
                <a:latin typeface="Arial" charset="0"/>
                <a:cs typeface="Times New Roman" charset="0"/>
              </a:rPr>
              <a:t>Redes de diversos países como España, Argentina, Austria, Brasil, Chile, Irlanda, Suiza y Corea del Sur se conectaron también a NSFNET. Asimismo, dejó de esxistir oficialmente ARPANet y empezó asi el reinado de Internet que para ese entonces ya tenia 313,000 servidores conectados.</a:t>
            </a:r>
          </a:p>
          <a:p>
            <a:pPr marL="342900" indent="-57150">
              <a:lnSpc>
                <a:spcPct val="90000"/>
              </a:lnSpc>
              <a:spcBef>
                <a:spcPct val="20000"/>
              </a:spcBef>
              <a:buSzPct val="85000"/>
            </a:pPr>
            <a:r>
              <a:rPr lang="es-PE" sz="2200">
                <a:latin typeface="Arial" charset="0"/>
                <a:cs typeface="Times New Roman" charset="0"/>
              </a:rPr>
              <a:t>Pero todo cambió cuando un grupo de universitarios de la Universidad de Illinois descubrieron el World Wide Web (www).  Marc Andreessen fué uno de ellos.</a:t>
            </a:r>
          </a:p>
        </p:txBody>
      </p:sp>
      <p:pic>
        <p:nvPicPr>
          <p:cNvPr id="22533" name="Picture 7"/>
          <p:cNvPicPr>
            <a:picLocks noChangeAspect="1" noChangeArrowheads="1"/>
          </p:cNvPicPr>
          <p:nvPr/>
        </p:nvPicPr>
        <p:blipFill>
          <a:blip r:embed="rId3" cstate="print"/>
          <a:srcRect/>
          <a:stretch>
            <a:fillRect/>
          </a:stretch>
        </p:blipFill>
        <p:spPr bwMode="auto">
          <a:xfrm>
            <a:off x="5580063" y="3357563"/>
            <a:ext cx="2352675" cy="1943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anim calcmode="lin" valueType="num">
                                      <p:cBhvr>
                                        <p:cTn id="7" dur="1000" fill="hold"/>
                                        <p:tgtEl>
                                          <p:spTgt spid="112643"/>
                                        </p:tgtEl>
                                        <p:attrNameLst>
                                          <p:attrName>ppt_w</p:attrName>
                                        </p:attrNameLst>
                                      </p:cBhvr>
                                      <p:tavLst>
                                        <p:tav tm="0">
                                          <p:val>
                                            <p:fltVal val="0"/>
                                          </p:val>
                                        </p:tav>
                                        <p:tav tm="100000">
                                          <p:val>
                                            <p:strVal val="#ppt_w"/>
                                          </p:val>
                                        </p:tav>
                                      </p:tavLst>
                                    </p:anim>
                                    <p:anim calcmode="lin" valueType="num">
                                      <p:cBhvr>
                                        <p:cTn id="8" dur="1000" fill="hold"/>
                                        <p:tgtEl>
                                          <p:spTgt spid="112643"/>
                                        </p:tgtEl>
                                        <p:attrNameLst>
                                          <p:attrName>ppt_h</p:attrName>
                                        </p:attrNameLst>
                                      </p:cBhvr>
                                      <p:tavLst>
                                        <p:tav tm="0">
                                          <p:val>
                                            <p:fltVal val="0"/>
                                          </p:val>
                                        </p:tav>
                                        <p:tav tm="100000">
                                          <p:val>
                                            <p:strVal val="#ppt_h"/>
                                          </p:val>
                                        </p:tav>
                                      </p:tavLst>
                                    </p:anim>
                                    <p:anim calcmode="lin" valueType="num">
                                      <p:cBhvr>
                                        <p:cTn id="9" dur="1000" fill="hold"/>
                                        <p:tgtEl>
                                          <p:spTgt spid="1126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14691" name="Rectangle 3"/>
          <p:cNvSpPr>
            <a:spLocks noChangeArrowheads="1"/>
          </p:cNvSpPr>
          <p:nvPr/>
        </p:nvSpPr>
        <p:spPr bwMode="auto">
          <a:xfrm>
            <a:off x="755650" y="3933825"/>
            <a:ext cx="2362200" cy="1128713"/>
          </a:xfrm>
          <a:prstGeom prst="rect">
            <a:avLst/>
          </a:prstGeom>
          <a:noFill/>
          <a:ln w="9525">
            <a:noFill/>
            <a:miter lim="800000"/>
            <a:headEnd/>
            <a:tailEnd/>
          </a:ln>
        </p:spPr>
        <p:txBody>
          <a:bodyPr>
            <a:spAutoFit/>
          </a:bodyPr>
          <a:lstStyle/>
          <a:p>
            <a:r>
              <a:rPr lang="es-PE" sz="6800">
                <a:latin typeface="Arial" charset="0"/>
                <a:cs typeface="Times New Roman" charset="0"/>
              </a:rPr>
              <a:t>1993</a:t>
            </a:r>
            <a:endParaRPr lang="es-ES" sz="6800">
              <a:latin typeface="Arial" charset="0"/>
              <a:cs typeface="Times New Roman" charset="0"/>
            </a:endParaRPr>
          </a:p>
        </p:txBody>
      </p:sp>
      <p:sp>
        <p:nvSpPr>
          <p:cNvPr id="23556" name="Rectangle 5"/>
          <p:cNvSpPr>
            <a:spLocks noChangeArrowheads="1"/>
          </p:cNvSpPr>
          <p:nvPr/>
        </p:nvSpPr>
        <p:spPr bwMode="auto">
          <a:xfrm>
            <a:off x="3132138" y="1989138"/>
            <a:ext cx="5554662" cy="4106862"/>
          </a:xfrm>
          <a:prstGeom prst="rect">
            <a:avLst/>
          </a:prstGeom>
          <a:noFill/>
          <a:ln w="9525">
            <a:noFill/>
            <a:miter lim="800000"/>
            <a:headEnd/>
            <a:tailEnd/>
          </a:ln>
        </p:spPr>
        <p:txBody>
          <a:bodyPr/>
          <a:lstStyle/>
          <a:p>
            <a:pPr marL="342900" indent="38100">
              <a:lnSpc>
                <a:spcPct val="90000"/>
              </a:lnSpc>
              <a:spcBef>
                <a:spcPct val="20000"/>
              </a:spcBef>
              <a:buSzPct val="85000"/>
            </a:pPr>
            <a:r>
              <a:rPr lang="es-PE" sz="2200">
                <a:latin typeface="Arial" charset="0"/>
                <a:cs typeface="Times New Roman" charset="0"/>
              </a:rPr>
              <a:t>Se escribió el código para </a:t>
            </a:r>
            <a:r>
              <a:rPr lang="es-PE" sz="2200" b="1">
                <a:latin typeface="Arial" charset="0"/>
                <a:cs typeface="Times New Roman" charset="0"/>
              </a:rPr>
              <a:t>Mosaic</a:t>
            </a:r>
            <a:r>
              <a:rPr lang="es-PE" sz="2200">
                <a:latin typeface="Arial" charset="0"/>
                <a:cs typeface="Times New Roman" charset="0"/>
              </a:rPr>
              <a:t>, el primer explorador gráfico para el Web. Este explorador se podía conseguir gratis dentro de la red y cualquier persona entonces, podía tener acceso a gráficos y documentos de texto. </a:t>
            </a:r>
          </a:p>
          <a:p>
            <a:pPr marL="342900" indent="38100">
              <a:lnSpc>
                <a:spcPct val="90000"/>
              </a:lnSpc>
              <a:spcBef>
                <a:spcPct val="20000"/>
              </a:spcBef>
              <a:buSzPct val="85000"/>
            </a:pPr>
            <a:endParaRPr lang="es-PE" sz="2200">
              <a:latin typeface="Arial" charset="0"/>
              <a:cs typeface="Times New Roman" charset="0"/>
            </a:endParaRPr>
          </a:p>
          <a:p>
            <a:pPr marL="342900" indent="38100">
              <a:lnSpc>
                <a:spcPct val="90000"/>
              </a:lnSpc>
              <a:spcBef>
                <a:spcPct val="20000"/>
              </a:spcBef>
              <a:buSzPct val="85000"/>
            </a:pPr>
            <a:r>
              <a:rPr lang="es-PE" sz="2200">
                <a:latin typeface="Arial" charset="0"/>
                <a:cs typeface="Times New Roman" charset="0"/>
              </a:rPr>
              <a:t>Esta adición de gráficos a la red, causó un gran interés por parte de grandes instituciones como The New York Times y The Economist. En este año el tráfico de la Internet creció en un 341,634%.</a:t>
            </a:r>
          </a:p>
        </p:txBody>
      </p:sp>
      <p:pic>
        <p:nvPicPr>
          <p:cNvPr id="23557" name="Picture 0"/>
          <p:cNvPicPr>
            <a:picLocks noChangeAspect="1" noChangeArrowheads="1"/>
          </p:cNvPicPr>
          <p:nvPr/>
        </p:nvPicPr>
        <p:blipFill>
          <a:blip r:embed="rId3" cstate="print"/>
          <a:srcRect/>
          <a:stretch>
            <a:fillRect/>
          </a:stretch>
        </p:blipFill>
        <p:spPr bwMode="auto">
          <a:xfrm>
            <a:off x="323850" y="2276475"/>
            <a:ext cx="3089275" cy="14398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4691"/>
                                        </p:tgtEl>
                                        <p:attrNameLst>
                                          <p:attrName>style.visibility</p:attrName>
                                        </p:attrNameLst>
                                      </p:cBhvr>
                                      <p:to>
                                        <p:strVal val="visible"/>
                                      </p:to>
                                    </p:set>
                                    <p:anim calcmode="lin" valueType="num">
                                      <p:cBhvr>
                                        <p:cTn id="7" dur="1000" fill="hold"/>
                                        <p:tgtEl>
                                          <p:spTgt spid="114691"/>
                                        </p:tgtEl>
                                        <p:attrNameLst>
                                          <p:attrName>ppt_w</p:attrName>
                                        </p:attrNameLst>
                                      </p:cBhvr>
                                      <p:tavLst>
                                        <p:tav tm="0">
                                          <p:val>
                                            <p:fltVal val="0"/>
                                          </p:val>
                                        </p:tav>
                                        <p:tav tm="100000">
                                          <p:val>
                                            <p:strVal val="#ppt_w"/>
                                          </p:val>
                                        </p:tav>
                                      </p:tavLst>
                                    </p:anim>
                                    <p:anim calcmode="lin" valueType="num">
                                      <p:cBhvr>
                                        <p:cTn id="8" dur="1000" fill="hold"/>
                                        <p:tgtEl>
                                          <p:spTgt spid="114691"/>
                                        </p:tgtEl>
                                        <p:attrNameLst>
                                          <p:attrName>ppt_h</p:attrName>
                                        </p:attrNameLst>
                                      </p:cBhvr>
                                      <p:tavLst>
                                        <p:tav tm="0">
                                          <p:val>
                                            <p:fltVal val="0"/>
                                          </p:val>
                                        </p:tav>
                                        <p:tav tm="100000">
                                          <p:val>
                                            <p:strVal val="#ppt_h"/>
                                          </p:val>
                                        </p:tav>
                                      </p:tavLst>
                                    </p:anim>
                                    <p:anim calcmode="lin" valueType="num">
                                      <p:cBhvr>
                                        <p:cTn id="9" dur="1000" fill="hold"/>
                                        <p:tgtEl>
                                          <p:spTgt spid="11469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6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24579" name="Rectangle 5"/>
          <p:cNvSpPr>
            <a:spLocks noChangeArrowheads="1"/>
          </p:cNvSpPr>
          <p:nvPr/>
        </p:nvSpPr>
        <p:spPr bwMode="auto">
          <a:xfrm>
            <a:off x="381000" y="1268413"/>
            <a:ext cx="5486400" cy="5113337"/>
          </a:xfrm>
          <a:prstGeom prst="rect">
            <a:avLst/>
          </a:prstGeom>
          <a:noFill/>
          <a:ln w="9525">
            <a:noFill/>
            <a:miter lim="800000"/>
            <a:headEnd/>
            <a:tailEnd/>
          </a:ln>
        </p:spPr>
        <p:txBody>
          <a:bodyPr/>
          <a:lstStyle/>
          <a:p>
            <a:pPr marL="342900" indent="-342900">
              <a:lnSpc>
                <a:spcPct val="90000"/>
              </a:lnSpc>
              <a:spcBef>
                <a:spcPct val="20000"/>
              </a:spcBef>
              <a:buSzPct val="85000"/>
              <a:buFontTx/>
              <a:buBlip>
                <a:blip r:embed="rId3"/>
              </a:buBlip>
            </a:pPr>
            <a:r>
              <a:rPr lang="es-PE" sz="2200">
                <a:latin typeface="Arial" charset="0"/>
                <a:cs typeface="Times New Roman" charset="0"/>
              </a:rPr>
              <a:t>En </a:t>
            </a:r>
            <a:r>
              <a:rPr lang="es-PE" sz="2200" b="1" i="1">
                <a:latin typeface="Arial" charset="0"/>
                <a:cs typeface="Times New Roman" charset="0"/>
              </a:rPr>
              <a:t>1994</a:t>
            </a:r>
            <a:r>
              <a:rPr lang="es-PE" sz="2200">
                <a:latin typeface="Arial" charset="0"/>
                <a:cs typeface="Times New Roman" charset="0"/>
              </a:rPr>
              <a:t> otro grupo de jóvenes crean el directorio </a:t>
            </a:r>
            <a:r>
              <a:rPr lang="es-PE" sz="2200" b="1">
                <a:latin typeface="Arial" charset="0"/>
                <a:cs typeface="Times New Roman" charset="0"/>
              </a:rPr>
              <a:t>Yahoo</a:t>
            </a:r>
            <a:r>
              <a:rPr lang="es-PE" sz="2200">
                <a:latin typeface="Arial" charset="0"/>
                <a:cs typeface="Times New Roman" charset="0"/>
              </a:rPr>
              <a:t> y meses después Joe Kraus y otros estudiantes producen </a:t>
            </a:r>
            <a:r>
              <a:rPr lang="es-PE" sz="2200" b="1">
                <a:latin typeface="Arial" charset="0"/>
                <a:cs typeface="Times New Roman" charset="0"/>
              </a:rPr>
              <a:t>Excite.</a:t>
            </a:r>
            <a:endParaRPr lang="es-PE" sz="2200">
              <a:latin typeface="Arial" charset="0"/>
              <a:cs typeface="Times New Roman" charset="0"/>
            </a:endParaRPr>
          </a:p>
          <a:p>
            <a:pPr marL="342900" indent="-342900">
              <a:lnSpc>
                <a:spcPct val="90000"/>
              </a:lnSpc>
              <a:spcBef>
                <a:spcPct val="20000"/>
              </a:spcBef>
              <a:buSzPct val="85000"/>
              <a:buFontTx/>
              <a:buBlip>
                <a:blip r:embed="rId3"/>
              </a:buBlip>
            </a:pPr>
            <a:r>
              <a:rPr lang="es-PE" sz="2200">
                <a:latin typeface="Arial" charset="0"/>
                <a:cs typeface="Times New Roman" charset="0"/>
              </a:rPr>
              <a:t>Para </a:t>
            </a:r>
            <a:r>
              <a:rPr lang="es-PE" sz="2200" b="1" i="1">
                <a:latin typeface="Arial" charset="0"/>
                <a:cs typeface="Times New Roman" charset="0"/>
              </a:rPr>
              <a:t>1995</a:t>
            </a:r>
            <a:r>
              <a:rPr lang="es-PE" sz="2200">
                <a:latin typeface="Arial" charset="0"/>
                <a:cs typeface="Times New Roman" charset="0"/>
              </a:rPr>
              <a:t> el mismo creador de Mosaic, ya graduado, funda Netscape Communications Corp., que produce el ahora tan famoso </a:t>
            </a:r>
            <a:r>
              <a:rPr lang="es-PE" sz="2200" b="1">
                <a:latin typeface="Arial" charset="0"/>
                <a:cs typeface="Times New Roman" charset="0"/>
              </a:rPr>
              <a:t>Netscape</a:t>
            </a:r>
            <a:r>
              <a:rPr lang="es-PE" sz="2200">
                <a:latin typeface="Arial" charset="0"/>
                <a:cs typeface="Times New Roman" charset="0"/>
              </a:rPr>
              <a:t> Navigator. Microsoft declina en su incredulidad hacia Internet y crea el Internet </a:t>
            </a:r>
            <a:r>
              <a:rPr lang="es-PE" sz="2200" b="1">
                <a:latin typeface="Arial" charset="0"/>
                <a:cs typeface="Times New Roman" charset="0"/>
              </a:rPr>
              <a:t>Explorer</a:t>
            </a:r>
            <a:r>
              <a:rPr lang="es-PE" sz="2200">
                <a:latin typeface="Arial" charset="0"/>
                <a:cs typeface="Times New Roman" charset="0"/>
              </a:rPr>
              <a:t>.</a:t>
            </a:r>
          </a:p>
          <a:p>
            <a:pPr marL="342900" indent="-342900">
              <a:lnSpc>
                <a:spcPct val="90000"/>
              </a:lnSpc>
              <a:spcBef>
                <a:spcPct val="20000"/>
              </a:spcBef>
              <a:buSzPct val="85000"/>
              <a:buFontTx/>
              <a:buBlip>
                <a:blip r:embed="rId3"/>
              </a:buBlip>
            </a:pPr>
            <a:r>
              <a:rPr lang="es-PE" sz="2200">
                <a:latin typeface="Arial" charset="0"/>
                <a:cs typeface="Times New Roman" charset="0"/>
              </a:rPr>
              <a:t>En la </a:t>
            </a:r>
            <a:r>
              <a:rPr lang="es-PE" sz="2200" b="1" i="1">
                <a:latin typeface="Arial" charset="0"/>
                <a:cs typeface="Times New Roman" charset="0"/>
              </a:rPr>
              <a:t>actualidad</a:t>
            </a:r>
            <a:r>
              <a:rPr lang="es-PE" sz="2200">
                <a:latin typeface="Arial" charset="0"/>
                <a:cs typeface="Times New Roman" charset="0"/>
              </a:rPr>
              <a:t> la red genera grandes cantidades de dinero, y esto produce gran interés en cualquier persona. </a:t>
            </a:r>
          </a:p>
        </p:txBody>
      </p:sp>
      <p:pic>
        <p:nvPicPr>
          <p:cNvPr id="24580" name="Picture 6"/>
          <p:cNvPicPr>
            <a:picLocks noChangeAspect="1" noChangeArrowheads="1"/>
          </p:cNvPicPr>
          <p:nvPr/>
        </p:nvPicPr>
        <p:blipFill>
          <a:blip r:embed="rId4" cstate="print"/>
          <a:srcRect/>
          <a:stretch>
            <a:fillRect/>
          </a:stretch>
        </p:blipFill>
        <p:spPr bwMode="auto">
          <a:xfrm>
            <a:off x="5867400" y="333375"/>
            <a:ext cx="2552700" cy="1790700"/>
          </a:xfrm>
          <a:prstGeom prst="rect">
            <a:avLst/>
          </a:prstGeom>
          <a:noFill/>
          <a:ln w="9525">
            <a:noFill/>
            <a:miter lim="800000"/>
            <a:headEnd/>
            <a:tailEnd/>
          </a:ln>
        </p:spPr>
      </p:pic>
      <p:pic>
        <p:nvPicPr>
          <p:cNvPr id="24581" name="Picture 7"/>
          <p:cNvPicPr>
            <a:picLocks noChangeAspect="1" noChangeArrowheads="1"/>
          </p:cNvPicPr>
          <p:nvPr/>
        </p:nvPicPr>
        <p:blipFill>
          <a:blip r:embed="rId5" cstate="print"/>
          <a:srcRect/>
          <a:stretch>
            <a:fillRect/>
          </a:stretch>
        </p:blipFill>
        <p:spPr bwMode="auto">
          <a:xfrm>
            <a:off x="6443663" y="3213100"/>
            <a:ext cx="1728787" cy="1474788"/>
          </a:xfrm>
          <a:prstGeom prst="rect">
            <a:avLst/>
          </a:prstGeom>
          <a:noFill/>
          <a:ln w="9525">
            <a:noFill/>
            <a:miter lim="800000"/>
            <a:headEnd/>
            <a:tailEnd/>
          </a:ln>
        </p:spPr>
      </p:pic>
      <p:pic>
        <p:nvPicPr>
          <p:cNvPr id="24582" name="Picture 8"/>
          <p:cNvPicPr>
            <a:picLocks noChangeAspect="1" noChangeArrowheads="1"/>
          </p:cNvPicPr>
          <p:nvPr/>
        </p:nvPicPr>
        <p:blipFill>
          <a:blip r:embed="rId6" cstate="print"/>
          <a:srcRect/>
          <a:stretch>
            <a:fillRect/>
          </a:stretch>
        </p:blipFill>
        <p:spPr bwMode="auto">
          <a:xfrm>
            <a:off x="5940425" y="1773238"/>
            <a:ext cx="2519363" cy="1069975"/>
          </a:xfrm>
          <a:prstGeom prst="rect">
            <a:avLst/>
          </a:prstGeom>
          <a:noFill/>
          <a:ln w="9525">
            <a:noFill/>
            <a:miter lim="800000"/>
            <a:headEnd/>
            <a:tailEnd/>
          </a:ln>
        </p:spPr>
      </p:pic>
      <p:pic>
        <p:nvPicPr>
          <p:cNvPr id="24583" name="Picture 9"/>
          <p:cNvPicPr>
            <a:picLocks noChangeAspect="1" noChangeArrowheads="1"/>
          </p:cNvPicPr>
          <p:nvPr/>
        </p:nvPicPr>
        <p:blipFill>
          <a:blip r:embed="rId7" cstate="print"/>
          <a:srcRect/>
          <a:stretch>
            <a:fillRect/>
          </a:stretch>
        </p:blipFill>
        <p:spPr bwMode="auto">
          <a:xfrm>
            <a:off x="6443663" y="4797425"/>
            <a:ext cx="1701800" cy="1700213"/>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8"/>
          <p:cNvPicPr>
            <a:picLocks noChangeAspect="1" noChangeArrowheads="1"/>
          </p:cNvPicPr>
          <p:nvPr/>
        </p:nvPicPr>
        <p:blipFill>
          <a:blip r:embed="rId3" cstate="print"/>
          <a:srcRect/>
          <a:stretch>
            <a:fillRect/>
          </a:stretch>
        </p:blipFill>
        <p:spPr bwMode="auto">
          <a:xfrm>
            <a:off x="0" y="4941888"/>
            <a:ext cx="1800225" cy="1314450"/>
          </a:xfrm>
          <a:prstGeom prst="rect">
            <a:avLst/>
          </a:prstGeom>
          <a:noFill/>
          <a:ln w="9525">
            <a:noFill/>
            <a:miter lim="800000"/>
            <a:headEnd/>
            <a:tailEnd/>
          </a:ln>
        </p:spPr>
      </p:pic>
      <p:pic>
        <p:nvPicPr>
          <p:cNvPr id="25603" name="Picture 26"/>
          <p:cNvPicPr>
            <a:picLocks noChangeAspect="1" noChangeArrowheads="1"/>
          </p:cNvPicPr>
          <p:nvPr/>
        </p:nvPicPr>
        <p:blipFill>
          <a:blip r:embed="rId4" cstate="print"/>
          <a:srcRect/>
          <a:stretch>
            <a:fillRect/>
          </a:stretch>
        </p:blipFill>
        <p:spPr bwMode="auto">
          <a:xfrm>
            <a:off x="0" y="2781300"/>
            <a:ext cx="2257425" cy="2028825"/>
          </a:xfrm>
          <a:prstGeom prst="rect">
            <a:avLst/>
          </a:prstGeom>
          <a:noFill/>
          <a:ln w="9525">
            <a:noFill/>
            <a:miter lim="800000"/>
            <a:headEnd/>
            <a:tailEnd/>
          </a:ln>
        </p:spPr>
      </p:pic>
      <p:pic>
        <p:nvPicPr>
          <p:cNvPr id="16386" name="Picture 2" descr="I:\theme_pieces\globe_w_rings_bg.GIF"/>
          <p:cNvPicPr>
            <a:picLocks noChangeAspect="1" noChangeArrowheads="1"/>
          </p:cNvPicPr>
          <p:nvPr/>
        </p:nvPicPr>
        <p:blipFill>
          <a:blip r:embed="rId5" cstate="print"/>
          <a:srcRect/>
          <a:stretch>
            <a:fillRect/>
          </a:stretch>
        </p:blipFill>
        <p:spPr bwMode="auto">
          <a:xfrm>
            <a:off x="2794000" y="2032000"/>
            <a:ext cx="3810000" cy="3810000"/>
          </a:xfrm>
          <a:prstGeom prst="rect">
            <a:avLst/>
          </a:prstGeom>
          <a:noFill/>
          <a:ln w="9525">
            <a:noFill/>
            <a:miter lim="800000"/>
            <a:headEnd/>
            <a:tailEnd/>
          </a:ln>
        </p:spPr>
      </p:pic>
      <p:sp>
        <p:nvSpPr>
          <p:cNvPr id="16387" name="Freeform 3"/>
          <p:cNvSpPr>
            <a:spLocks/>
          </p:cNvSpPr>
          <p:nvPr/>
        </p:nvSpPr>
        <p:spPr bwMode="auto">
          <a:xfrm rot="-5702012">
            <a:off x="3255169" y="4431506"/>
            <a:ext cx="2135188" cy="600075"/>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18900000" scaled="1"/>
          </a:gradFill>
          <a:ln w="9525" cap="rnd">
            <a:noFill/>
            <a:round/>
            <a:headEnd/>
            <a:tailEnd/>
          </a:ln>
          <a:effectLst>
            <a:outerShdw dist="40161" dir="1106097" algn="ctr" rotWithShape="0">
              <a:schemeClr val="bg2"/>
            </a:outerShdw>
          </a:effectLst>
        </p:spPr>
        <p:txBody>
          <a:bodyPr/>
          <a:lstStyle/>
          <a:p>
            <a:pPr>
              <a:defRPr/>
            </a:pPr>
            <a:endParaRPr lang="en-US"/>
          </a:p>
        </p:txBody>
      </p:sp>
      <p:sp>
        <p:nvSpPr>
          <p:cNvPr id="16388" name="Freeform 4"/>
          <p:cNvSpPr>
            <a:spLocks/>
          </p:cNvSpPr>
          <p:nvPr/>
        </p:nvSpPr>
        <p:spPr bwMode="auto">
          <a:xfrm rot="521999">
            <a:off x="4779963" y="3952875"/>
            <a:ext cx="3646487" cy="1054100"/>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2700000" scaled="1"/>
          </a:gradFill>
          <a:ln w="9525" cap="rnd">
            <a:noFill/>
            <a:round/>
            <a:headEnd/>
            <a:tailEnd/>
          </a:ln>
          <a:effectLst>
            <a:outerShdw dist="64758" dir="678596" algn="ctr" rotWithShape="0">
              <a:schemeClr val="bg2"/>
            </a:outerShdw>
          </a:effectLst>
        </p:spPr>
        <p:txBody>
          <a:bodyPr/>
          <a:lstStyle/>
          <a:p>
            <a:pPr>
              <a:defRPr/>
            </a:pPr>
            <a:endParaRPr lang="en-US"/>
          </a:p>
        </p:txBody>
      </p:sp>
      <p:sp>
        <p:nvSpPr>
          <p:cNvPr id="16389" name="Freeform 5"/>
          <p:cNvSpPr>
            <a:spLocks/>
          </p:cNvSpPr>
          <p:nvPr/>
        </p:nvSpPr>
        <p:spPr bwMode="auto">
          <a:xfrm rot="-2155478">
            <a:off x="4678363" y="2463800"/>
            <a:ext cx="2603500" cy="784225"/>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2700000" scaled="1"/>
          </a:gradFill>
          <a:ln w="9525" cap="rnd">
            <a:noFill/>
            <a:round/>
            <a:headEnd/>
            <a:tailEnd/>
          </a:ln>
          <a:effectLst>
            <a:outerShdw dist="64758" dir="678596" algn="ctr" rotWithShape="0">
              <a:schemeClr val="bg2"/>
            </a:outerShdw>
          </a:effectLst>
        </p:spPr>
        <p:txBody>
          <a:bodyPr/>
          <a:lstStyle/>
          <a:p>
            <a:pPr>
              <a:defRPr/>
            </a:pPr>
            <a:endParaRPr lang="en-US"/>
          </a:p>
        </p:txBody>
      </p:sp>
      <p:sp>
        <p:nvSpPr>
          <p:cNvPr id="16390" name="Freeform 6"/>
          <p:cNvSpPr>
            <a:spLocks/>
          </p:cNvSpPr>
          <p:nvPr/>
        </p:nvSpPr>
        <p:spPr bwMode="auto">
          <a:xfrm rot="-811102">
            <a:off x="2060575" y="2282825"/>
            <a:ext cx="2179638" cy="784225"/>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2700000" scaled="1"/>
          </a:gradFill>
          <a:ln w="9525" cap="rnd">
            <a:noFill/>
            <a:round/>
            <a:headEnd/>
            <a:tailEnd/>
          </a:ln>
          <a:effectLst>
            <a:outerShdw dist="64758" dir="678596" algn="ctr" rotWithShape="0">
              <a:schemeClr val="bg2"/>
            </a:outerShdw>
          </a:effectLst>
        </p:spPr>
        <p:txBody>
          <a:bodyPr/>
          <a:lstStyle/>
          <a:p>
            <a:pPr>
              <a:defRPr/>
            </a:pPr>
            <a:endParaRPr lang="en-US"/>
          </a:p>
        </p:txBody>
      </p:sp>
      <p:sp>
        <p:nvSpPr>
          <p:cNvPr id="16391" name="Freeform 7"/>
          <p:cNvSpPr>
            <a:spLocks/>
          </p:cNvSpPr>
          <p:nvPr/>
        </p:nvSpPr>
        <p:spPr bwMode="auto">
          <a:xfrm rot="-2497096">
            <a:off x="955675" y="3900488"/>
            <a:ext cx="3619500" cy="833437"/>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18900000" scaled="1"/>
          </a:gradFill>
          <a:ln w="9525" cap="rnd">
            <a:noFill/>
            <a:round/>
            <a:headEnd/>
            <a:tailEnd/>
          </a:ln>
          <a:effectLst>
            <a:outerShdw dist="64758" dir="678596" algn="ctr" rotWithShape="0">
              <a:schemeClr val="bg2"/>
            </a:outerShdw>
          </a:effectLst>
        </p:spPr>
        <p:txBody>
          <a:bodyPr/>
          <a:lstStyle/>
          <a:p>
            <a:pPr>
              <a:defRPr/>
            </a:pPr>
            <a:endParaRPr lang="en-US"/>
          </a:p>
        </p:txBody>
      </p:sp>
      <p:sp>
        <p:nvSpPr>
          <p:cNvPr id="16392" name="Freeform 8"/>
          <p:cNvSpPr>
            <a:spLocks/>
          </p:cNvSpPr>
          <p:nvPr/>
        </p:nvSpPr>
        <p:spPr bwMode="auto">
          <a:xfrm rot="-1324908">
            <a:off x="838200" y="3046413"/>
            <a:ext cx="3733800" cy="784225"/>
          </a:xfrm>
          <a:custGeom>
            <a:avLst/>
            <a:gdLst/>
            <a:ahLst/>
            <a:cxnLst>
              <a:cxn ang="0">
                <a:pos x="0" y="6"/>
              </a:cxn>
              <a:cxn ang="0">
                <a:pos x="357" y="286"/>
              </a:cxn>
              <a:cxn ang="0">
                <a:pos x="339" y="160"/>
              </a:cxn>
              <a:cxn ang="0">
                <a:pos x="541" y="323"/>
              </a:cxn>
              <a:cxn ang="0">
                <a:pos x="533" y="213"/>
              </a:cxn>
              <a:cxn ang="0">
                <a:pos x="816" y="404"/>
              </a:cxn>
              <a:cxn ang="0">
                <a:pos x="469" y="74"/>
              </a:cxn>
              <a:cxn ang="0">
                <a:pos x="472" y="185"/>
              </a:cxn>
              <a:cxn ang="0">
                <a:pos x="228" y="0"/>
              </a:cxn>
              <a:cxn ang="0">
                <a:pos x="241" y="126"/>
              </a:cxn>
              <a:cxn ang="0">
                <a:pos x="0" y="6"/>
              </a:cxn>
            </a:cxnLst>
            <a:rect l="0" t="0" r="r" b="b"/>
            <a:pathLst>
              <a:path w="817" h="405">
                <a:moveTo>
                  <a:pt x="0" y="6"/>
                </a:moveTo>
                <a:lnTo>
                  <a:pt x="357" y="286"/>
                </a:lnTo>
                <a:lnTo>
                  <a:pt x="339" y="160"/>
                </a:lnTo>
                <a:lnTo>
                  <a:pt x="541" y="323"/>
                </a:lnTo>
                <a:lnTo>
                  <a:pt x="533" y="213"/>
                </a:lnTo>
                <a:lnTo>
                  <a:pt x="816" y="404"/>
                </a:lnTo>
                <a:lnTo>
                  <a:pt x="469" y="74"/>
                </a:lnTo>
                <a:lnTo>
                  <a:pt x="472" y="185"/>
                </a:lnTo>
                <a:lnTo>
                  <a:pt x="228" y="0"/>
                </a:lnTo>
                <a:lnTo>
                  <a:pt x="241" y="126"/>
                </a:lnTo>
                <a:lnTo>
                  <a:pt x="0" y="6"/>
                </a:lnTo>
              </a:path>
            </a:pathLst>
          </a:custGeom>
          <a:gradFill rotWithShape="0">
            <a:gsLst>
              <a:gs pos="0">
                <a:srgbClr val="FFFF00"/>
              </a:gs>
              <a:gs pos="50000">
                <a:srgbClr val="FF9825"/>
              </a:gs>
              <a:gs pos="100000">
                <a:srgbClr val="FFFF00"/>
              </a:gs>
            </a:gsLst>
            <a:lin ang="2700000" scaled="1"/>
          </a:gradFill>
          <a:ln w="9525" cap="rnd">
            <a:noFill/>
            <a:round/>
            <a:headEnd/>
            <a:tailEnd/>
          </a:ln>
          <a:effectLst>
            <a:outerShdw dist="64758" dir="678596" algn="ctr" rotWithShape="0">
              <a:schemeClr val="bg2"/>
            </a:outerShdw>
          </a:effectLst>
        </p:spPr>
        <p:txBody>
          <a:bodyPr/>
          <a:lstStyle/>
          <a:p>
            <a:pPr>
              <a:defRPr/>
            </a:pPr>
            <a:endParaRPr lang="en-US"/>
          </a:p>
        </p:txBody>
      </p:sp>
      <p:sp>
        <p:nvSpPr>
          <p:cNvPr id="16395" name="Text Box 11"/>
          <p:cNvSpPr txBox="1">
            <a:spLocks noChangeArrowheads="1"/>
          </p:cNvSpPr>
          <p:nvPr/>
        </p:nvSpPr>
        <p:spPr bwMode="auto">
          <a:xfrm>
            <a:off x="6875463" y="4724400"/>
            <a:ext cx="996950" cy="457200"/>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b="1" dirty="0">
                <a:effectLst>
                  <a:outerShdw blurRad="38100" dist="38100" dir="2700000" algn="tl">
                    <a:srgbClr val="000000"/>
                  </a:outerShdw>
                </a:effectLst>
                <a:latin typeface="Arial" charset="0"/>
              </a:rPr>
              <a:t>POP3</a:t>
            </a:r>
          </a:p>
        </p:txBody>
      </p:sp>
      <p:sp>
        <p:nvSpPr>
          <p:cNvPr id="16396" name="Text Box 12"/>
          <p:cNvSpPr txBox="1">
            <a:spLocks noChangeArrowheads="1"/>
          </p:cNvSpPr>
          <p:nvPr/>
        </p:nvSpPr>
        <p:spPr bwMode="auto">
          <a:xfrm>
            <a:off x="6870700" y="3454400"/>
            <a:ext cx="1708150" cy="641350"/>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a:effectLst>
                  <a:outerShdw blurRad="38100" dist="38100" dir="2700000" algn="tl">
                    <a:srgbClr val="000000"/>
                  </a:outerShdw>
                </a:effectLst>
                <a:latin typeface="Arial" charset="0"/>
              </a:rPr>
              <a:t>Protocolos de</a:t>
            </a:r>
            <a:br>
              <a:rPr lang="en-US" sz="1800" b="1">
                <a:effectLst>
                  <a:outerShdw blurRad="38100" dist="38100" dir="2700000" algn="tl">
                    <a:srgbClr val="000000"/>
                  </a:outerShdw>
                </a:effectLst>
                <a:latin typeface="Arial" charset="0"/>
              </a:rPr>
            </a:br>
            <a:r>
              <a:rPr lang="en-US" sz="1800" b="1">
                <a:effectLst>
                  <a:outerShdw blurRad="38100" dist="38100" dir="2700000" algn="tl">
                    <a:srgbClr val="000000"/>
                  </a:outerShdw>
                </a:effectLst>
                <a:latin typeface="Arial" charset="0"/>
              </a:rPr>
              <a:t>Seguridad</a:t>
            </a:r>
            <a:endParaRPr lang="en-US" sz="2000" b="1">
              <a:effectLst>
                <a:outerShdw blurRad="38100" dist="38100" dir="2700000" algn="tl">
                  <a:srgbClr val="000000"/>
                </a:outerShdw>
              </a:effectLst>
              <a:latin typeface="Arial" charset="0"/>
            </a:endParaRPr>
          </a:p>
        </p:txBody>
      </p:sp>
      <p:sp>
        <p:nvSpPr>
          <p:cNvPr id="16397" name="Text Box 13"/>
          <p:cNvSpPr txBox="1">
            <a:spLocks noChangeArrowheads="1"/>
          </p:cNvSpPr>
          <p:nvPr/>
        </p:nvSpPr>
        <p:spPr bwMode="auto">
          <a:xfrm>
            <a:off x="1854200" y="3790950"/>
            <a:ext cx="615950" cy="366713"/>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a:effectLst>
                  <a:outerShdw blurRad="38100" dist="38100" dir="2700000" algn="tl">
                    <a:srgbClr val="000000"/>
                  </a:outerShdw>
                </a:effectLst>
                <a:latin typeface="Arial" charset="0"/>
              </a:rPr>
              <a:t>http</a:t>
            </a:r>
            <a:endParaRPr lang="en-US" b="1">
              <a:effectLst>
                <a:outerShdw blurRad="38100" dist="38100" dir="2700000" algn="tl">
                  <a:srgbClr val="000000"/>
                </a:outerShdw>
              </a:effectLst>
              <a:latin typeface="Arial" charset="0"/>
            </a:endParaRPr>
          </a:p>
        </p:txBody>
      </p:sp>
      <p:sp>
        <p:nvSpPr>
          <p:cNvPr id="16398" name="Text Box 14"/>
          <p:cNvSpPr txBox="1">
            <a:spLocks noChangeArrowheads="1"/>
          </p:cNvSpPr>
          <p:nvPr/>
        </p:nvSpPr>
        <p:spPr bwMode="auto">
          <a:xfrm>
            <a:off x="6122988" y="2085975"/>
            <a:ext cx="666750" cy="366713"/>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a:effectLst>
                  <a:outerShdw blurRad="38100" dist="38100" dir="2700000" algn="tl">
                    <a:srgbClr val="000000"/>
                  </a:outerShdw>
                </a:effectLst>
                <a:latin typeface="Arial" charset="0"/>
              </a:rPr>
              <a:t>html</a:t>
            </a:r>
          </a:p>
        </p:txBody>
      </p:sp>
      <p:sp>
        <p:nvSpPr>
          <p:cNvPr id="16399" name="Text Box 15"/>
          <p:cNvSpPr txBox="1">
            <a:spLocks noChangeArrowheads="1"/>
          </p:cNvSpPr>
          <p:nvPr/>
        </p:nvSpPr>
        <p:spPr bwMode="auto">
          <a:xfrm>
            <a:off x="1217613" y="5856288"/>
            <a:ext cx="1885950" cy="641350"/>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a:effectLst>
                  <a:outerShdw blurRad="38100" dist="38100" dir="2700000" algn="tl">
                    <a:srgbClr val="000000"/>
                  </a:outerShdw>
                </a:effectLst>
                <a:latin typeface="Arial" charset="0"/>
              </a:rPr>
              <a:t>Bases de Datos</a:t>
            </a:r>
            <a:br>
              <a:rPr lang="en-US" sz="1800" b="1">
                <a:effectLst>
                  <a:outerShdw blurRad="38100" dist="38100" dir="2700000" algn="tl">
                    <a:srgbClr val="000000"/>
                  </a:outerShdw>
                </a:effectLst>
                <a:latin typeface="Arial" charset="0"/>
              </a:rPr>
            </a:br>
            <a:r>
              <a:rPr lang="en-US" sz="1800" b="1">
                <a:effectLst>
                  <a:outerShdw blurRad="38100" dist="38100" dir="2700000" algn="tl">
                    <a:srgbClr val="000000"/>
                  </a:outerShdw>
                </a:effectLst>
                <a:latin typeface="Arial" charset="0"/>
              </a:rPr>
              <a:t>Estructurados</a:t>
            </a:r>
            <a:endParaRPr lang="en-US" sz="2000" b="1">
              <a:effectLst>
                <a:outerShdw blurRad="38100" dist="38100" dir="2700000" algn="tl">
                  <a:srgbClr val="000000"/>
                </a:outerShdw>
              </a:effectLst>
              <a:latin typeface="Arial" charset="0"/>
            </a:endParaRPr>
          </a:p>
        </p:txBody>
      </p:sp>
      <p:sp>
        <p:nvSpPr>
          <p:cNvPr id="16400" name="Text Box 16"/>
          <p:cNvSpPr txBox="1">
            <a:spLocks noChangeArrowheads="1"/>
          </p:cNvSpPr>
          <p:nvPr/>
        </p:nvSpPr>
        <p:spPr bwMode="auto">
          <a:xfrm>
            <a:off x="2051050" y="1863725"/>
            <a:ext cx="1644650" cy="641350"/>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a:effectLst>
                  <a:outerShdw blurRad="38100" dist="38100" dir="2700000" algn="tl">
                    <a:srgbClr val="000000"/>
                  </a:outerShdw>
                </a:effectLst>
                <a:latin typeface="Arial" charset="0"/>
              </a:rPr>
              <a:t>Colaboración</a:t>
            </a:r>
            <a:br>
              <a:rPr lang="en-US" sz="1800" b="1">
                <a:effectLst>
                  <a:outerShdw blurRad="38100" dist="38100" dir="2700000" algn="tl">
                    <a:srgbClr val="000000"/>
                  </a:outerShdw>
                </a:effectLst>
                <a:latin typeface="Arial" charset="0"/>
              </a:rPr>
            </a:br>
            <a:r>
              <a:rPr lang="en-US" sz="1800" b="1">
                <a:effectLst>
                  <a:outerShdw blurRad="38100" dist="38100" dir="2700000" algn="tl">
                    <a:srgbClr val="000000"/>
                  </a:outerShdw>
                </a:effectLst>
                <a:latin typeface="Arial" charset="0"/>
              </a:rPr>
              <a:t>Global</a:t>
            </a:r>
          </a:p>
        </p:txBody>
      </p:sp>
      <p:sp>
        <p:nvSpPr>
          <p:cNvPr id="16401" name="Text Box 17"/>
          <p:cNvSpPr txBox="1">
            <a:spLocks noChangeArrowheads="1"/>
          </p:cNvSpPr>
          <p:nvPr/>
        </p:nvSpPr>
        <p:spPr bwMode="auto">
          <a:xfrm>
            <a:off x="5435600" y="6211888"/>
            <a:ext cx="1377950" cy="646112"/>
          </a:xfrm>
          <a:prstGeom prst="rect">
            <a:avLst/>
          </a:prstGeom>
          <a:noFill/>
          <a:ln w="12700">
            <a:noFill/>
            <a:miter lim="800000"/>
            <a:headEnd type="none" w="sm" len="sm"/>
            <a:tailEnd type="none" w="sm" len="sm"/>
          </a:ln>
          <a:effectLst/>
        </p:spPr>
        <p:txBody>
          <a:bodyPr wrap="none">
            <a:spAutoFit/>
            <a:flatTx/>
          </a:bodyPr>
          <a:lstStyle/>
          <a:p>
            <a:pPr algn="ctr" eaLnBrk="0" hangingPunct="0">
              <a:defRPr/>
            </a:pPr>
            <a:r>
              <a:rPr lang="en-US" sz="1800" b="1" dirty="0" err="1">
                <a:effectLst>
                  <a:outerShdw blurRad="38100" dist="38100" dir="2700000" algn="tl">
                    <a:srgbClr val="000000"/>
                  </a:outerShdw>
                </a:effectLst>
                <a:latin typeface="Arial" charset="0"/>
              </a:rPr>
              <a:t>Usuarios</a:t>
            </a:r>
            <a:r>
              <a:rPr lang="en-US" sz="1800" b="1" dirty="0">
                <a:effectLst>
                  <a:outerShdw blurRad="38100" dist="38100" dir="2700000" algn="tl">
                    <a:srgbClr val="000000"/>
                  </a:outerShdw>
                </a:effectLst>
                <a:latin typeface="Arial" charset="0"/>
              </a:rPr>
              <a:t/>
            </a:r>
            <a:br>
              <a:rPr lang="en-US" sz="1800" b="1" dirty="0">
                <a:effectLst>
                  <a:outerShdw blurRad="38100" dist="38100" dir="2700000" algn="tl">
                    <a:srgbClr val="000000"/>
                  </a:outerShdw>
                </a:effectLst>
                <a:latin typeface="Arial" charset="0"/>
              </a:rPr>
            </a:br>
            <a:r>
              <a:rPr lang="en-US" sz="1800" b="1" dirty="0">
                <a:effectLst>
                  <a:outerShdw blurRad="38100" dist="38100" dir="2700000" algn="tl">
                    <a:srgbClr val="000000"/>
                  </a:outerShdw>
                </a:effectLst>
                <a:latin typeface="Arial" charset="0"/>
              </a:rPr>
              <a:t> </a:t>
            </a:r>
            <a:r>
              <a:rPr lang="en-US" sz="1800" b="1" dirty="0" err="1">
                <a:effectLst>
                  <a:outerShdw blurRad="38100" dist="38100" dir="2700000" algn="tl">
                    <a:srgbClr val="000000"/>
                  </a:outerShdw>
                </a:effectLst>
                <a:latin typeface="Arial" charset="0"/>
              </a:rPr>
              <a:t>Mundiales</a:t>
            </a:r>
            <a:endParaRPr lang="en-US" sz="1800" b="1" dirty="0">
              <a:effectLst>
                <a:outerShdw blurRad="38100" dist="38100" dir="2700000" algn="tl">
                  <a:srgbClr val="000000"/>
                </a:outerShdw>
              </a:effectLst>
              <a:latin typeface="Arial" charset="0"/>
            </a:endParaRPr>
          </a:p>
        </p:txBody>
      </p:sp>
      <p:sp>
        <p:nvSpPr>
          <p:cNvPr id="16407" name="Rectangle 23"/>
          <p:cNvSpPr>
            <a:spLocks noGrp="1" noChangeArrowheads="1"/>
          </p:cNvSpPr>
          <p:nvPr>
            <p:ph type="title"/>
          </p:nvPr>
        </p:nvSpPr>
        <p:spPr>
          <a:xfrm>
            <a:off x="762000" y="609600"/>
            <a:ext cx="7146925" cy="762000"/>
          </a:xfrm>
        </p:spPr>
        <p:txBody>
          <a:bodyPr/>
          <a:lstStyle/>
          <a:p>
            <a:pPr fontAlgn="auto">
              <a:spcAft>
                <a:spcPts val="0"/>
              </a:spcAft>
              <a:defRPr/>
            </a:pPr>
            <a:r>
              <a:rPr lang="es-ES"/>
              <a:t>La Evolución continúa</a:t>
            </a:r>
          </a:p>
        </p:txBody>
      </p:sp>
      <p:pic>
        <p:nvPicPr>
          <p:cNvPr id="25619" name="Picture 24"/>
          <p:cNvPicPr>
            <a:picLocks noChangeAspect="1" noChangeArrowheads="1"/>
          </p:cNvPicPr>
          <p:nvPr/>
        </p:nvPicPr>
        <p:blipFill>
          <a:blip r:embed="rId6" cstate="print"/>
          <a:srcRect/>
          <a:stretch>
            <a:fillRect/>
          </a:stretch>
        </p:blipFill>
        <p:spPr bwMode="auto">
          <a:xfrm>
            <a:off x="7164388" y="1268413"/>
            <a:ext cx="1439862" cy="1439862"/>
          </a:xfrm>
          <a:prstGeom prst="rect">
            <a:avLst/>
          </a:prstGeom>
          <a:noFill/>
          <a:ln w="9525">
            <a:noFill/>
            <a:miter lim="800000"/>
            <a:headEnd/>
            <a:tailEnd/>
          </a:ln>
        </p:spPr>
      </p:pic>
      <p:pic>
        <p:nvPicPr>
          <p:cNvPr id="25620" name="Picture 25"/>
          <p:cNvPicPr>
            <a:picLocks noChangeAspect="1" noChangeArrowheads="1"/>
          </p:cNvPicPr>
          <p:nvPr/>
        </p:nvPicPr>
        <p:blipFill>
          <a:blip r:embed="rId7" cstate="print"/>
          <a:srcRect/>
          <a:stretch>
            <a:fillRect/>
          </a:stretch>
        </p:blipFill>
        <p:spPr bwMode="auto">
          <a:xfrm>
            <a:off x="0" y="1341438"/>
            <a:ext cx="2019300" cy="1511300"/>
          </a:xfrm>
          <a:prstGeom prst="rect">
            <a:avLst/>
          </a:prstGeom>
          <a:noFill/>
          <a:ln w="9525">
            <a:noFill/>
            <a:miter lim="800000"/>
            <a:headEnd/>
            <a:tailEnd/>
          </a:ln>
        </p:spPr>
      </p:pic>
      <p:pic>
        <p:nvPicPr>
          <p:cNvPr id="25621" name="Picture 27"/>
          <p:cNvPicPr>
            <a:picLocks noChangeAspect="1" noChangeArrowheads="1"/>
          </p:cNvPicPr>
          <p:nvPr/>
        </p:nvPicPr>
        <p:blipFill>
          <a:blip r:embed="rId8" cstate="print"/>
          <a:srcRect/>
          <a:stretch>
            <a:fillRect/>
          </a:stretch>
        </p:blipFill>
        <p:spPr bwMode="auto">
          <a:xfrm>
            <a:off x="7515225" y="5229225"/>
            <a:ext cx="1628775" cy="1628775"/>
          </a:xfrm>
          <a:prstGeom prst="rect">
            <a:avLst/>
          </a:prstGeom>
          <a:noFill/>
          <a:ln w="9525">
            <a:noFill/>
            <a:miter lim="800000"/>
            <a:headEnd/>
            <a:tailEnd/>
          </a:ln>
        </p:spPr>
      </p:pic>
      <p:pic>
        <p:nvPicPr>
          <p:cNvPr id="25622" name="Picture 29"/>
          <p:cNvPicPr>
            <a:picLocks noChangeAspect="1" noChangeArrowheads="1"/>
          </p:cNvPicPr>
          <p:nvPr/>
        </p:nvPicPr>
        <p:blipFill>
          <a:blip r:embed="rId9" cstate="print"/>
          <a:srcRect/>
          <a:stretch>
            <a:fillRect/>
          </a:stretch>
        </p:blipFill>
        <p:spPr bwMode="auto">
          <a:xfrm>
            <a:off x="3203575" y="5791200"/>
            <a:ext cx="2209800" cy="1066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 calcmode="lin" valueType="num">
                                      <p:cBhvr>
                                        <p:cTn id="9" dur="500" fill="hold"/>
                                        <p:tgtEl>
                                          <p:spTgt spid="16386"/>
                                        </p:tgtEl>
                                        <p:attrNameLst>
                                          <p:attrName>ppt_x</p:attrName>
                                        </p:attrNameLst>
                                      </p:cBhvr>
                                      <p:tavLst>
                                        <p:tav tm="0">
                                          <p:val>
                                            <p:fltVal val="0.5"/>
                                          </p:val>
                                        </p:tav>
                                        <p:tav tm="100000">
                                          <p:val>
                                            <p:strVal val="#ppt_x"/>
                                          </p:val>
                                        </p:tav>
                                      </p:tavLst>
                                    </p:anim>
                                    <p:anim calcmode="lin" valueType="num">
                                      <p:cBhvr>
                                        <p:cTn id="10" dur="500" fill="hold"/>
                                        <p:tgtEl>
                                          <p:spTgt spid="16386"/>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wipe(right)">
                                      <p:cBhvr>
                                        <p:cTn id="14" dur="500"/>
                                        <p:tgtEl>
                                          <p:spTgt spid="163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6389"/>
                                        </p:tgtEl>
                                        <p:attrNameLst>
                                          <p:attrName>style.visibility</p:attrName>
                                        </p:attrNameLst>
                                      </p:cBhvr>
                                      <p:to>
                                        <p:strVal val="visible"/>
                                      </p:to>
                                    </p:set>
                                    <p:animEffect transition="in" filter="wipe(left)">
                                      <p:cBhvr>
                                        <p:cTn id="18" dur="500"/>
                                        <p:tgtEl>
                                          <p:spTgt spid="16389"/>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wipe(up)">
                                      <p:cBhvr>
                                        <p:cTn id="22" dur="500"/>
                                        <p:tgtEl>
                                          <p:spTgt spid="16388"/>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387"/>
                                        </p:tgtEl>
                                        <p:attrNameLst>
                                          <p:attrName>style.visibility</p:attrName>
                                        </p:attrNameLst>
                                      </p:cBhvr>
                                      <p:to>
                                        <p:strVal val="visible"/>
                                      </p:to>
                                    </p:set>
                                    <p:animEffect transition="in" filter="wipe(up)">
                                      <p:cBhvr>
                                        <p:cTn id="26" dur="500"/>
                                        <p:tgtEl>
                                          <p:spTgt spid="16387"/>
                                        </p:tgtEl>
                                      </p:cBhvr>
                                    </p:animEffect>
                                  </p:childTnLst>
                                </p:cTn>
                              </p:par>
                            </p:childTnLst>
                          </p:cTn>
                        </p:par>
                        <p:par>
                          <p:cTn id="27" fill="hold">
                            <p:stCondLst>
                              <p:cond delay="2500"/>
                            </p:stCondLst>
                            <p:childTnLst>
                              <p:par>
                                <p:cTn id="28" presetID="22" presetClass="entr" presetSubtype="2" fill="hold" nodeType="afterEffect">
                                  <p:stCondLst>
                                    <p:cond delay="0"/>
                                  </p:stCondLst>
                                  <p:childTnLst>
                                    <p:set>
                                      <p:cBhvr>
                                        <p:cTn id="29" dur="1" fill="hold">
                                          <p:stCondLst>
                                            <p:cond delay="0"/>
                                          </p:stCondLst>
                                        </p:cTn>
                                        <p:tgtEl>
                                          <p:spTgt spid="16391"/>
                                        </p:tgtEl>
                                        <p:attrNameLst>
                                          <p:attrName>style.visibility</p:attrName>
                                        </p:attrNameLst>
                                      </p:cBhvr>
                                      <p:to>
                                        <p:strVal val="visible"/>
                                      </p:to>
                                    </p:set>
                                    <p:animEffect transition="in" filter="wipe(right)">
                                      <p:cBhvr>
                                        <p:cTn id="30" dur="500"/>
                                        <p:tgtEl>
                                          <p:spTgt spid="16391"/>
                                        </p:tgtEl>
                                      </p:cBhvr>
                                    </p:animEffect>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16392"/>
                                        </p:tgtEl>
                                        <p:attrNameLst>
                                          <p:attrName>style.visibility</p:attrName>
                                        </p:attrNameLst>
                                      </p:cBhvr>
                                      <p:to>
                                        <p:strVal val="visible"/>
                                      </p:to>
                                    </p:set>
                                    <p:animEffect transition="in" filter="wipe(right)">
                                      <p:cBhvr>
                                        <p:cTn id="34" dur="500"/>
                                        <p:tgtEl>
                                          <p:spTgt spid="16392"/>
                                        </p:tgtEl>
                                      </p:cBhvr>
                                    </p:animEffect>
                                  </p:childTnLst>
                                </p:cTn>
                              </p:par>
                            </p:childTnLst>
                          </p:cTn>
                        </p:par>
                        <p:par>
                          <p:cTn id="35" fill="hold">
                            <p:stCondLst>
                              <p:cond delay="3500"/>
                            </p:stCondLst>
                            <p:childTnLst>
                              <p:par>
                                <p:cTn id="36" presetID="9" presetClass="entr" presetSubtype="0" fill="hold" grpId="0" nodeType="afterEffect">
                                  <p:stCondLst>
                                    <p:cond delay="0"/>
                                  </p:stCondLst>
                                  <p:childTnLst>
                                    <p:set>
                                      <p:cBhvr>
                                        <p:cTn id="37" dur="1" fill="hold">
                                          <p:stCondLst>
                                            <p:cond delay="0"/>
                                          </p:stCondLst>
                                        </p:cTn>
                                        <p:tgtEl>
                                          <p:spTgt spid="16400"/>
                                        </p:tgtEl>
                                        <p:attrNameLst>
                                          <p:attrName>style.visibility</p:attrName>
                                        </p:attrNameLst>
                                      </p:cBhvr>
                                      <p:to>
                                        <p:strVal val="visible"/>
                                      </p:to>
                                    </p:set>
                                    <p:animEffect transition="in" filter="dissolve">
                                      <p:cBhvr>
                                        <p:cTn id="38" dur="500"/>
                                        <p:tgtEl>
                                          <p:spTgt spid="16400"/>
                                        </p:tgtEl>
                                      </p:cBhvr>
                                    </p:animEffect>
                                  </p:childTnLst>
                                </p:cTn>
                              </p:par>
                            </p:childTnLst>
                          </p:cTn>
                        </p:par>
                        <p:par>
                          <p:cTn id="39" fill="hold">
                            <p:stCondLst>
                              <p:cond delay="4000"/>
                            </p:stCondLst>
                            <p:childTnLst>
                              <p:par>
                                <p:cTn id="40" presetID="9" presetClass="entr" presetSubtype="0" fill="hold" grpId="0" nodeType="afterEffect">
                                  <p:stCondLst>
                                    <p:cond delay="0"/>
                                  </p:stCondLst>
                                  <p:childTnLst>
                                    <p:set>
                                      <p:cBhvr>
                                        <p:cTn id="41" dur="1" fill="hold">
                                          <p:stCondLst>
                                            <p:cond delay="0"/>
                                          </p:stCondLst>
                                        </p:cTn>
                                        <p:tgtEl>
                                          <p:spTgt spid="16398"/>
                                        </p:tgtEl>
                                        <p:attrNameLst>
                                          <p:attrName>style.visibility</p:attrName>
                                        </p:attrNameLst>
                                      </p:cBhvr>
                                      <p:to>
                                        <p:strVal val="visible"/>
                                      </p:to>
                                    </p:set>
                                    <p:animEffect transition="in" filter="dissolve">
                                      <p:cBhvr>
                                        <p:cTn id="42" dur="500"/>
                                        <p:tgtEl>
                                          <p:spTgt spid="16398"/>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16396"/>
                                        </p:tgtEl>
                                        <p:attrNameLst>
                                          <p:attrName>style.visibility</p:attrName>
                                        </p:attrNameLst>
                                      </p:cBhvr>
                                      <p:to>
                                        <p:strVal val="visible"/>
                                      </p:to>
                                    </p:set>
                                    <p:animEffect transition="in" filter="dissolve">
                                      <p:cBhvr>
                                        <p:cTn id="46" dur="500"/>
                                        <p:tgtEl>
                                          <p:spTgt spid="16396"/>
                                        </p:tgtEl>
                                      </p:cBhvr>
                                    </p:animEffect>
                                  </p:childTnLst>
                                </p:cTn>
                              </p:par>
                            </p:childTnLst>
                          </p:cTn>
                        </p:par>
                        <p:par>
                          <p:cTn id="47" fill="hold">
                            <p:stCondLst>
                              <p:cond delay="5000"/>
                            </p:stCondLst>
                            <p:childTnLst>
                              <p:par>
                                <p:cTn id="48" presetID="9" presetClass="entr" presetSubtype="0" fill="hold" grpId="0" nodeType="afterEffect">
                                  <p:stCondLst>
                                    <p:cond delay="0"/>
                                  </p:stCondLst>
                                  <p:childTnLst>
                                    <p:set>
                                      <p:cBhvr>
                                        <p:cTn id="49" dur="1" fill="hold">
                                          <p:stCondLst>
                                            <p:cond delay="0"/>
                                          </p:stCondLst>
                                        </p:cTn>
                                        <p:tgtEl>
                                          <p:spTgt spid="16395"/>
                                        </p:tgtEl>
                                        <p:attrNameLst>
                                          <p:attrName>style.visibility</p:attrName>
                                        </p:attrNameLst>
                                      </p:cBhvr>
                                      <p:to>
                                        <p:strVal val="visible"/>
                                      </p:to>
                                    </p:set>
                                    <p:animEffect transition="in" filter="dissolve">
                                      <p:cBhvr>
                                        <p:cTn id="50" dur="500"/>
                                        <p:tgtEl>
                                          <p:spTgt spid="16395"/>
                                        </p:tgtEl>
                                      </p:cBhvr>
                                    </p:animEffect>
                                  </p:childTnLst>
                                </p:cTn>
                              </p:par>
                            </p:childTnLst>
                          </p:cTn>
                        </p:par>
                        <p:par>
                          <p:cTn id="51" fill="hold">
                            <p:stCondLst>
                              <p:cond delay="5500"/>
                            </p:stCondLst>
                            <p:childTnLst>
                              <p:par>
                                <p:cTn id="52" presetID="9" presetClass="entr" presetSubtype="0" fill="hold" grpId="0" nodeType="afterEffect">
                                  <p:stCondLst>
                                    <p:cond delay="0"/>
                                  </p:stCondLst>
                                  <p:childTnLst>
                                    <p:set>
                                      <p:cBhvr>
                                        <p:cTn id="53" dur="1" fill="hold">
                                          <p:stCondLst>
                                            <p:cond delay="0"/>
                                          </p:stCondLst>
                                        </p:cTn>
                                        <p:tgtEl>
                                          <p:spTgt spid="16401"/>
                                        </p:tgtEl>
                                        <p:attrNameLst>
                                          <p:attrName>style.visibility</p:attrName>
                                        </p:attrNameLst>
                                      </p:cBhvr>
                                      <p:to>
                                        <p:strVal val="visible"/>
                                      </p:to>
                                    </p:set>
                                    <p:animEffect transition="in" filter="dissolve">
                                      <p:cBhvr>
                                        <p:cTn id="54" dur="500"/>
                                        <p:tgtEl>
                                          <p:spTgt spid="16401"/>
                                        </p:tgtEl>
                                      </p:cBhvr>
                                    </p:animEffect>
                                  </p:childTnLst>
                                </p:cTn>
                              </p:par>
                            </p:childTnLst>
                          </p:cTn>
                        </p:par>
                        <p:par>
                          <p:cTn id="55" fill="hold">
                            <p:stCondLst>
                              <p:cond delay="6000"/>
                            </p:stCondLst>
                            <p:childTnLst>
                              <p:par>
                                <p:cTn id="56" presetID="9" presetClass="entr" presetSubtype="0" fill="hold" grpId="0" nodeType="afterEffect">
                                  <p:stCondLst>
                                    <p:cond delay="0"/>
                                  </p:stCondLst>
                                  <p:childTnLst>
                                    <p:set>
                                      <p:cBhvr>
                                        <p:cTn id="57" dur="1" fill="hold">
                                          <p:stCondLst>
                                            <p:cond delay="0"/>
                                          </p:stCondLst>
                                        </p:cTn>
                                        <p:tgtEl>
                                          <p:spTgt spid="16399"/>
                                        </p:tgtEl>
                                        <p:attrNameLst>
                                          <p:attrName>style.visibility</p:attrName>
                                        </p:attrNameLst>
                                      </p:cBhvr>
                                      <p:to>
                                        <p:strVal val="visible"/>
                                      </p:to>
                                    </p:set>
                                    <p:animEffect transition="in" filter="dissolve">
                                      <p:cBhvr>
                                        <p:cTn id="58" dur="500"/>
                                        <p:tgtEl>
                                          <p:spTgt spid="16399"/>
                                        </p:tgtEl>
                                      </p:cBhvr>
                                    </p:animEffect>
                                  </p:childTnLst>
                                </p:cTn>
                              </p:par>
                            </p:childTnLst>
                          </p:cTn>
                        </p:par>
                        <p:par>
                          <p:cTn id="59" fill="hold">
                            <p:stCondLst>
                              <p:cond delay="6500"/>
                            </p:stCondLst>
                            <p:childTnLst>
                              <p:par>
                                <p:cTn id="60" presetID="9" presetClass="entr" presetSubtype="0" fill="hold" grpId="0" nodeType="afterEffect">
                                  <p:stCondLst>
                                    <p:cond delay="0"/>
                                  </p:stCondLst>
                                  <p:childTnLst>
                                    <p:set>
                                      <p:cBhvr>
                                        <p:cTn id="61" dur="1" fill="hold">
                                          <p:stCondLst>
                                            <p:cond delay="0"/>
                                          </p:stCondLst>
                                        </p:cTn>
                                        <p:tgtEl>
                                          <p:spTgt spid="16397"/>
                                        </p:tgtEl>
                                        <p:attrNameLst>
                                          <p:attrName>style.visibility</p:attrName>
                                        </p:attrNameLst>
                                      </p:cBhvr>
                                      <p:to>
                                        <p:strVal val="visible"/>
                                      </p:to>
                                    </p:set>
                                    <p:animEffect transition="in" filter="dissolve">
                                      <p:cBhvr>
                                        <p:cTn id="62"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utoUpdateAnimBg="0"/>
      <p:bldP spid="16396" grpId="0" autoUpdateAnimBg="0"/>
      <p:bldP spid="16397" grpId="0" autoUpdateAnimBg="0"/>
      <p:bldP spid="16398" grpId="0" autoUpdateAnimBg="0"/>
      <p:bldP spid="16399" grpId="0" autoUpdateAnimBg="0"/>
      <p:bldP spid="16400" grpId="0" autoUpdateAnimBg="0"/>
      <p:bldP spid="1640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990600" y="950913"/>
            <a:ext cx="7848600" cy="762000"/>
          </a:xfrm>
        </p:spPr>
        <p:txBody>
          <a:bodyPr/>
          <a:lstStyle/>
          <a:p>
            <a:pPr fontAlgn="auto">
              <a:spcAft>
                <a:spcPts val="0"/>
              </a:spcAft>
              <a:defRPr/>
            </a:pPr>
            <a:r>
              <a:rPr lang="es-ES" altLang="ja-JP">
                <a:ea typeface="ＭＳ Ｐゴシック" charset="-128"/>
              </a:rPr>
              <a:t>El Fen</a:t>
            </a:r>
            <a:r>
              <a:rPr lang="es-ES" altLang="ja-JP">
                <a:latin typeface="Arial"/>
                <a:ea typeface="ＭＳ Ｐゴシック" charset="-128"/>
              </a:rPr>
              <a:t>ó</a:t>
            </a:r>
            <a:r>
              <a:rPr lang="es-ES" altLang="ja-JP">
                <a:ea typeface="ＭＳ Ｐゴシック" charset="-128"/>
              </a:rPr>
              <a:t>meno Internet</a:t>
            </a:r>
          </a:p>
        </p:txBody>
      </p:sp>
      <p:sp>
        <p:nvSpPr>
          <p:cNvPr id="20484" name="Rectangle 4"/>
          <p:cNvSpPr>
            <a:spLocks noGrp="1" noChangeArrowheads="1"/>
          </p:cNvSpPr>
          <p:nvPr>
            <p:ph type="body" sz="half" idx="2"/>
          </p:nvPr>
        </p:nvSpPr>
        <p:spPr>
          <a:xfrm>
            <a:off x="3705225" y="2117725"/>
            <a:ext cx="5172075" cy="2809875"/>
          </a:xfrm>
        </p:spPr>
        <p:txBody>
          <a:bodyPr>
            <a:normAutofit lnSpcReduction="10000"/>
          </a:bodyPr>
          <a:lstStyle/>
          <a:p>
            <a:pPr marL="274320" indent="-274320" fontAlgn="auto">
              <a:lnSpc>
                <a:spcPct val="90000"/>
              </a:lnSpc>
              <a:spcAft>
                <a:spcPts val="0"/>
              </a:spcAft>
              <a:buFont typeface="Wingdings"/>
              <a:buChar char=""/>
              <a:defRPr/>
            </a:pPr>
            <a:r>
              <a:rPr lang="es-ES" altLang="ja-JP">
                <a:ea typeface="ＭＳ Ｐゴシック" charset="-128"/>
              </a:rPr>
              <a:t>El desarrollo m</a:t>
            </a:r>
            <a:r>
              <a:rPr lang="es-ES" altLang="ja-JP">
                <a:latin typeface="Times New Roman"/>
                <a:ea typeface="ＭＳ Ｐゴシック" charset="-128"/>
              </a:rPr>
              <a:t>á</a:t>
            </a:r>
            <a:r>
              <a:rPr lang="es-ES" altLang="ja-JP">
                <a:ea typeface="ＭＳ Ｐゴシック" charset="-128"/>
              </a:rPr>
              <a:t>s grande desde la aparici</a:t>
            </a:r>
            <a:r>
              <a:rPr lang="es-ES" altLang="ja-JP">
                <a:latin typeface="Times New Roman"/>
                <a:ea typeface="ＭＳ Ｐゴシック" charset="-128"/>
              </a:rPr>
              <a:t>ó</a:t>
            </a:r>
            <a:r>
              <a:rPr lang="es-ES" altLang="ja-JP">
                <a:ea typeface="ＭＳ Ｐゴシック" charset="-128"/>
              </a:rPr>
              <a:t>n de la computadora personal</a:t>
            </a:r>
          </a:p>
          <a:p>
            <a:pPr marL="274320" indent="-274320" fontAlgn="auto">
              <a:lnSpc>
                <a:spcPct val="90000"/>
              </a:lnSpc>
              <a:spcAft>
                <a:spcPts val="0"/>
              </a:spcAft>
              <a:buFont typeface="Wingdings"/>
              <a:buChar char=""/>
              <a:defRPr/>
            </a:pPr>
            <a:r>
              <a:rPr lang="es-ES" altLang="ja-JP">
                <a:ea typeface="ＭＳ Ｐゴシック" charset="-128"/>
              </a:rPr>
              <a:t>Los niveles de inversi</a:t>
            </a:r>
            <a:r>
              <a:rPr lang="es-ES" altLang="ja-JP">
                <a:latin typeface="Times New Roman"/>
                <a:ea typeface="ＭＳ Ｐゴシック" charset="-128"/>
              </a:rPr>
              <a:t>ó</a:t>
            </a:r>
            <a:r>
              <a:rPr lang="es-ES" altLang="ja-JP">
                <a:ea typeface="ＭＳ Ｐゴシック" charset="-128"/>
              </a:rPr>
              <a:t>n m</a:t>
            </a:r>
            <a:r>
              <a:rPr lang="es-ES" altLang="ja-JP">
                <a:latin typeface="Times New Roman"/>
                <a:ea typeface="ＭＳ Ｐゴシック" charset="-128"/>
              </a:rPr>
              <a:t>á</a:t>
            </a:r>
            <a:r>
              <a:rPr lang="es-ES" altLang="ja-JP">
                <a:ea typeface="ＭＳ Ｐゴシック" charset="-128"/>
              </a:rPr>
              <a:t>s altos</a:t>
            </a:r>
          </a:p>
          <a:p>
            <a:pPr marL="274320" indent="-274320" fontAlgn="auto">
              <a:lnSpc>
                <a:spcPct val="90000"/>
              </a:lnSpc>
              <a:spcAft>
                <a:spcPts val="0"/>
              </a:spcAft>
              <a:buFont typeface="Wingdings"/>
              <a:buChar char=""/>
              <a:defRPr/>
            </a:pPr>
            <a:r>
              <a:rPr lang="es-ES" altLang="ja-JP">
                <a:ea typeface="ＭＳ Ｐゴシック" charset="-128"/>
              </a:rPr>
              <a:t>R</a:t>
            </a:r>
            <a:r>
              <a:rPr lang="es-ES" altLang="ja-JP">
                <a:latin typeface="Times New Roman"/>
                <a:ea typeface="ＭＳ Ｐゴシック" charset="-128"/>
              </a:rPr>
              <a:t>á</a:t>
            </a:r>
            <a:r>
              <a:rPr lang="es-ES" altLang="ja-JP">
                <a:ea typeface="ＭＳ Ｐゴシック" charset="-128"/>
              </a:rPr>
              <a:t>pida innovaci</a:t>
            </a:r>
            <a:r>
              <a:rPr lang="es-ES" altLang="ja-JP">
                <a:latin typeface="Times New Roman"/>
                <a:ea typeface="ＭＳ Ｐゴシック" charset="-128"/>
              </a:rPr>
              <a:t>ó</a:t>
            </a:r>
            <a:r>
              <a:rPr lang="es-ES" altLang="ja-JP">
                <a:ea typeface="ＭＳ Ｐゴシック" charset="-128"/>
              </a:rPr>
              <a:t>n</a:t>
            </a:r>
          </a:p>
          <a:p>
            <a:pPr marL="274320" indent="-274320" fontAlgn="auto">
              <a:lnSpc>
                <a:spcPct val="90000"/>
              </a:lnSpc>
              <a:spcAft>
                <a:spcPts val="0"/>
              </a:spcAft>
              <a:buFont typeface="Wingdings"/>
              <a:buChar char=""/>
              <a:defRPr/>
            </a:pPr>
            <a:r>
              <a:rPr lang="es-ES" altLang="ja-JP">
                <a:ea typeface="ＭＳ Ｐゴシック" charset="-128"/>
              </a:rPr>
              <a:t>Nuevas oportunidades para llegar a las masas</a:t>
            </a:r>
          </a:p>
        </p:txBody>
      </p:sp>
      <p:sp>
        <p:nvSpPr>
          <p:cNvPr id="26628" name="6 Marcador de número de diapositiva"/>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893272C7-491D-4300-B3DA-E8BA86AC758C}" type="slidenum">
              <a:rPr lang="es-ES" smtClean="0"/>
              <a:pPr/>
              <a:t>16</a:t>
            </a:fld>
            <a:endParaRPr lang="es-ES" smtClean="0"/>
          </a:p>
        </p:txBody>
      </p:sp>
      <p:pic>
        <p:nvPicPr>
          <p:cNvPr id="20482" name="Picture 2"/>
          <p:cNvPicPr>
            <a:picLocks noChangeAspect="1" noChangeArrowheads="1"/>
          </p:cNvPicPr>
          <p:nvPr/>
        </p:nvPicPr>
        <p:blipFill>
          <a:blip r:embed="rId3" cstate="print"/>
          <a:srcRect/>
          <a:stretch>
            <a:fillRect/>
          </a:stretch>
        </p:blipFill>
        <p:spPr bwMode="auto">
          <a:xfrm>
            <a:off x="785813" y="2338388"/>
            <a:ext cx="2747962" cy="3803650"/>
          </a:xfrm>
          <a:prstGeom prst="rect">
            <a:avLst/>
          </a:prstGeom>
          <a:noFill/>
          <a:ln w="9525">
            <a:solidFill>
              <a:schemeClr val="accent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strips(downRight)">
                                      <p:cBhvr>
                                        <p:cTn id="7" dur="500"/>
                                        <p:tgtEl>
                                          <p:spTgt spid="2048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slide(fromTop)">
                                      <p:cBhvr>
                                        <p:cTn id="11"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783138" y="4379913"/>
            <a:ext cx="4105275" cy="2181225"/>
            <a:chOff x="3013" y="2759"/>
            <a:chExt cx="2586" cy="1374"/>
          </a:xfrm>
        </p:grpSpPr>
        <p:pic>
          <p:nvPicPr>
            <p:cNvPr id="4112" name="Picture 3"/>
            <p:cNvPicPr>
              <a:picLocks noChangeArrowheads="1"/>
            </p:cNvPicPr>
            <p:nvPr/>
          </p:nvPicPr>
          <p:blipFill>
            <a:blip r:embed="rId4" cstate="print"/>
            <a:srcRect/>
            <a:stretch>
              <a:fillRect/>
            </a:stretch>
          </p:blipFill>
          <p:spPr bwMode="auto">
            <a:xfrm>
              <a:off x="4539" y="2759"/>
              <a:ext cx="1060" cy="1374"/>
            </a:xfrm>
            <a:prstGeom prst="rect">
              <a:avLst/>
            </a:prstGeom>
            <a:noFill/>
            <a:ln w="12700">
              <a:solidFill>
                <a:schemeClr val="accent1"/>
              </a:solidFill>
              <a:miter lim="800000"/>
              <a:headEnd/>
              <a:tailEnd/>
            </a:ln>
          </p:spPr>
        </p:pic>
        <p:sp>
          <p:nvSpPr>
            <p:cNvPr id="26628" name="Rectangle 4"/>
            <p:cNvSpPr>
              <a:spLocks noChangeArrowheads="1"/>
            </p:cNvSpPr>
            <p:nvPr/>
          </p:nvSpPr>
          <p:spPr bwMode="auto">
            <a:xfrm>
              <a:off x="3013" y="3674"/>
              <a:ext cx="1277" cy="450"/>
            </a:xfrm>
            <a:prstGeom prst="rect">
              <a:avLst/>
            </a:prstGeom>
            <a:noFill/>
            <a:ln w="9525">
              <a:noFill/>
              <a:miter lim="800000"/>
              <a:headEnd/>
              <a:tailEnd/>
            </a:ln>
            <a:effectLst/>
          </p:spPr>
          <p:txBody>
            <a:bodyPr wrap="none" lIns="92075" tIns="46038" rIns="92075" bIns="46038">
              <a:spAutoFit/>
            </a:bodyPr>
            <a:lstStyle/>
            <a:p>
              <a:pPr algn="ctr" eaLnBrk="0" hangingPunct="0">
                <a:lnSpc>
                  <a:spcPct val="85000"/>
                </a:lnSpc>
                <a:defRPr/>
              </a:pPr>
              <a:r>
                <a:rPr lang="en-US" b="1">
                  <a:effectLst>
                    <a:outerShdw blurRad="38100" dist="38100" dir="2700000" algn="tl">
                      <a:srgbClr val="000000"/>
                    </a:outerShdw>
                  </a:effectLst>
                  <a:latin typeface="Arial" charset="0"/>
                </a:rPr>
                <a:t>Finanzas y</a:t>
              </a:r>
              <a:br>
                <a:rPr lang="en-US" b="1">
                  <a:effectLst>
                    <a:outerShdw blurRad="38100" dist="38100" dir="2700000" algn="tl">
                      <a:srgbClr val="000000"/>
                    </a:outerShdw>
                  </a:effectLst>
                  <a:latin typeface="Arial" charset="0"/>
                </a:rPr>
              </a:br>
              <a:r>
                <a:rPr lang="en-US" b="1">
                  <a:effectLst>
                    <a:outerShdw blurRad="38100" dist="38100" dir="2700000" algn="tl">
                      <a:srgbClr val="000000"/>
                    </a:outerShdw>
                  </a:effectLst>
                  <a:latin typeface="Arial" charset="0"/>
                </a:rPr>
                <a:t>Contabilidad</a:t>
              </a:r>
            </a:p>
          </p:txBody>
        </p:sp>
      </p:grpSp>
      <p:grpSp>
        <p:nvGrpSpPr>
          <p:cNvPr id="3" name="Group 5"/>
          <p:cNvGrpSpPr>
            <a:grpSpLocks/>
          </p:cNvGrpSpPr>
          <p:nvPr/>
        </p:nvGrpSpPr>
        <p:grpSpPr bwMode="auto">
          <a:xfrm>
            <a:off x="4949825" y="1746250"/>
            <a:ext cx="3940175" cy="2311400"/>
            <a:chOff x="3118" y="1100"/>
            <a:chExt cx="2482" cy="1456"/>
          </a:xfrm>
        </p:grpSpPr>
        <p:pic>
          <p:nvPicPr>
            <p:cNvPr id="4110" name="Picture 6"/>
            <p:cNvPicPr>
              <a:picLocks noChangeArrowheads="1"/>
            </p:cNvPicPr>
            <p:nvPr/>
          </p:nvPicPr>
          <p:blipFill>
            <a:blip r:embed="rId5" cstate="print"/>
            <a:srcRect l="2769" t="740" r="13240" b="340"/>
            <a:stretch>
              <a:fillRect/>
            </a:stretch>
          </p:blipFill>
          <p:spPr bwMode="auto">
            <a:xfrm>
              <a:off x="4502" y="1100"/>
              <a:ext cx="1098" cy="1456"/>
            </a:xfrm>
            <a:prstGeom prst="rect">
              <a:avLst/>
            </a:prstGeom>
            <a:noFill/>
            <a:ln w="12700">
              <a:solidFill>
                <a:schemeClr val="accent1"/>
              </a:solidFill>
              <a:miter lim="800000"/>
              <a:headEnd/>
              <a:tailEnd/>
            </a:ln>
          </p:spPr>
        </p:pic>
        <p:sp>
          <p:nvSpPr>
            <p:cNvPr id="26631" name="Rectangle 7"/>
            <p:cNvSpPr>
              <a:spLocks noChangeArrowheads="1"/>
            </p:cNvSpPr>
            <p:nvPr/>
          </p:nvSpPr>
          <p:spPr bwMode="auto">
            <a:xfrm>
              <a:off x="3118" y="1353"/>
              <a:ext cx="1214" cy="450"/>
            </a:xfrm>
            <a:prstGeom prst="rect">
              <a:avLst/>
            </a:prstGeom>
            <a:noFill/>
            <a:ln w="9525">
              <a:noFill/>
              <a:miter lim="800000"/>
              <a:headEnd/>
              <a:tailEnd/>
            </a:ln>
            <a:effectLst/>
          </p:spPr>
          <p:txBody>
            <a:bodyPr wrap="none" lIns="92075" tIns="46038" rIns="92075" bIns="46038">
              <a:spAutoFit/>
            </a:bodyPr>
            <a:lstStyle/>
            <a:p>
              <a:pPr algn="r" eaLnBrk="0" hangingPunct="0">
                <a:lnSpc>
                  <a:spcPct val="85000"/>
                </a:lnSpc>
                <a:defRPr/>
              </a:pPr>
              <a:r>
                <a:rPr lang="en-US" b="1">
                  <a:effectLst>
                    <a:outerShdw blurRad="38100" dist="38100" dir="2700000" algn="tl">
                      <a:srgbClr val="000000"/>
                    </a:outerShdw>
                  </a:effectLst>
                  <a:latin typeface="Arial" charset="0"/>
                </a:rPr>
                <a:t>Entrega de</a:t>
              </a:r>
            </a:p>
            <a:p>
              <a:pPr algn="r" eaLnBrk="0" hangingPunct="0">
                <a:lnSpc>
                  <a:spcPct val="85000"/>
                </a:lnSpc>
                <a:defRPr/>
              </a:pPr>
              <a:r>
                <a:rPr lang="en-US" b="1">
                  <a:effectLst>
                    <a:outerShdw blurRad="38100" dist="38100" dir="2700000" algn="tl">
                      <a:srgbClr val="000000"/>
                    </a:outerShdw>
                  </a:effectLst>
                  <a:latin typeface="Arial" charset="0"/>
                </a:rPr>
                <a:t>Información</a:t>
              </a:r>
            </a:p>
          </p:txBody>
        </p:sp>
      </p:grpSp>
      <p:grpSp>
        <p:nvGrpSpPr>
          <p:cNvPr id="4" name="Group 8"/>
          <p:cNvGrpSpPr>
            <a:grpSpLocks/>
          </p:cNvGrpSpPr>
          <p:nvPr/>
        </p:nvGrpSpPr>
        <p:grpSpPr bwMode="auto">
          <a:xfrm>
            <a:off x="377825" y="4416425"/>
            <a:ext cx="3560763" cy="2166938"/>
            <a:chOff x="238" y="2782"/>
            <a:chExt cx="2243" cy="1365"/>
          </a:xfrm>
        </p:grpSpPr>
        <p:pic>
          <p:nvPicPr>
            <p:cNvPr id="4108" name="Picture 9"/>
            <p:cNvPicPr>
              <a:picLocks noChangeArrowheads="1"/>
            </p:cNvPicPr>
            <p:nvPr/>
          </p:nvPicPr>
          <p:blipFill>
            <a:blip r:embed="rId6" cstate="print"/>
            <a:srcRect r="7919"/>
            <a:stretch>
              <a:fillRect/>
            </a:stretch>
          </p:blipFill>
          <p:spPr bwMode="auto">
            <a:xfrm>
              <a:off x="238" y="2782"/>
              <a:ext cx="1132" cy="1364"/>
            </a:xfrm>
            <a:prstGeom prst="rect">
              <a:avLst/>
            </a:prstGeom>
            <a:noFill/>
            <a:ln w="12700">
              <a:solidFill>
                <a:schemeClr val="accent1"/>
              </a:solidFill>
              <a:miter lim="800000"/>
              <a:headEnd/>
              <a:tailEnd/>
            </a:ln>
          </p:spPr>
        </p:pic>
        <p:sp>
          <p:nvSpPr>
            <p:cNvPr id="26634" name="Rectangle 10"/>
            <p:cNvSpPr>
              <a:spLocks noChangeArrowheads="1"/>
            </p:cNvSpPr>
            <p:nvPr/>
          </p:nvSpPr>
          <p:spPr bwMode="auto">
            <a:xfrm>
              <a:off x="1480" y="3697"/>
              <a:ext cx="1001" cy="450"/>
            </a:xfrm>
            <a:prstGeom prst="rect">
              <a:avLst/>
            </a:prstGeom>
            <a:noFill/>
            <a:ln w="9525">
              <a:noFill/>
              <a:miter lim="800000"/>
              <a:headEnd/>
              <a:tailEnd/>
            </a:ln>
            <a:effectLst/>
          </p:spPr>
          <p:txBody>
            <a:bodyPr wrap="none" lIns="92075" tIns="46038" rIns="92075" bIns="46038">
              <a:spAutoFit/>
            </a:bodyPr>
            <a:lstStyle/>
            <a:p>
              <a:pPr eaLnBrk="0" hangingPunct="0">
                <a:lnSpc>
                  <a:spcPct val="85000"/>
                </a:lnSpc>
                <a:defRPr/>
              </a:pPr>
              <a:r>
                <a:rPr lang="en-US" b="1">
                  <a:effectLst>
                    <a:outerShdw blurRad="38100" dist="38100" dir="2700000" algn="tl">
                      <a:srgbClr val="000000"/>
                    </a:outerShdw>
                  </a:effectLst>
                  <a:latin typeface="Arial" charset="0"/>
                </a:rPr>
                <a:t>Soporte a</a:t>
              </a:r>
            </a:p>
            <a:p>
              <a:pPr eaLnBrk="0" hangingPunct="0">
                <a:lnSpc>
                  <a:spcPct val="85000"/>
                </a:lnSpc>
                <a:defRPr/>
              </a:pPr>
              <a:r>
                <a:rPr lang="en-US" b="1">
                  <a:effectLst>
                    <a:outerShdw blurRad="38100" dist="38100" dir="2700000" algn="tl">
                      <a:srgbClr val="000000"/>
                    </a:outerShdw>
                  </a:effectLst>
                  <a:latin typeface="Arial" charset="0"/>
                </a:rPr>
                <a:t>Usuarios</a:t>
              </a:r>
            </a:p>
          </p:txBody>
        </p:sp>
      </p:grpSp>
      <p:grpSp>
        <p:nvGrpSpPr>
          <p:cNvPr id="5" name="Group 11"/>
          <p:cNvGrpSpPr>
            <a:grpSpLocks/>
          </p:cNvGrpSpPr>
          <p:nvPr/>
        </p:nvGrpSpPr>
        <p:grpSpPr bwMode="auto">
          <a:xfrm>
            <a:off x="323850" y="2178050"/>
            <a:ext cx="4232275" cy="1649413"/>
            <a:chOff x="204" y="1372"/>
            <a:chExt cx="2666" cy="1039"/>
          </a:xfrm>
        </p:grpSpPr>
        <p:sp>
          <p:nvSpPr>
            <p:cNvPr id="26636" name="Rectangle 12"/>
            <p:cNvSpPr>
              <a:spLocks noChangeArrowheads="1"/>
            </p:cNvSpPr>
            <p:nvPr/>
          </p:nvSpPr>
          <p:spPr bwMode="auto">
            <a:xfrm>
              <a:off x="1857" y="1376"/>
              <a:ext cx="1013" cy="426"/>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defRPr/>
              </a:pPr>
              <a:r>
                <a:rPr lang="en-US" b="1">
                  <a:effectLst>
                    <a:outerShdw blurRad="38100" dist="38100" dir="2700000" algn="tl">
                      <a:srgbClr val="000000"/>
                    </a:outerShdw>
                  </a:effectLst>
                  <a:latin typeface="Arial" charset="0"/>
                </a:rPr>
                <a:t>Ventas y</a:t>
              </a:r>
            </a:p>
            <a:p>
              <a:pPr eaLnBrk="0" hangingPunct="0">
                <a:lnSpc>
                  <a:spcPct val="80000"/>
                </a:lnSpc>
                <a:defRPr/>
              </a:pPr>
              <a:r>
                <a:rPr lang="en-US" b="1">
                  <a:effectLst>
                    <a:outerShdw blurRad="38100" dist="38100" dir="2700000" algn="tl">
                      <a:srgbClr val="000000"/>
                    </a:outerShdw>
                  </a:effectLst>
                  <a:latin typeface="Arial" charset="0"/>
                </a:rPr>
                <a:t>Mercadeo</a:t>
              </a:r>
            </a:p>
          </p:txBody>
        </p:sp>
        <p:graphicFrame>
          <p:nvGraphicFramePr>
            <p:cNvPr id="4098" name="Object 13"/>
            <p:cNvGraphicFramePr>
              <a:graphicFrameLocks/>
            </p:cNvGraphicFramePr>
            <p:nvPr/>
          </p:nvGraphicFramePr>
          <p:xfrm>
            <a:off x="204" y="1372"/>
            <a:ext cx="1489" cy="1039"/>
          </p:xfrm>
          <a:graphic>
            <a:graphicData uri="http://schemas.openxmlformats.org/presentationml/2006/ole">
              <p:oleObj spid="_x0000_s4098" name="Image" r:id="rId7" imgW="2419048" imgH="1666667" progId="Photoshop.Image.4">
                <p:embed/>
              </p:oleObj>
            </a:graphicData>
          </a:graphic>
        </p:graphicFrame>
      </p:grpSp>
      <p:sp>
        <p:nvSpPr>
          <p:cNvPr id="26638" name="Rectangle 14"/>
          <p:cNvSpPr>
            <a:spLocks noGrp="1" noChangeArrowheads="1"/>
          </p:cNvSpPr>
          <p:nvPr>
            <p:ph type="title"/>
          </p:nvPr>
        </p:nvSpPr>
        <p:spPr>
          <a:xfrm>
            <a:off x="2124075" y="476250"/>
            <a:ext cx="4560888" cy="762000"/>
          </a:xfrm>
        </p:spPr>
        <p:txBody>
          <a:bodyPr/>
          <a:lstStyle/>
          <a:p>
            <a:pPr fontAlgn="auto">
              <a:spcAft>
                <a:spcPts val="0"/>
              </a:spcAft>
              <a:defRPr/>
            </a:pPr>
            <a:r>
              <a:rPr lang="es-ES" dirty="0" smtClean="0"/>
              <a:t>Usuarios Principales</a:t>
            </a:r>
            <a:endParaRPr lang="es-ES" dirty="0"/>
          </a:p>
        </p:txBody>
      </p:sp>
      <p:grpSp>
        <p:nvGrpSpPr>
          <p:cNvPr id="6" name="Group 16"/>
          <p:cNvGrpSpPr>
            <a:grpSpLocks/>
          </p:cNvGrpSpPr>
          <p:nvPr/>
        </p:nvGrpSpPr>
        <p:grpSpPr bwMode="auto">
          <a:xfrm>
            <a:off x="3333750" y="3040063"/>
            <a:ext cx="2689225" cy="2738437"/>
            <a:chOff x="2100" y="1915"/>
            <a:chExt cx="1694" cy="1725"/>
          </a:xfrm>
        </p:grpSpPr>
        <p:sp>
          <p:nvSpPr>
            <p:cNvPr id="26641" name="Rectangle 17"/>
            <p:cNvSpPr>
              <a:spLocks noChangeArrowheads="1"/>
            </p:cNvSpPr>
            <p:nvPr/>
          </p:nvSpPr>
          <p:spPr bwMode="auto">
            <a:xfrm>
              <a:off x="2275" y="3190"/>
              <a:ext cx="1344" cy="450"/>
            </a:xfrm>
            <a:prstGeom prst="rect">
              <a:avLst/>
            </a:prstGeom>
            <a:noFill/>
            <a:ln w="9525">
              <a:noFill/>
              <a:miter lim="800000"/>
              <a:headEnd/>
              <a:tailEnd/>
            </a:ln>
            <a:effectLst/>
          </p:spPr>
          <p:txBody>
            <a:bodyPr lIns="92075" tIns="46038" rIns="92075" bIns="46038">
              <a:spAutoFit/>
            </a:bodyPr>
            <a:lstStyle/>
            <a:p>
              <a:pPr algn="ctr" eaLnBrk="0" hangingPunct="0">
                <a:lnSpc>
                  <a:spcPct val="85000"/>
                </a:lnSpc>
                <a:defRPr/>
              </a:pPr>
              <a:r>
                <a:rPr lang="en-US" b="1">
                  <a:effectLst>
                    <a:outerShdw blurRad="38100" dist="38100" dir="2700000" algn="tl">
                      <a:srgbClr val="000000"/>
                    </a:outerShdw>
                  </a:effectLst>
                  <a:latin typeface="Arial" charset="0"/>
                </a:rPr>
                <a:t>Recursos</a:t>
              </a:r>
            </a:p>
            <a:p>
              <a:pPr algn="ctr" eaLnBrk="0" hangingPunct="0">
                <a:lnSpc>
                  <a:spcPct val="85000"/>
                </a:lnSpc>
                <a:defRPr/>
              </a:pPr>
              <a:r>
                <a:rPr lang="en-US" b="1">
                  <a:effectLst>
                    <a:outerShdw blurRad="38100" dist="38100" dir="2700000" algn="tl">
                      <a:srgbClr val="000000"/>
                    </a:outerShdw>
                  </a:effectLst>
                  <a:latin typeface="Arial" charset="0"/>
                </a:rPr>
                <a:t>Humanos</a:t>
              </a:r>
            </a:p>
          </p:txBody>
        </p:sp>
        <p:pic>
          <p:nvPicPr>
            <p:cNvPr id="4106" name="Picture 18"/>
            <p:cNvPicPr>
              <a:picLocks noChangeArrowheads="1"/>
            </p:cNvPicPr>
            <p:nvPr/>
          </p:nvPicPr>
          <p:blipFill>
            <a:blip r:embed="rId8" cstate="print"/>
            <a:srcRect l="5490" t="1311" r="6371"/>
            <a:stretch>
              <a:fillRect/>
            </a:stretch>
          </p:blipFill>
          <p:spPr bwMode="auto">
            <a:xfrm>
              <a:off x="2100" y="1915"/>
              <a:ext cx="1694" cy="1270"/>
            </a:xfrm>
            <a:prstGeom prst="rect">
              <a:avLst/>
            </a:prstGeom>
            <a:noFill/>
            <a:ln w="12700">
              <a:solidFill>
                <a:schemeClr val="accent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par>
                          <p:cTn id="12" fill="hold">
                            <p:stCondLst>
                              <p:cond delay="1000"/>
                            </p:stCondLst>
                            <p:childTnLst>
                              <p:par>
                                <p:cTn id="13" presetID="23" presetClass="entr" presetSubtype="27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2/3*#ppt_w"/>
                                          </p:val>
                                        </p:tav>
                                        <p:tav tm="100000">
                                          <p:val>
                                            <p:strVal val="#ppt_w"/>
                                          </p:val>
                                        </p:tav>
                                      </p:tavLst>
                                    </p:anim>
                                    <p:anim calcmode="lin" valueType="num">
                                      <p:cBhvr>
                                        <p:cTn id="16" dur="500" fill="hold"/>
                                        <p:tgtEl>
                                          <p:spTgt spid="6"/>
                                        </p:tgtEl>
                                        <p:attrNameLst>
                                          <p:attrName>ppt_h</p:attrName>
                                        </p:attrNameLst>
                                      </p:cBhvr>
                                      <p:tavLst>
                                        <p:tav tm="0">
                                          <p:val>
                                            <p:strVal val="2/3*#ppt_h"/>
                                          </p:val>
                                        </p:tav>
                                        <p:tav tm="100000">
                                          <p:val>
                                            <p:strVal val="#ppt_h"/>
                                          </p:val>
                                        </p:tav>
                                      </p:tavLst>
                                    </p:anim>
                                  </p:childTnLst>
                                </p:cTn>
                              </p:par>
                            </p:childTnLst>
                          </p:cTn>
                        </p:par>
                        <p:par>
                          <p:cTn id="17" fill="hold">
                            <p:stCondLst>
                              <p:cond delay="1500"/>
                            </p:stCondLst>
                            <p:childTnLst>
                              <p:par>
                                <p:cTn id="18" presetID="1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slide(fromRight)">
                                      <p:cBhvr>
                                        <p:cTn id="20" dur="500"/>
                                        <p:tgtEl>
                                          <p:spTgt spid="3"/>
                                        </p:tgtEl>
                                      </p:cBhvr>
                                    </p:animEffect>
                                  </p:childTnLst>
                                </p:cTn>
                              </p:par>
                            </p:childTnLst>
                          </p:cTn>
                        </p:par>
                        <p:par>
                          <p:cTn id="21" fill="hold">
                            <p:stCondLst>
                              <p:cond delay="2000"/>
                            </p:stCondLst>
                            <p:childTnLst>
                              <p:par>
                                <p:cTn id="22" presetID="1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lide(fromTo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title"/>
          </p:nvPr>
        </p:nvSpPr>
        <p:spPr>
          <a:xfrm>
            <a:off x="1066800" y="990600"/>
            <a:ext cx="6653213" cy="762000"/>
          </a:xfrm>
        </p:spPr>
        <p:txBody>
          <a:bodyPr/>
          <a:lstStyle/>
          <a:p>
            <a:pPr fontAlgn="auto">
              <a:spcAft>
                <a:spcPts val="0"/>
              </a:spcAft>
              <a:defRPr/>
            </a:pPr>
            <a:r>
              <a:rPr lang="es-ES"/>
              <a:t>Beneficios</a:t>
            </a:r>
          </a:p>
        </p:txBody>
      </p:sp>
      <p:sp>
        <p:nvSpPr>
          <p:cNvPr id="27651" name="Rectangle 4"/>
          <p:cNvSpPr>
            <a:spLocks noGrp="1" noChangeArrowheads="1"/>
          </p:cNvSpPr>
          <p:nvPr>
            <p:ph sz="quarter" idx="1"/>
          </p:nvPr>
        </p:nvSpPr>
        <p:spPr>
          <a:xfrm>
            <a:off x="457200" y="1773238"/>
            <a:ext cx="7467600" cy="4700587"/>
          </a:xfrm>
        </p:spPr>
        <p:txBody>
          <a:bodyPr/>
          <a:lstStyle/>
          <a:p>
            <a:pPr>
              <a:lnSpc>
                <a:spcPct val="90000"/>
              </a:lnSpc>
            </a:pPr>
            <a:r>
              <a:rPr lang="es-ES" smtClean="0"/>
              <a:t>Compartir información más facil y eficientemente</a:t>
            </a:r>
          </a:p>
          <a:p>
            <a:pPr>
              <a:lnSpc>
                <a:spcPct val="90000"/>
              </a:lnSpc>
            </a:pPr>
            <a:r>
              <a:rPr lang="es-ES" smtClean="0"/>
              <a:t>Más fácil de usar. Mayor Productividad</a:t>
            </a:r>
          </a:p>
          <a:p>
            <a:pPr>
              <a:lnSpc>
                <a:spcPct val="90000"/>
              </a:lnSpc>
            </a:pPr>
            <a:r>
              <a:rPr lang="es-ES" smtClean="0"/>
              <a:t>Usa los programas existentes en la oficina </a:t>
            </a:r>
          </a:p>
          <a:p>
            <a:pPr>
              <a:lnSpc>
                <a:spcPct val="90000"/>
              </a:lnSpc>
            </a:pPr>
            <a:r>
              <a:rPr lang="es-ES" smtClean="0"/>
              <a:t>Mayor retorno de inversión</a:t>
            </a:r>
          </a:p>
          <a:p>
            <a:pPr>
              <a:lnSpc>
                <a:spcPct val="90000"/>
              </a:lnSpc>
            </a:pPr>
            <a:r>
              <a:rPr lang="es-ES" smtClean="0"/>
              <a:t>Una sola forma para acceder a la Información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dirty="0" smtClean="0"/>
              <a:t>Otros usuarios</a:t>
            </a:r>
            <a:endParaRPr lang="en-US" dirty="0"/>
          </a:p>
        </p:txBody>
      </p:sp>
      <p:sp>
        <p:nvSpPr>
          <p:cNvPr id="28675" name="2 Marcador de contenido"/>
          <p:cNvSpPr>
            <a:spLocks noGrp="1"/>
          </p:cNvSpPr>
          <p:nvPr>
            <p:ph sz="quarter" idx="1"/>
          </p:nvPr>
        </p:nvSpPr>
        <p:spPr>
          <a:xfrm>
            <a:off x="457200" y="1600200"/>
            <a:ext cx="4402138" cy="2044700"/>
          </a:xfrm>
        </p:spPr>
        <p:txBody>
          <a:bodyPr/>
          <a:lstStyle/>
          <a:p>
            <a:r>
              <a:rPr lang="es-MX" smtClean="0"/>
              <a:t>Universidades</a:t>
            </a:r>
          </a:p>
          <a:p>
            <a:r>
              <a:rPr lang="es-MX" smtClean="0"/>
              <a:t>Redes Sociales</a:t>
            </a:r>
          </a:p>
          <a:p>
            <a:r>
              <a:rPr lang="es-MX" smtClean="0"/>
              <a:t>Medios de comunicación</a:t>
            </a:r>
          </a:p>
          <a:p>
            <a:r>
              <a:rPr lang="es-MX" smtClean="0"/>
              <a:t>Etc.</a:t>
            </a:r>
          </a:p>
          <a:p>
            <a:endParaRPr lang="en-US" smtClean="0"/>
          </a:p>
        </p:txBody>
      </p:sp>
      <p:pic>
        <p:nvPicPr>
          <p:cNvPr id="28676" name="Picture 2"/>
          <p:cNvPicPr>
            <a:picLocks noChangeAspect="1" noChangeArrowheads="1"/>
          </p:cNvPicPr>
          <p:nvPr/>
        </p:nvPicPr>
        <p:blipFill>
          <a:blip r:embed="rId2" cstate="print"/>
          <a:srcRect/>
          <a:stretch>
            <a:fillRect/>
          </a:stretch>
        </p:blipFill>
        <p:spPr bwMode="auto">
          <a:xfrm>
            <a:off x="5575300" y="692150"/>
            <a:ext cx="2087563" cy="2089150"/>
          </a:xfrm>
          <a:prstGeom prst="rect">
            <a:avLst/>
          </a:prstGeom>
          <a:noFill/>
          <a:ln w="9525">
            <a:noFill/>
            <a:miter lim="800000"/>
            <a:headEnd/>
            <a:tailEnd/>
          </a:ln>
        </p:spPr>
      </p:pic>
      <p:pic>
        <p:nvPicPr>
          <p:cNvPr id="28677" name="Picture 3"/>
          <p:cNvPicPr>
            <a:picLocks noChangeAspect="1" noChangeArrowheads="1"/>
          </p:cNvPicPr>
          <p:nvPr/>
        </p:nvPicPr>
        <p:blipFill>
          <a:blip r:embed="rId3" cstate="print"/>
          <a:srcRect/>
          <a:stretch>
            <a:fillRect/>
          </a:stretch>
        </p:blipFill>
        <p:spPr bwMode="auto">
          <a:xfrm>
            <a:off x="4787900" y="3429000"/>
            <a:ext cx="2800350" cy="2763838"/>
          </a:xfrm>
          <a:prstGeom prst="rect">
            <a:avLst/>
          </a:prstGeom>
          <a:noFill/>
          <a:ln w="9525">
            <a:noFill/>
            <a:miter lim="800000"/>
            <a:headEnd/>
            <a:tailEnd/>
          </a:ln>
        </p:spPr>
      </p:pic>
      <p:pic>
        <p:nvPicPr>
          <p:cNvPr id="28678" name="Picture 4"/>
          <p:cNvPicPr>
            <a:picLocks noChangeAspect="1" noChangeArrowheads="1"/>
          </p:cNvPicPr>
          <p:nvPr/>
        </p:nvPicPr>
        <p:blipFill>
          <a:blip r:embed="rId4" cstate="print"/>
          <a:srcRect/>
          <a:stretch>
            <a:fillRect/>
          </a:stretch>
        </p:blipFill>
        <p:spPr bwMode="auto">
          <a:xfrm>
            <a:off x="1042988" y="3860800"/>
            <a:ext cx="3365500" cy="2520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2"/>
          <p:cNvSpPr>
            <a:spLocks noChangeShapeType="1"/>
          </p:cNvSpPr>
          <p:nvPr/>
        </p:nvSpPr>
        <p:spPr bwMode="auto">
          <a:xfrm flipV="1">
            <a:off x="1403350" y="6308725"/>
            <a:ext cx="1800225" cy="234950"/>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6147" name="Rectangle 3"/>
          <p:cNvSpPr>
            <a:spLocks noGrp="1" noChangeArrowheads="1"/>
          </p:cNvSpPr>
          <p:nvPr>
            <p:ph type="title"/>
          </p:nvPr>
        </p:nvSpPr>
        <p:spPr>
          <a:xfrm>
            <a:off x="395288" y="260350"/>
            <a:ext cx="4624387" cy="1333500"/>
          </a:xfrm>
        </p:spPr>
        <p:txBody>
          <a:bodyPr lIns="92075" tIns="46038" rIns="92075" bIns="46038" anchor="t"/>
          <a:lstStyle/>
          <a:p>
            <a:pPr fontAlgn="auto">
              <a:spcAft>
                <a:spcPts val="0"/>
              </a:spcAft>
              <a:defRPr/>
            </a:pPr>
            <a:r>
              <a:rPr lang="es-ES" dirty="0"/>
              <a:t>Evolución de la Era de la Información</a:t>
            </a:r>
          </a:p>
        </p:txBody>
      </p:sp>
      <p:grpSp>
        <p:nvGrpSpPr>
          <p:cNvPr id="2" name="Group 4"/>
          <p:cNvGrpSpPr>
            <a:grpSpLocks/>
          </p:cNvGrpSpPr>
          <p:nvPr/>
        </p:nvGrpSpPr>
        <p:grpSpPr bwMode="auto">
          <a:xfrm>
            <a:off x="125413" y="4941888"/>
            <a:ext cx="2717800" cy="1652587"/>
            <a:chOff x="308" y="3160"/>
            <a:chExt cx="2032" cy="1048"/>
          </a:xfrm>
        </p:grpSpPr>
        <p:sp>
          <p:nvSpPr>
            <p:cNvPr id="6149" name="Rectangle 5"/>
            <p:cNvSpPr>
              <a:spLocks noChangeArrowheads="1"/>
            </p:cNvSpPr>
            <p:nvPr/>
          </p:nvSpPr>
          <p:spPr bwMode="auto">
            <a:xfrm>
              <a:off x="1277" y="3722"/>
              <a:ext cx="1063" cy="273"/>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defRPr/>
              </a:pPr>
              <a:r>
                <a:rPr lang="en-US" sz="2800" b="1">
                  <a:effectLst>
                    <a:outerShdw blurRad="38100" dist="38100" dir="2700000" algn="tl">
                      <a:srgbClr val="000000"/>
                    </a:outerShdw>
                  </a:effectLst>
                  <a:latin typeface="Arial" charset="0"/>
                </a:rPr>
                <a:t>Imprenta</a:t>
              </a:r>
            </a:p>
          </p:txBody>
        </p:sp>
        <p:pic>
          <p:nvPicPr>
            <p:cNvPr id="1048" name="Picture 6"/>
            <p:cNvPicPr>
              <a:picLocks noChangeArrowheads="1"/>
            </p:cNvPicPr>
            <p:nvPr/>
          </p:nvPicPr>
          <p:blipFill>
            <a:blip r:embed="rId4" cstate="print"/>
            <a:srcRect t="5490" b="5319"/>
            <a:stretch>
              <a:fillRect/>
            </a:stretch>
          </p:blipFill>
          <p:spPr bwMode="auto">
            <a:xfrm>
              <a:off x="308" y="3160"/>
              <a:ext cx="887" cy="1048"/>
            </a:xfrm>
            <a:prstGeom prst="rect">
              <a:avLst/>
            </a:prstGeom>
            <a:noFill/>
            <a:ln w="12700">
              <a:solidFill>
                <a:schemeClr val="accent1"/>
              </a:solidFill>
              <a:miter lim="800000"/>
              <a:headEnd/>
              <a:tailEnd/>
            </a:ln>
          </p:spPr>
        </p:pic>
      </p:grpSp>
      <p:grpSp>
        <p:nvGrpSpPr>
          <p:cNvPr id="3" name="Group 7"/>
          <p:cNvGrpSpPr>
            <a:grpSpLocks/>
          </p:cNvGrpSpPr>
          <p:nvPr/>
        </p:nvGrpSpPr>
        <p:grpSpPr bwMode="auto">
          <a:xfrm>
            <a:off x="3419475" y="5013325"/>
            <a:ext cx="2592388" cy="1368425"/>
            <a:chOff x="1332" y="2567"/>
            <a:chExt cx="1930" cy="1028"/>
          </a:xfrm>
        </p:grpSpPr>
        <p:sp>
          <p:nvSpPr>
            <p:cNvPr id="6152" name="Rectangle 8"/>
            <p:cNvSpPr>
              <a:spLocks noChangeArrowheads="1"/>
            </p:cNvSpPr>
            <p:nvPr/>
          </p:nvSpPr>
          <p:spPr bwMode="auto">
            <a:xfrm>
              <a:off x="2211" y="3277"/>
              <a:ext cx="1051" cy="273"/>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defRPr/>
              </a:pPr>
              <a:r>
                <a:rPr lang="en-US" sz="2800" b="1">
                  <a:effectLst>
                    <a:outerShdw blurRad="38100" dist="38100" dir="2700000" algn="tl">
                      <a:srgbClr val="000000"/>
                    </a:outerShdw>
                  </a:effectLst>
                  <a:latin typeface="Arial" charset="0"/>
                </a:rPr>
                <a:t>Teléfono</a:t>
              </a:r>
            </a:p>
          </p:txBody>
        </p:sp>
        <p:pic>
          <p:nvPicPr>
            <p:cNvPr id="1046" name="Picture 9"/>
            <p:cNvPicPr>
              <a:picLocks noChangeArrowheads="1"/>
            </p:cNvPicPr>
            <p:nvPr/>
          </p:nvPicPr>
          <p:blipFill>
            <a:blip r:embed="rId5" cstate="print"/>
            <a:srcRect/>
            <a:stretch>
              <a:fillRect/>
            </a:stretch>
          </p:blipFill>
          <p:spPr bwMode="auto">
            <a:xfrm>
              <a:off x="1332" y="2567"/>
              <a:ext cx="835" cy="1028"/>
            </a:xfrm>
            <a:prstGeom prst="rect">
              <a:avLst/>
            </a:prstGeom>
            <a:noFill/>
            <a:ln w="12700">
              <a:solidFill>
                <a:schemeClr val="accent1"/>
              </a:solidFill>
              <a:miter lim="800000"/>
              <a:headEnd/>
              <a:tailEnd/>
            </a:ln>
          </p:spPr>
        </p:pic>
      </p:grpSp>
      <p:grpSp>
        <p:nvGrpSpPr>
          <p:cNvPr id="4" name="Group 10"/>
          <p:cNvGrpSpPr>
            <a:grpSpLocks/>
          </p:cNvGrpSpPr>
          <p:nvPr/>
        </p:nvGrpSpPr>
        <p:grpSpPr bwMode="auto">
          <a:xfrm>
            <a:off x="6804025" y="5300663"/>
            <a:ext cx="2016125" cy="1223962"/>
            <a:chOff x="2281" y="1915"/>
            <a:chExt cx="1585" cy="948"/>
          </a:xfrm>
        </p:grpSpPr>
        <p:sp>
          <p:nvSpPr>
            <p:cNvPr id="6155" name="Rectangle 11"/>
            <p:cNvSpPr>
              <a:spLocks noChangeArrowheads="1"/>
            </p:cNvSpPr>
            <p:nvPr/>
          </p:nvSpPr>
          <p:spPr bwMode="auto">
            <a:xfrm>
              <a:off x="3127" y="2590"/>
              <a:ext cx="739" cy="273"/>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defRPr/>
              </a:pPr>
              <a:r>
                <a:rPr lang="en-US" sz="2800" b="1" dirty="0">
                  <a:effectLst>
                    <a:outerShdw blurRad="38100" dist="38100" dir="2700000" algn="tl">
                      <a:srgbClr val="000000"/>
                    </a:outerShdw>
                  </a:effectLst>
                  <a:latin typeface="Arial" charset="0"/>
                </a:rPr>
                <a:t>Radio</a:t>
              </a:r>
            </a:p>
          </p:txBody>
        </p:sp>
        <p:pic>
          <p:nvPicPr>
            <p:cNvPr id="1044" name="Picture 12"/>
            <p:cNvPicPr>
              <a:picLocks noChangeArrowheads="1"/>
            </p:cNvPicPr>
            <p:nvPr/>
          </p:nvPicPr>
          <p:blipFill>
            <a:blip r:embed="rId6" cstate="print"/>
            <a:srcRect l="2170" t="140" r="6210" b="18970"/>
            <a:stretch>
              <a:fillRect/>
            </a:stretch>
          </p:blipFill>
          <p:spPr bwMode="auto">
            <a:xfrm>
              <a:off x="2281" y="1915"/>
              <a:ext cx="765" cy="889"/>
            </a:xfrm>
            <a:prstGeom prst="rect">
              <a:avLst/>
            </a:prstGeom>
            <a:noFill/>
            <a:ln w="12700">
              <a:solidFill>
                <a:schemeClr val="accent1"/>
              </a:solidFill>
              <a:miter lim="800000"/>
              <a:headEnd/>
              <a:tailEnd/>
            </a:ln>
          </p:spPr>
        </p:pic>
      </p:grpSp>
      <p:grpSp>
        <p:nvGrpSpPr>
          <p:cNvPr id="5" name="Group 13"/>
          <p:cNvGrpSpPr>
            <a:grpSpLocks/>
          </p:cNvGrpSpPr>
          <p:nvPr/>
        </p:nvGrpSpPr>
        <p:grpSpPr bwMode="auto">
          <a:xfrm>
            <a:off x="6516688" y="2708275"/>
            <a:ext cx="2016125" cy="1512888"/>
            <a:chOff x="3164" y="1220"/>
            <a:chExt cx="1511" cy="1213"/>
          </a:xfrm>
        </p:grpSpPr>
        <p:sp>
          <p:nvSpPr>
            <p:cNvPr id="6158" name="Rectangle 14"/>
            <p:cNvSpPr>
              <a:spLocks noChangeArrowheads="1"/>
            </p:cNvSpPr>
            <p:nvPr/>
          </p:nvSpPr>
          <p:spPr bwMode="auto">
            <a:xfrm>
              <a:off x="3461" y="2161"/>
              <a:ext cx="1214" cy="272"/>
            </a:xfrm>
            <a:prstGeom prst="rect">
              <a:avLst/>
            </a:prstGeom>
            <a:noFill/>
            <a:ln w="9525">
              <a:noFill/>
              <a:miter lim="800000"/>
              <a:headEnd/>
              <a:tailEnd/>
            </a:ln>
            <a:effectLst/>
          </p:spPr>
          <p:txBody>
            <a:bodyPr wrap="none" lIns="92075" tIns="46038" rIns="92075" bIns="46038">
              <a:spAutoFit/>
            </a:bodyPr>
            <a:lstStyle/>
            <a:p>
              <a:pPr eaLnBrk="0" hangingPunct="0">
                <a:lnSpc>
                  <a:spcPct val="80000"/>
                </a:lnSpc>
                <a:defRPr/>
              </a:pPr>
              <a:r>
                <a:rPr lang="en-US" sz="2800" b="1">
                  <a:effectLst>
                    <a:outerShdw blurRad="38100" dist="38100" dir="2700000" algn="tl">
                      <a:srgbClr val="000000"/>
                    </a:outerShdw>
                  </a:effectLst>
                  <a:latin typeface="Arial" charset="0"/>
                </a:rPr>
                <a:t>Televisión</a:t>
              </a:r>
            </a:p>
          </p:txBody>
        </p:sp>
        <p:pic>
          <p:nvPicPr>
            <p:cNvPr id="1042" name="Picture 15"/>
            <p:cNvPicPr>
              <a:picLocks noChangeArrowheads="1"/>
            </p:cNvPicPr>
            <p:nvPr/>
          </p:nvPicPr>
          <p:blipFill>
            <a:blip r:embed="rId7" cstate="print"/>
            <a:srcRect l="5330" t="4640" r="6390" b="2409"/>
            <a:stretch>
              <a:fillRect/>
            </a:stretch>
          </p:blipFill>
          <p:spPr bwMode="auto">
            <a:xfrm>
              <a:off x="3164" y="1220"/>
              <a:ext cx="992" cy="852"/>
            </a:xfrm>
            <a:prstGeom prst="rect">
              <a:avLst/>
            </a:prstGeom>
            <a:noFill/>
            <a:ln w="12700">
              <a:solidFill>
                <a:schemeClr val="accent1"/>
              </a:solidFill>
              <a:miter lim="800000"/>
              <a:headEnd/>
              <a:tailEnd/>
            </a:ln>
          </p:spPr>
        </p:pic>
      </p:grpSp>
      <p:grpSp>
        <p:nvGrpSpPr>
          <p:cNvPr id="6" name="Group 16"/>
          <p:cNvGrpSpPr>
            <a:grpSpLocks/>
          </p:cNvGrpSpPr>
          <p:nvPr/>
        </p:nvGrpSpPr>
        <p:grpSpPr bwMode="auto">
          <a:xfrm>
            <a:off x="3708400" y="2636838"/>
            <a:ext cx="2087563" cy="1933575"/>
            <a:chOff x="4059" y="430"/>
            <a:chExt cx="1590" cy="1490"/>
          </a:xfrm>
        </p:grpSpPr>
        <p:sp>
          <p:nvSpPr>
            <p:cNvPr id="6161" name="Rectangle 17"/>
            <p:cNvSpPr>
              <a:spLocks noChangeArrowheads="1"/>
            </p:cNvSpPr>
            <p:nvPr/>
          </p:nvSpPr>
          <p:spPr bwMode="auto">
            <a:xfrm>
              <a:off x="4075" y="1432"/>
              <a:ext cx="1574" cy="488"/>
            </a:xfrm>
            <a:prstGeom prst="rect">
              <a:avLst/>
            </a:prstGeom>
            <a:noFill/>
            <a:ln w="9525">
              <a:noFill/>
              <a:miter lim="800000"/>
              <a:headEnd/>
              <a:tailEnd/>
            </a:ln>
            <a:effectLst/>
          </p:spPr>
          <p:txBody>
            <a:bodyPr wrap="none" lIns="92075" tIns="46038" rIns="92075" bIns="46038">
              <a:spAutoFit/>
            </a:bodyPr>
            <a:lstStyle/>
            <a:p>
              <a:pPr algn="ctr" eaLnBrk="0" hangingPunct="0">
                <a:lnSpc>
                  <a:spcPct val="80000"/>
                </a:lnSpc>
                <a:defRPr/>
              </a:pPr>
              <a:r>
                <a:rPr lang="en-US" sz="2800" b="1">
                  <a:effectLst>
                    <a:outerShdw blurRad="38100" dist="38100" dir="2700000" algn="tl">
                      <a:srgbClr val="000000"/>
                    </a:outerShdw>
                  </a:effectLst>
                  <a:latin typeface="Arial" charset="0"/>
                </a:rPr>
                <a:t>Computadora</a:t>
              </a:r>
              <a:br>
                <a:rPr lang="en-US" sz="2800" b="1">
                  <a:effectLst>
                    <a:outerShdw blurRad="38100" dist="38100" dir="2700000" algn="tl">
                      <a:srgbClr val="000000"/>
                    </a:outerShdw>
                  </a:effectLst>
                  <a:latin typeface="Arial" charset="0"/>
                </a:rPr>
              </a:br>
              <a:r>
                <a:rPr lang="en-US" sz="2800" b="1">
                  <a:effectLst>
                    <a:outerShdw blurRad="38100" dist="38100" dir="2700000" algn="tl">
                      <a:srgbClr val="000000"/>
                    </a:outerShdw>
                  </a:effectLst>
                  <a:latin typeface="Arial" charset="0"/>
                </a:rPr>
                <a:t>Personal</a:t>
              </a:r>
            </a:p>
          </p:txBody>
        </p:sp>
        <p:graphicFrame>
          <p:nvGraphicFramePr>
            <p:cNvPr id="1026" name="Object 18"/>
            <p:cNvGraphicFramePr>
              <a:graphicFrameLocks/>
            </p:cNvGraphicFramePr>
            <p:nvPr/>
          </p:nvGraphicFramePr>
          <p:xfrm>
            <a:off x="4059" y="430"/>
            <a:ext cx="924" cy="939"/>
          </p:xfrm>
          <a:graphic>
            <a:graphicData uri="http://schemas.openxmlformats.org/presentationml/2006/ole">
              <p:oleObj spid="_x0000_s1026" name="Image" r:id="rId8" imgW="1200000" imgH="1219048" progId="Photoshop.Image.4">
                <p:embed/>
              </p:oleObj>
            </a:graphicData>
          </a:graphic>
        </p:graphicFrame>
      </p:grpSp>
      <p:sp>
        <p:nvSpPr>
          <p:cNvPr id="22" name="Rectangle 17"/>
          <p:cNvSpPr>
            <a:spLocks noChangeArrowheads="1"/>
          </p:cNvSpPr>
          <p:nvPr/>
        </p:nvSpPr>
        <p:spPr bwMode="auto">
          <a:xfrm>
            <a:off x="881063" y="3721100"/>
            <a:ext cx="2362200" cy="438150"/>
          </a:xfrm>
          <a:prstGeom prst="rect">
            <a:avLst/>
          </a:prstGeom>
          <a:noFill/>
          <a:ln w="9525">
            <a:noFill/>
            <a:miter lim="800000"/>
            <a:headEnd/>
            <a:tailEnd/>
          </a:ln>
          <a:effectLst/>
        </p:spPr>
        <p:txBody>
          <a:bodyPr wrap="none" lIns="92075" tIns="46038" rIns="92075" bIns="46038">
            <a:spAutoFit/>
          </a:bodyPr>
          <a:lstStyle/>
          <a:p>
            <a:pPr algn="ctr" eaLnBrk="0" hangingPunct="0">
              <a:lnSpc>
                <a:spcPct val="80000"/>
              </a:lnSpc>
              <a:defRPr/>
            </a:pPr>
            <a:r>
              <a:rPr lang="en-US" sz="2800" b="1" dirty="0">
                <a:effectLst>
                  <a:outerShdw blurRad="38100" dist="38100" dir="2700000" algn="tl">
                    <a:srgbClr val="000000"/>
                  </a:outerShdw>
                </a:effectLst>
                <a:latin typeface="Arial" charset="0"/>
              </a:rPr>
              <a:t>¿</a:t>
            </a:r>
            <a:r>
              <a:rPr lang="en-US" sz="2800" b="1" dirty="0" err="1">
                <a:effectLst>
                  <a:outerShdw blurRad="38100" dist="38100" dir="2700000" algn="tl">
                    <a:srgbClr val="000000"/>
                  </a:outerShdw>
                </a:effectLst>
                <a:latin typeface="Arial" charset="0"/>
              </a:rPr>
              <a:t>Qué</a:t>
            </a:r>
            <a:r>
              <a:rPr lang="en-US" sz="2800" b="1" dirty="0">
                <a:effectLst>
                  <a:outerShdw blurRad="38100" dist="38100" dir="2700000" algn="tl">
                    <a:srgbClr val="000000"/>
                  </a:outerShdw>
                </a:effectLst>
                <a:latin typeface="Arial" charset="0"/>
              </a:rPr>
              <a:t> </a:t>
            </a:r>
            <a:r>
              <a:rPr lang="en-US" sz="2800" b="1" dirty="0" err="1">
                <a:effectLst>
                  <a:outerShdw blurRad="38100" dist="38100" dir="2700000" algn="tl">
                    <a:srgbClr val="000000"/>
                  </a:outerShdw>
                </a:effectLst>
                <a:latin typeface="Arial" charset="0"/>
              </a:rPr>
              <a:t>sigue</a:t>
            </a:r>
            <a:r>
              <a:rPr lang="en-US" sz="2800" b="1" dirty="0">
                <a:effectLst>
                  <a:outerShdw blurRad="38100" dist="38100" dir="2700000" algn="tl">
                    <a:srgbClr val="000000"/>
                  </a:outerShdw>
                </a:effectLst>
                <a:latin typeface="Arial" charset="0"/>
              </a:rPr>
              <a:t>?</a:t>
            </a:r>
          </a:p>
        </p:txBody>
      </p:sp>
      <p:pic>
        <p:nvPicPr>
          <p:cNvPr id="1035" name="Picture 20"/>
          <p:cNvPicPr>
            <a:picLocks noChangeAspect="1" noChangeArrowheads="1"/>
          </p:cNvPicPr>
          <p:nvPr/>
        </p:nvPicPr>
        <p:blipFill>
          <a:blip r:embed="rId9" cstate="print"/>
          <a:srcRect/>
          <a:stretch>
            <a:fillRect/>
          </a:stretch>
        </p:blipFill>
        <p:spPr bwMode="auto">
          <a:xfrm>
            <a:off x="755650" y="2349500"/>
            <a:ext cx="1692275" cy="1384300"/>
          </a:xfrm>
          <a:prstGeom prst="rect">
            <a:avLst/>
          </a:prstGeom>
          <a:noFill/>
          <a:ln w="9525">
            <a:noFill/>
            <a:miter lim="800000"/>
            <a:headEnd/>
            <a:tailEnd/>
          </a:ln>
        </p:spPr>
      </p:pic>
      <p:sp>
        <p:nvSpPr>
          <p:cNvPr id="25" name="Line 2"/>
          <p:cNvSpPr>
            <a:spLocks noChangeShapeType="1"/>
          </p:cNvSpPr>
          <p:nvPr/>
        </p:nvSpPr>
        <p:spPr bwMode="auto">
          <a:xfrm>
            <a:off x="4716463" y="5535613"/>
            <a:ext cx="1871662" cy="269875"/>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6" name="Line 2"/>
          <p:cNvSpPr>
            <a:spLocks noChangeShapeType="1"/>
          </p:cNvSpPr>
          <p:nvPr/>
        </p:nvSpPr>
        <p:spPr bwMode="auto">
          <a:xfrm flipV="1">
            <a:off x="7272338" y="4292600"/>
            <a:ext cx="36512" cy="792163"/>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7" name="Line 2"/>
          <p:cNvSpPr>
            <a:spLocks noChangeShapeType="1"/>
          </p:cNvSpPr>
          <p:nvPr/>
        </p:nvSpPr>
        <p:spPr bwMode="auto">
          <a:xfrm flipH="1" flipV="1">
            <a:off x="5076825" y="3284538"/>
            <a:ext cx="1223963" cy="0"/>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8" name="Line 2"/>
          <p:cNvSpPr>
            <a:spLocks noChangeShapeType="1"/>
          </p:cNvSpPr>
          <p:nvPr/>
        </p:nvSpPr>
        <p:spPr bwMode="auto">
          <a:xfrm flipH="1" flipV="1">
            <a:off x="2411413" y="3284538"/>
            <a:ext cx="1223962" cy="0"/>
          </a:xfrm>
          <a:prstGeom prst="line">
            <a:avLst/>
          </a:prstGeom>
          <a:noFill/>
          <a:ln w="76200">
            <a:solidFill>
              <a:schemeClr val="accent1"/>
            </a:solidFill>
            <a:round/>
            <a:headEnd type="none" w="sm" len="sm"/>
            <a:tailEnd type="stealth" w="med" len="lg"/>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25" grpId="0" animBg="1"/>
      <p:bldP spid="26" grpId="0" animBg="1"/>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609600" y="762000"/>
            <a:ext cx="6653213" cy="762000"/>
          </a:xfrm>
        </p:spPr>
        <p:txBody>
          <a:bodyPr/>
          <a:lstStyle/>
          <a:p>
            <a:pPr fontAlgn="auto">
              <a:spcAft>
                <a:spcPts val="0"/>
              </a:spcAft>
              <a:defRPr/>
            </a:pPr>
            <a:r>
              <a:rPr lang="es-ES"/>
              <a:t>Ventajas</a:t>
            </a:r>
          </a:p>
        </p:txBody>
      </p:sp>
      <p:sp>
        <p:nvSpPr>
          <p:cNvPr id="32772" name="Rectangle 4"/>
          <p:cNvSpPr>
            <a:spLocks noGrp="1" noChangeArrowheads="1"/>
          </p:cNvSpPr>
          <p:nvPr>
            <p:ph sz="quarter" idx="1"/>
          </p:nvPr>
        </p:nvSpPr>
        <p:spPr>
          <a:xfrm>
            <a:off x="381000" y="1889125"/>
            <a:ext cx="8496300" cy="4203700"/>
          </a:xfrm>
        </p:spPr>
        <p:txBody>
          <a:bodyPr/>
          <a:lstStyle/>
          <a:p>
            <a:pPr>
              <a:lnSpc>
                <a:spcPct val="90000"/>
              </a:lnSpc>
            </a:pPr>
            <a:r>
              <a:rPr lang="es-ES" sz="2000" smtClean="0"/>
              <a:t> Accesible</a:t>
            </a:r>
          </a:p>
          <a:p>
            <a:pPr lvl="2">
              <a:lnSpc>
                <a:spcPct val="90000"/>
              </a:lnSpc>
            </a:pPr>
            <a:r>
              <a:rPr lang="es-ES" sz="2000" smtClean="0"/>
              <a:t>Simple, costo/beneficio, permite acceso remoto, multi-plataforma</a:t>
            </a:r>
          </a:p>
          <a:p>
            <a:pPr>
              <a:lnSpc>
                <a:spcPct val="90000"/>
              </a:lnSpc>
            </a:pPr>
            <a:r>
              <a:rPr lang="es-ES" sz="2000" smtClean="0"/>
              <a:t>Dinámica</a:t>
            </a:r>
          </a:p>
          <a:p>
            <a:pPr lvl="2">
              <a:lnSpc>
                <a:spcPct val="90000"/>
              </a:lnSpc>
            </a:pPr>
            <a:r>
              <a:rPr lang="es-ES" sz="2000" smtClean="0"/>
              <a:t>Información correcta, información actualizada, rápido, auto publicable</a:t>
            </a:r>
          </a:p>
          <a:p>
            <a:pPr>
              <a:lnSpc>
                <a:spcPct val="90000"/>
              </a:lnSpc>
            </a:pPr>
            <a:r>
              <a:rPr lang="es-ES" sz="2000" smtClean="0"/>
              <a:t>Interactiva</a:t>
            </a:r>
          </a:p>
          <a:p>
            <a:pPr lvl="2">
              <a:lnSpc>
                <a:spcPct val="90000"/>
              </a:lnSpc>
            </a:pPr>
            <a:r>
              <a:rPr lang="es-ES" sz="2000" smtClean="0"/>
              <a:t>Entre usuarios y los que publican, servidores web y los Sistemas de Negocios</a:t>
            </a:r>
          </a:p>
          <a:p>
            <a:pPr>
              <a:lnSpc>
                <a:spcPct val="90000"/>
              </a:lnSpc>
            </a:pPr>
            <a:r>
              <a:rPr lang="es-ES" sz="2000" smtClean="0"/>
              <a:t>Segura</a:t>
            </a:r>
          </a:p>
          <a:p>
            <a:pPr lvl="2">
              <a:lnSpc>
                <a:spcPct val="90000"/>
              </a:lnSpc>
            </a:pPr>
            <a:r>
              <a:rPr lang="es-ES" sz="2000" smtClean="0"/>
              <a:t>Aprovechar la seguridad existentes actualmente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wipe(left)">
                                      <p:cBhvr>
                                        <p:cTn id="7" dur="500"/>
                                        <p:tgtEl>
                                          <p:spTgt spid="32772">
                                            <p:txEl>
                                              <p:pRg st="0" end="0"/>
                                            </p:txEl>
                                          </p:spTgt>
                                        </p:tgtEl>
                                      </p:cBhvr>
                                    </p:animEffect>
                                  </p:childTnLst>
                                  <p:subTnLst>
                                    <p:animClr clrSpc="rgb" dir="cw">
                                      <p:cBhvr override="childStyle">
                                        <p:cTn dur="1" fill="hold" display="0" masterRel="nextClick" afterEffect="1"/>
                                        <p:tgtEl>
                                          <p:spTgt spid="32772">
                                            <p:txEl>
                                              <p:pRg st="0" end="0"/>
                                            </p:txEl>
                                          </p:spTgt>
                                        </p:tgtEl>
                                        <p:attrNameLst>
                                          <p:attrName>ppt_c</p:attrName>
                                        </p:attrNameLst>
                                      </p:cBhvr>
                                      <p:to>
                                        <a:schemeClr val="tx1"/>
                                      </p:to>
                                    </p:animClr>
                                  </p:subTnLst>
                                </p:cTn>
                              </p:par>
                              <p:par>
                                <p:cTn id="8" presetID="22" presetClass="entr" presetSubtype="8" fill="hold" grpId="0" nodeType="withEffect">
                                  <p:stCondLst>
                                    <p:cond delay="0"/>
                                  </p:stCondLst>
                                  <p:childTnLst>
                                    <p:set>
                                      <p:cBhvr>
                                        <p:cTn id="9" dur="1" fill="hold">
                                          <p:stCondLst>
                                            <p:cond delay="0"/>
                                          </p:stCondLst>
                                        </p:cTn>
                                        <p:tgtEl>
                                          <p:spTgt spid="32772">
                                            <p:txEl>
                                              <p:pRg st="1" end="1"/>
                                            </p:txEl>
                                          </p:spTgt>
                                        </p:tgtEl>
                                        <p:attrNameLst>
                                          <p:attrName>style.visibility</p:attrName>
                                        </p:attrNameLst>
                                      </p:cBhvr>
                                      <p:to>
                                        <p:strVal val="visible"/>
                                      </p:to>
                                    </p:set>
                                    <p:animEffect transition="in" filter="wipe(left)">
                                      <p:cBhvr>
                                        <p:cTn id="10" dur="500"/>
                                        <p:tgtEl>
                                          <p:spTgt spid="32772">
                                            <p:txEl>
                                              <p:pRg st="1" end="1"/>
                                            </p:txEl>
                                          </p:spTgt>
                                        </p:tgtEl>
                                      </p:cBhvr>
                                    </p:animEffect>
                                  </p:childTnLst>
                                  <p:subTnLst>
                                    <p:animClr clrSpc="rgb" dir="cw">
                                      <p:cBhvr override="childStyle">
                                        <p:cTn dur="1" fill="hold" display="0" masterRel="nextClick" afterEffect="1"/>
                                        <p:tgtEl>
                                          <p:spTgt spid="32772">
                                            <p:txEl>
                                              <p:pRg st="1" end="1"/>
                                            </p:txEl>
                                          </p:spTgt>
                                        </p:tgtEl>
                                        <p:attrNameLst>
                                          <p:attrName>ppt_c</p:attrName>
                                        </p:attrNameLst>
                                      </p:cBhvr>
                                      <p:to>
                                        <a:schemeClr val="tx1"/>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Effect transition="in" filter="wipe(left)">
                                      <p:cBhvr>
                                        <p:cTn id="15" dur="500"/>
                                        <p:tgtEl>
                                          <p:spTgt spid="32772">
                                            <p:txEl>
                                              <p:pRg st="2" end="2"/>
                                            </p:txEl>
                                          </p:spTgt>
                                        </p:tgtEl>
                                      </p:cBhvr>
                                    </p:animEffect>
                                  </p:childTnLst>
                                  <p:subTnLst>
                                    <p:animClr clrSpc="rgb" dir="cw">
                                      <p:cBhvr override="childStyle">
                                        <p:cTn dur="1" fill="hold" display="0" masterRel="nextClick" afterEffect="1"/>
                                        <p:tgtEl>
                                          <p:spTgt spid="32772">
                                            <p:txEl>
                                              <p:pRg st="2" end="2"/>
                                            </p:txEl>
                                          </p:spTgt>
                                        </p:tgtEl>
                                        <p:attrNameLst>
                                          <p:attrName>ppt_c</p:attrName>
                                        </p:attrNameLst>
                                      </p:cBhvr>
                                      <p:to>
                                        <a:schemeClr val="tx1"/>
                                      </p:to>
                                    </p:animClr>
                                  </p:subTnLst>
                                </p:cTn>
                              </p:par>
                              <p:par>
                                <p:cTn id="16" presetID="22" presetClass="entr" presetSubtype="8" fill="hold" grpId="0" nodeType="withEffect">
                                  <p:stCondLst>
                                    <p:cond delay="0"/>
                                  </p:stCondLst>
                                  <p:childTnLst>
                                    <p:set>
                                      <p:cBhvr>
                                        <p:cTn id="17" dur="1" fill="hold">
                                          <p:stCondLst>
                                            <p:cond delay="0"/>
                                          </p:stCondLst>
                                        </p:cTn>
                                        <p:tgtEl>
                                          <p:spTgt spid="32772">
                                            <p:txEl>
                                              <p:pRg st="3" end="3"/>
                                            </p:txEl>
                                          </p:spTgt>
                                        </p:tgtEl>
                                        <p:attrNameLst>
                                          <p:attrName>style.visibility</p:attrName>
                                        </p:attrNameLst>
                                      </p:cBhvr>
                                      <p:to>
                                        <p:strVal val="visible"/>
                                      </p:to>
                                    </p:set>
                                    <p:animEffect transition="in" filter="wipe(left)">
                                      <p:cBhvr>
                                        <p:cTn id="18" dur="500"/>
                                        <p:tgtEl>
                                          <p:spTgt spid="32772">
                                            <p:txEl>
                                              <p:pRg st="3" end="3"/>
                                            </p:txEl>
                                          </p:spTgt>
                                        </p:tgtEl>
                                      </p:cBhvr>
                                    </p:animEffect>
                                  </p:childTnLst>
                                  <p:subTnLst>
                                    <p:animClr clrSpc="rgb" dir="cw">
                                      <p:cBhvr override="childStyle">
                                        <p:cTn dur="1" fill="hold" display="0" masterRel="nextClick" afterEffect="1"/>
                                        <p:tgtEl>
                                          <p:spTgt spid="32772">
                                            <p:txEl>
                                              <p:pRg st="3" end="3"/>
                                            </p:txEl>
                                          </p:spTgt>
                                        </p:tgtEl>
                                        <p:attrNameLst>
                                          <p:attrName>ppt_c</p:attrName>
                                        </p:attrNameLst>
                                      </p:cBhvr>
                                      <p:to>
                                        <a:schemeClr val="tx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animEffect transition="in" filter="wipe(left)">
                                      <p:cBhvr>
                                        <p:cTn id="23" dur="500"/>
                                        <p:tgtEl>
                                          <p:spTgt spid="32772">
                                            <p:txEl>
                                              <p:pRg st="4" end="4"/>
                                            </p:txEl>
                                          </p:spTgt>
                                        </p:tgtEl>
                                      </p:cBhvr>
                                    </p:animEffect>
                                  </p:childTnLst>
                                  <p:subTnLst>
                                    <p:animClr clrSpc="rgb" dir="cw">
                                      <p:cBhvr override="childStyle">
                                        <p:cTn dur="1" fill="hold" display="0" masterRel="nextClick" afterEffect="1"/>
                                        <p:tgtEl>
                                          <p:spTgt spid="32772">
                                            <p:txEl>
                                              <p:pRg st="4" end="4"/>
                                            </p:txEl>
                                          </p:spTgt>
                                        </p:tgtEl>
                                        <p:attrNameLst>
                                          <p:attrName>ppt_c</p:attrName>
                                        </p:attrNameLst>
                                      </p:cBhvr>
                                      <p:to>
                                        <a:schemeClr val="tx1"/>
                                      </p:to>
                                    </p:animClr>
                                  </p:subTnLst>
                                </p:cTn>
                              </p:par>
                              <p:par>
                                <p:cTn id="24" presetID="22" presetClass="entr" presetSubtype="8" fill="hold" grpId="0" nodeType="withEffect">
                                  <p:stCondLst>
                                    <p:cond delay="0"/>
                                  </p:stCondLst>
                                  <p:childTnLst>
                                    <p:set>
                                      <p:cBhvr>
                                        <p:cTn id="25" dur="1" fill="hold">
                                          <p:stCondLst>
                                            <p:cond delay="0"/>
                                          </p:stCondLst>
                                        </p:cTn>
                                        <p:tgtEl>
                                          <p:spTgt spid="32772">
                                            <p:txEl>
                                              <p:pRg st="5" end="5"/>
                                            </p:txEl>
                                          </p:spTgt>
                                        </p:tgtEl>
                                        <p:attrNameLst>
                                          <p:attrName>style.visibility</p:attrName>
                                        </p:attrNameLst>
                                      </p:cBhvr>
                                      <p:to>
                                        <p:strVal val="visible"/>
                                      </p:to>
                                    </p:set>
                                    <p:animEffect transition="in" filter="wipe(left)">
                                      <p:cBhvr>
                                        <p:cTn id="26" dur="500"/>
                                        <p:tgtEl>
                                          <p:spTgt spid="32772">
                                            <p:txEl>
                                              <p:pRg st="5" end="5"/>
                                            </p:txEl>
                                          </p:spTgt>
                                        </p:tgtEl>
                                      </p:cBhvr>
                                    </p:animEffect>
                                  </p:childTnLst>
                                  <p:subTnLst>
                                    <p:animClr clrSpc="rgb" dir="cw">
                                      <p:cBhvr override="childStyle">
                                        <p:cTn dur="1" fill="hold" display="0" masterRel="nextClick" afterEffect="1"/>
                                        <p:tgtEl>
                                          <p:spTgt spid="32772">
                                            <p:txEl>
                                              <p:pRg st="5" end="5"/>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2772">
                                            <p:txEl>
                                              <p:pRg st="6" end="6"/>
                                            </p:txEl>
                                          </p:spTgt>
                                        </p:tgtEl>
                                        <p:attrNameLst>
                                          <p:attrName>style.visibility</p:attrName>
                                        </p:attrNameLst>
                                      </p:cBhvr>
                                      <p:to>
                                        <p:strVal val="visible"/>
                                      </p:to>
                                    </p:set>
                                    <p:animEffect transition="in" filter="wipe(left)">
                                      <p:cBhvr>
                                        <p:cTn id="31" dur="500"/>
                                        <p:tgtEl>
                                          <p:spTgt spid="32772">
                                            <p:txEl>
                                              <p:pRg st="6" end="6"/>
                                            </p:txEl>
                                          </p:spTgt>
                                        </p:tgtEl>
                                      </p:cBhvr>
                                    </p:animEffect>
                                  </p:childTnLst>
                                  <p:subTnLst>
                                    <p:animClr clrSpc="rgb" dir="cw">
                                      <p:cBhvr override="childStyle">
                                        <p:cTn dur="1" fill="hold" display="0" masterRel="nextClick" afterEffect="1"/>
                                        <p:tgtEl>
                                          <p:spTgt spid="32772">
                                            <p:txEl>
                                              <p:pRg st="6" end="6"/>
                                            </p:txEl>
                                          </p:spTgt>
                                        </p:tgtEl>
                                        <p:attrNameLst>
                                          <p:attrName>ppt_c</p:attrName>
                                        </p:attrNameLst>
                                      </p:cBhvr>
                                      <p:to>
                                        <a:schemeClr val="tx1"/>
                                      </p:to>
                                    </p:animClr>
                                  </p:subTnLst>
                                </p:cTn>
                              </p:par>
                              <p:par>
                                <p:cTn id="32" presetID="22" presetClass="entr" presetSubtype="8" fill="hold" grpId="0" nodeType="withEffect">
                                  <p:stCondLst>
                                    <p:cond delay="0"/>
                                  </p:stCondLst>
                                  <p:childTnLst>
                                    <p:set>
                                      <p:cBhvr>
                                        <p:cTn id="33" dur="1" fill="hold">
                                          <p:stCondLst>
                                            <p:cond delay="0"/>
                                          </p:stCondLst>
                                        </p:cTn>
                                        <p:tgtEl>
                                          <p:spTgt spid="32772">
                                            <p:txEl>
                                              <p:pRg st="7" end="7"/>
                                            </p:txEl>
                                          </p:spTgt>
                                        </p:tgtEl>
                                        <p:attrNameLst>
                                          <p:attrName>style.visibility</p:attrName>
                                        </p:attrNameLst>
                                      </p:cBhvr>
                                      <p:to>
                                        <p:strVal val="visible"/>
                                      </p:to>
                                    </p:set>
                                    <p:animEffect transition="in" filter="wipe(left)">
                                      <p:cBhvr>
                                        <p:cTn id="34" dur="500"/>
                                        <p:tgtEl>
                                          <p:spTgt spid="32772">
                                            <p:txEl>
                                              <p:pRg st="7" end="7"/>
                                            </p:txEl>
                                          </p:spTgt>
                                        </p:tgtEl>
                                      </p:cBhvr>
                                    </p:animEffect>
                                  </p:childTnLst>
                                  <p:subTnLst>
                                    <p:animClr clrSpc="rgb" dir="cw">
                                      <p:cBhvr override="childStyle">
                                        <p:cTn dur="1" fill="hold" display="0" masterRel="nextClick" afterEffect="1"/>
                                        <p:tgtEl>
                                          <p:spTgt spid="32772">
                                            <p:txEl>
                                              <p:pRg st="7" end="7"/>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3" name="Rectangle 7"/>
          <p:cNvSpPr>
            <a:spLocks noChangeArrowheads="1"/>
          </p:cNvSpPr>
          <p:nvPr/>
        </p:nvSpPr>
        <p:spPr bwMode="auto">
          <a:xfrm>
            <a:off x="539750" y="1412875"/>
            <a:ext cx="8280400" cy="1143000"/>
          </a:xfrm>
          <a:prstGeom prst="rect">
            <a:avLst/>
          </a:prstGeom>
          <a:noFill/>
          <a:ln w="9525">
            <a:noFill/>
            <a:miter lim="800000"/>
            <a:headEnd/>
            <a:tailEnd/>
          </a:ln>
        </p:spPr>
        <p:txBody>
          <a:bodyPr lIns="92075" tIns="46038" rIns="92075" bIns="46038" anchor="b"/>
          <a:lstStyle/>
          <a:p>
            <a:r>
              <a:rPr lang="es-ES_tradnl" sz="3200" b="1">
                <a:latin typeface="Arial" charset="0"/>
              </a:rPr>
              <a:t>Cliente</a:t>
            </a:r>
            <a:r>
              <a:rPr lang="es-ES_tradnl" sz="3200">
                <a:latin typeface="Arial" charset="0"/>
              </a:rPr>
              <a:t>: El que recibe información.</a:t>
            </a:r>
          </a:p>
          <a:p>
            <a:r>
              <a:rPr lang="es-ES_tradnl" sz="3200" b="1">
                <a:latin typeface="Arial" charset="0"/>
              </a:rPr>
              <a:t>Servidor</a:t>
            </a:r>
            <a:r>
              <a:rPr lang="es-ES_tradnl" sz="3200">
                <a:latin typeface="Arial" charset="0"/>
              </a:rPr>
              <a:t>: El que envía información.</a:t>
            </a:r>
          </a:p>
        </p:txBody>
      </p:sp>
      <p:sp>
        <p:nvSpPr>
          <p:cNvPr id="5126" name="Rectangle 8"/>
          <p:cNvSpPr>
            <a:spLocks noChangeArrowheads="1"/>
          </p:cNvSpPr>
          <p:nvPr/>
        </p:nvSpPr>
        <p:spPr bwMode="auto">
          <a:xfrm>
            <a:off x="685800" y="457200"/>
            <a:ext cx="7772400" cy="593725"/>
          </a:xfrm>
          <a:prstGeom prst="rect">
            <a:avLst/>
          </a:prstGeom>
          <a:noFill/>
          <a:ln w="9525">
            <a:noFill/>
            <a:miter lim="800000"/>
            <a:headEnd/>
            <a:tailEnd/>
          </a:ln>
        </p:spPr>
        <p:txBody>
          <a:bodyPr lIns="92075" tIns="46038" rIns="92075" bIns="46038" anchor="b"/>
          <a:lstStyle/>
          <a:p>
            <a:pPr algn="ctr"/>
            <a:r>
              <a:rPr lang="es-ES_tradnl" sz="3600" b="1">
                <a:solidFill>
                  <a:schemeClr val="tx2"/>
                </a:solidFill>
                <a:latin typeface="Arial" charset="0"/>
              </a:rPr>
              <a:t>Cómo Funciona Internet</a:t>
            </a:r>
          </a:p>
        </p:txBody>
      </p:sp>
      <p:graphicFrame>
        <p:nvGraphicFramePr>
          <p:cNvPr id="5122" name="Object 0"/>
          <p:cNvGraphicFramePr>
            <a:graphicFrameLocks/>
          </p:cNvGraphicFramePr>
          <p:nvPr/>
        </p:nvGraphicFramePr>
        <p:xfrm>
          <a:off x="1612900" y="3136900"/>
          <a:ext cx="1117600" cy="1212850"/>
        </p:xfrm>
        <a:graphic>
          <a:graphicData uri="http://schemas.openxmlformats.org/presentationml/2006/ole">
            <p:oleObj spid="_x0000_s5122" name="Imagen de mapa de bits" r:id="rId3" imgW="1152485" imgH="1247624" progId="Paint.Picture">
              <p:embed/>
            </p:oleObj>
          </a:graphicData>
        </a:graphic>
      </p:graphicFrame>
      <p:graphicFrame>
        <p:nvGraphicFramePr>
          <p:cNvPr id="5123" name="Object 1"/>
          <p:cNvGraphicFramePr>
            <a:graphicFrameLocks/>
          </p:cNvGraphicFramePr>
          <p:nvPr/>
        </p:nvGraphicFramePr>
        <p:xfrm>
          <a:off x="6096000" y="3124200"/>
          <a:ext cx="1143000" cy="1238250"/>
        </p:xfrm>
        <a:graphic>
          <a:graphicData uri="http://schemas.openxmlformats.org/presentationml/2006/ole">
            <p:oleObj spid="_x0000_s5123" name="Imagen de mapa de bits" r:id="rId4" imgW="1152485" imgH="1247624" progId="Paint.Picture">
              <p:embed/>
            </p:oleObj>
          </a:graphicData>
        </a:graphic>
      </p:graphicFrame>
      <p:graphicFrame>
        <p:nvGraphicFramePr>
          <p:cNvPr id="5124" name="Object 2"/>
          <p:cNvGraphicFramePr>
            <a:graphicFrameLocks/>
          </p:cNvGraphicFramePr>
          <p:nvPr/>
        </p:nvGraphicFramePr>
        <p:xfrm>
          <a:off x="3805238" y="3119438"/>
          <a:ext cx="1304925" cy="1247775"/>
        </p:xfrm>
        <a:graphic>
          <a:graphicData uri="http://schemas.openxmlformats.org/presentationml/2006/ole">
            <p:oleObj spid="_x0000_s5124" name="Imagen de mapa de bits" r:id="rId5" imgW="1314381" imgH="1256983" progId="Paint.Picture">
              <p:embed/>
            </p:oleObj>
          </a:graphicData>
        </a:graphic>
      </p:graphicFrame>
      <p:sp>
        <p:nvSpPr>
          <p:cNvPr id="5127" name="Line 12"/>
          <p:cNvSpPr>
            <a:spLocks noChangeShapeType="1"/>
          </p:cNvSpPr>
          <p:nvPr/>
        </p:nvSpPr>
        <p:spPr bwMode="auto">
          <a:xfrm>
            <a:off x="2257425" y="4362450"/>
            <a:ext cx="0" cy="30480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5128" name="Line 13"/>
          <p:cNvSpPr>
            <a:spLocks noChangeShapeType="1"/>
          </p:cNvSpPr>
          <p:nvPr/>
        </p:nvSpPr>
        <p:spPr bwMode="auto">
          <a:xfrm>
            <a:off x="2257425" y="4667250"/>
            <a:ext cx="4572000" cy="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5129" name="Line 14"/>
          <p:cNvSpPr>
            <a:spLocks noChangeShapeType="1"/>
          </p:cNvSpPr>
          <p:nvPr/>
        </p:nvSpPr>
        <p:spPr bwMode="auto">
          <a:xfrm flipV="1">
            <a:off x="6829425" y="4362450"/>
            <a:ext cx="0" cy="30480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5130" name="Line 15"/>
          <p:cNvSpPr>
            <a:spLocks noChangeShapeType="1"/>
          </p:cNvSpPr>
          <p:nvPr/>
        </p:nvSpPr>
        <p:spPr bwMode="auto">
          <a:xfrm flipV="1">
            <a:off x="4467225" y="4286250"/>
            <a:ext cx="0" cy="381000"/>
          </a:xfrm>
          <a:prstGeom prst="line">
            <a:avLst/>
          </a:prstGeom>
          <a:noFill/>
          <a:ln w="50800">
            <a:solidFill>
              <a:schemeClr val="accent2"/>
            </a:solidFill>
            <a:round/>
            <a:headEnd type="none" w="sm" len="sm"/>
            <a:tailEnd type="none" w="sm" len="sm"/>
          </a:ln>
        </p:spPr>
        <p:txBody>
          <a:bodyPr wrap="none" anchor="ctr"/>
          <a:lstStyle/>
          <a:p>
            <a:endParaRPr lang="en-US"/>
          </a:p>
        </p:txBody>
      </p:sp>
      <p:sp>
        <p:nvSpPr>
          <p:cNvPr id="5131" name="Text Box 16"/>
          <p:cNvSpPr txBox="1">
            <a:spLocks noChangeArrowheads="1"/>
          </p:cNvSpPr>
          <p:nvPr/>
        </p:nvSpPr>
        <p:spPr bwMode="auto">
          <a:xfrm>
            <a:off x="539750" y="4941888"/>
            <a:ext cx="7632700" cy="1814512"/>
          </a:xfrm>
          <a:prstGeom prst="rect">
            <a:avLst/>
          </a:prstGeom>
          <a:noFill/>
          <a:ln w="9525">
            <a:noFill/>
            <a:miter lim="800000"/>
            <a:headEnd/>
            <a:tailEnd/>
          </a:ln>
        </p:spPr>
        <p:txBody>
          <a:bodyPr>
            <a:spAutoFit/>
          </a:bodyPr>
          <a:lstStyle/>
          <a:p>
            <a:pPr algn="ctr"/>
            <a:r>
              <a:rPr lang="en-US" sz="2800" b="1"/>
              <a:t>Cada computadora conectada al internet es a la vez cliente y servidor.</a:t>
            </a:r>
          </a:p>
          <a:p>
            <a:pPr algn="ctr"/>
            <a:r>
              <a:rPr lang="es-MX" sz="2800"/>
              <a:t>Aunque hay servidores dedicados como www.fatcow.com</a:t>
            </a:r>
            <a:endParaRPr lang="es-ES" sz="2800"/>
          </a:p>
        </p:txBody>
      </p:sp>
      <p:pic>
        <p:nvPicPr>
          <p:cNvPr id="5132" name="Picture 3"/>
          <p:cNvPicPr>
            <a:picLocks noChangeAspect="1" noChangeArrowheads="1"/>
          </p:cNvPicPr>
          <p:nvPr/>
        </p:nvPicPr>
        <p:blipFill>
          <a:blip r:embed="rId6" cstate="print"/>
          <a:srcRect/>
          <a:stretch>
            <a:fillRect/>
          </a:stretch>
        </p:blipFill>
        <p:spPr bwMode="auto">
          <a:xfrm>
            <a:off x="7451725" y="5524500"/>
            <a:ext cx="1333500" cy="133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7223"/>
                                        </p:tgtEl>
                                        <p:attrNameLst>
                                          <p:attrName>style.visibility</p:attrName>
                                        </p:attrNameLst>
                                      </p:cBhvr>
                                      <p:to>
                                        <p:strVal val="visible"/>
                                      </p:to>
                                    </p:set>
                                    <p:anim calcmode="lin" valueType="num">
                                      <p:cBhvr additive="base">
                                        <p:cTn id="7" dur="500" fill="hold"/>
                                        <p:tgtEl>
                                          <p:spTgt spid="137223"/>
                                        </p:tgtEl>
                                        <p:attrNameLst>
                                          <p:attrName>ppt_x</p:attrName>
                                        </p:attrNameLst>
                                      </p:cBhvr>
                                      <p:tavLst>
                                        <p:tav tm="0">
                                          <p:val>
                                            <p:strVal val="0-#ppt_w/2"/>
                                          </p:val>
                                        </p:tav>
                                        <p:tav tm="100000">
                                          <p:val>
                                            <p:strVal val="#ppt_x"/>
                                          </p:val>
                                        </p:tav>
                                      </p:tavLst>
                                    </p:anim>
                                    <p:anim calcmode="lin" valueType="num">
                                      <p:cBhvr additive="base">
                                        <p:cTn id="8" dur="500" fill="hold"/>
                                        <p:tgtEl>
                                          <p:spTgt spid="137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1913" y="1557338"/>
            <a:ext cx="2873375" cy="5238750"/>
          </a:xfrm>
          <a:prstGeom prst="rect">
            <a:avLst/>
          </a:prstGeom>
          <a:solidFill>
            <a:schemeClr val="bg2">
              <a:lumMod val="90000"/>
            </a:schemeClr>
          </a:solidFill>
          <a:ln w="12700">
            <a:solidFill>
              <a:schemeClr val="bg2"/>
            </a:solidFill>
            <a:miter lim="800000"/>
            <a:headEnd type="none" w="sm" len="sm"/>
            <a:tailEnd type="none" w="sm" len="sm"/>
          </a:ln>
          <a:effectLst/>
        </p:spPr>
        <p:txBody>
          <a:bodyPr wrap="none" anchor="ctr"/>
          <a:lstStyle/>
          <a:p>
            <a:pPr algn="ctr" eaLnBrk="0" hangingPunct="0">
              <a:defRPr/>
            </a:pPr>
            <a:endParaRPr lang="es-ES" b="1">
              <a:latin typeface="Arial" charset="0"/>
            </a:endParaRPr>
          </a:p>
          <a:p>
            <a:pPr algn="ctr" eaLnBrk="0" hangingPunct="0">
              <a:defRPr/>
            </a:pPr>
            <a:r>
              <a:rPr lang="en-US" b="1">
                <a:latin typeface="Arial" charset="0"/>
              </a:rPr>
              <a:t>Cada </a:t>
            </a:r>
          </a:p>
          <a:p>
            <a:pPr algn="ctr" eaLnBrk="0" hangingPunct="0">
              <a:defRPr/>
            </a:pPr>
            <a:r>
              <a:rPr lang="en-US" b="1">
                <a:latin typeface="Arial" charset="0"/>
              </a:rPr>
              <a:t>Computadora</a:t>
            </a:r>
            <a:r>
              <a:rPr lang="es-ES" b="1">
                <a:latin typeface="Arial" charset="0"/>
              </a:rPr>
              <a:t> </a:t>
            </a:r>
          </a:p>
          <a:p>
            <a:pPr algn="ctr" eaLnBrk="0" hangingPunct="0">
              <a:defRPr/>
            </a:pPr>
            <a:r>
              <a:rPr lang="en-US" b="1">
                <a:latin typeface="Arial" charset="0"/>
              </a:rPr>
              <a:t>tiene  una única</a:t>
            </a:r>
            <a:endParaRPr lang="es-ES" b="1">
              <a:latin typeface="Arial" charset="0"/>
            </a:endParaRPr>
          </a:p>
          <a:p>
            <a:pPr algn="ctr" eaLnBrk="0" hangingPunct="0">
              <a:defRPr/>
            </a:pPr>
            <a:r>
              <a:rPr lang="en-US" b="1">
                <a:latin typeface="Arial" charset="0"/>
              </a:rPr>
              <a:t>dirección en</a:t>
            </a:r>
            <a:endParaRPr lang="es-ES" b="1">
              <a:latin typeface="Arial" charset="0"/>
            </a:endParaRPr>
          </a:p>
          <a:p>
            <a:pPr algn="ctr" eaLnBrk="0" hangingPunct="0">
              <a:defRPr/>
            </a:pPr>
            <a:r>
              <a:rPr lang="en-US" b="1">
                <a:latin typeface="Arial" charset="0"/>
              </a:rPr>
              <a:t>Internet</a:t>
            </a:r>
            <a:endParaRPr lang="es-ES" b="1">
              <a:latin typeface="Arial" charset="0"/>
            </a:endParaRPr>
          </a:p>
          <a:p>
            <a:pPr algn="ctr" eaLnBrk="0" hangingPunct="0">
              <a:defRPr/>
            </a:pPr>
            <a:endParaRPr lang="es-ES" b="1">
              <a:latin typeface="Arial" charset="0"/>
            </a:endParaRPr>
          </a:p>
          <a:p>
            <a:pPr algn="ctr" eaLnBrk="0" hangingPunct="0">
              <a:defRPr/>
            </a:pPr>
            <a:endParaRPr lang="es-ES" sz="2800" b="1">
              <a:latin typeface="Arial" charset="0"/>
            </a:endParaRPr>
          </a:p>
        </p:txBody>
      </p:sp>
      <p:sp>
        <p:nvSpPr>
          <p:cNvPr id="34819" name="Rectangle 3"/>
          <p:cNvSpPr>
            <a:spLocks noChangeArrowheads="1"/>
          </p:cNvSpPr>
          <p:nvPr/>
        </p:nvSpPr>
        <p:spPr bwMode="auto">
          <a:xfrm>
            <a:off x="3059113" y="1557338"/>
            <a:ext cx="5481637" cy="2246312"/>
          </a:xfrm>
          <a:prstGeom prst="rect">
            <a:avLst/>
          </a:prstGeom>
          <a:noFill/>
          <a:ln w="9525">
            <a:noFill/>
            <a:miter lim="800000"/>
            <a:headEnd/>
            <a:tailEnd/>
          </a:ln>
        </p:spPr>
        <p:txBody>
          <a:bodyPr lIns="92075" tIns="46038" rIns="92075" bIns="46038">
            <a:spAutoFit/>
          </a:bodyPr>
          <a:lstStyle/>
          <a:p>
            <a:pPr algn="ctr"/>
            <a:r>
              <a:rPr lang="en-US" sz="2800"/>
              <a:t>“Cada Computadora que se conecta a Internet se identifica por una dirección IP, que se compone de 4 números comprendidos entre el 0 y el 255 y separados por puntos.”</a:t>
            </a:r>
          </a:p>
        </p:txBody>
      </p:sp>
      <p:sp>
        <p:nvSpPr>
          <p:cNvPr id="34820" name="Rectangle 4"/>
          <p:cNvSpPr>
            <a:spLocks noChangeArrowheads="1"/>
          </p:cNvSpPr>
          <p:nvPr/>
        </p:nvSpPr>
        <p:spPr bwMode="auto">
          <a:xfrm>
            <a:off x="207963" y="5648325"/>
            <a:ext cx="2578100" cy="1096963"/>
          </a:xfrm>
          <a:prstGeom prst="rect">
            <a:avLst/>
          </a:prstGeom>
          <a:solidFill>
            <a:srgbClr val="993366"/>
          </a:solidFill>
          <a:ln w="9525">
            <a:solidFill>
              <a:schemeClr val="bg2"/>
            </a:solidFill>
            <a:miter lim="800000"/>
            <a:headEnd type="none" w="sm" len="sm"/>
            <a:tailEnd type="none" w="sm" len="sm"/>
          </a:ln>
        </p:spPr>
        <p:txBody>
          <a:bodyPr wrap="none" anchor="ctr"/>
          <a:lstStyle/>
          <a:p>
            <a:pPr algn="ctr"/>
            <a:r>
              <a:rPr lang="en-US" sz="2800" b="1"/>
              <a:t>Direcciones IP</a:t>
            </a:r>
          </a:p>
        </p:txBody>
      </p:sp>
      <p:sp>
        <p:nvSpPr>
          <p:cNvPr id="34821" name="Text Box 5"/>
          <p:cNvSpPr txBox="1">
            <a:spLocks noChangeArrowheads="1"/>
          </p:cNvSpPr>
          <p:nvPr/>
        </p:nvSpPr>
        <p:spPr bwMode="auto">
          <a:xfrm>
            <a:off x="2771775" y="4179888"/>
            <a:ext cx="6083300" cy="2678112"/>
          </a:xfrm>
          <a:prstGeom prst="rect">
            <a:avLst/>
          </a:prstGeom>
          <a:solidFill>
            <a:schemeClr val="bg2">
              <a:lumMod val="90000"/>
            </a:schemeClr>
          </a:solidFill>
          <a:ln w="9525">
            <a:noFill/>
            <a:miter lim="800000"/>
            <a:headEnd/>
            <a:tailEnd/>
          </a:ln>
          <a:effectLst/>
        </p:spPr>
        <p:txBody>
          <a:bodyPr>
            <a:spAutoFit/>
          </a:bodyPr>
          <a:lstStyle/>
          <a:p>
            <a:pPr indent="-342900">
              <a:buSzPct val="60000"/>
              <a:buFont typeface="Wingdings" pitchFamily="2" charset="2"/>
              <a:buNone/>
              <a:defRPr/>
            </a:pPr>
            <a:r>
              <a:rPr lang="en-US" dirty="0" err="1"/>
              <a:t>Ejemplo</a:t>
            </a:r>
            <a:r>
              <a:rPr lang="en-US" dirty="0"/>
              <a:t>: </a:t>
            </a:r>
            <a:r>
              <a:rPr lang="en-US" dirty="0" err="1"/>
              <a:t>Una</a:t>
            </a:r>
            <a:r>
              <a:rPr lang="en-US" dirty="0"/>
              <a:t> </a:t>
            </a:r>
            <a:r>
              <a:rPr lang="en-US" dirty="0" err="1"/>
              <a:t>dirección</a:t>
            </a:r>
            <a:r>
              <a:rPr lang="en-US" dirty="0"/>
              <a:t> IP </a:t>
            </a:r>
            <a:r>
              <a:rPr lang="en-US" dirty="0" err="1"/>
              <a:t>podría</a:t>
            </a:r>
            <a:r>
              <a:rPr lang="en-US" dirty="0"/>
              <a:t> ser 155.210.13.45</a:t>
            </a:r>
          </a:p>
          <a:p>
            <a:pPr indent="-342900">
              <a:buSzPct val="60000"/>
              <a:buFont typeface="Wingdings" pitchFamily="2" charset="2"/>
              <a:buNone/>
              <a:defRPr/>
            </a:pPr>
            <a:r>
              <a:rPr lang="es-MX" dirty="0"/>
              <a:t/>
            </a:r>
            <a:br>
              <a:rPr lang="es-MX" dirty="0"/>
            </a:br>
            <a:r>
              <a:rPr lang="es-MX" dirty="0"/>
              <a:t>Para ver tu IP en Windows con clic derecho en el ícono de red abajo a la derecha, luego en abrir conexiones de red y la IP aparecerá en los datos de la derecha.</a:t>
            </a:r>
            <a:endParaRPr lang="en-US" dirty="0"/>
          </a:p>
        </p:txBody>
      </p:sp>
      <p:sp>
        <p:nvSpPr>
          <p:cNvPr id="34823" name="Rectangle 7"/>
          <p:cNvSpPr>
            <a:spLocks noGrp="1" noChangeArrowheads="1"/>
          </p:cNvSpPr>
          <p:nvPr>
            <p:ph type="title"/>
          </p:nvPr>
        </p:nvSpPr>
        <p:spPr>
          <a:xfrm>
            <a:off x="0" y="260350"/>
            <a:ext cx="8153400" cy="1190625"/>
          </a:xfrm>
        </p:spPr>
        <p:txBody>
          <a:bodyPr>
            <a:normAutofit fontScale="90000"/>
          </a:bodyPr>
          <a:lstStyle/>
          <a:p>
            <a:pPr fontAlgn="auto">
              <a:spcAft>
                <a:spcPts val="0"/>
              </a:spcAft>
              <a:defRPr/>
            </a:pPr>
            <a:r>
              <a:rPr lang="es-MX" sz="3600" dirty="0"/>
              <a:t>Direcciones </a:t>
            </a:r>
            <a:r>
              <a:rPr lang="es-MX" sz="3600" dirty="0" smtClean="0"/>
              <a:t>IP – </a:t>
            </a:r>
            <a:r>
              <a:rPr lang="es-MX" sz="3600" dirty="0" err="1" smtClean="0"/>
              <a:t>Internal</a:t>
            </a:r>
            <a:r>
              <a:rPr lang="es-MX" sz="3600" dirty="0" smtClean="0"/>
              <a:t> </a:t>
            </a:r>
            <a:r>
              <a:rPr lang="es-MX" sz="3600" dirty="0" err="1" smtClean="0"/>
              <a:t>Protocol</a:t>
            </a:r>
            <a:r>
              <a:rPr lang="es-MX" sz="3600" dirty="0" smtClean="0"/>
              <a:t/>
            </a:r>
            <a:br>
              <a:rPr lang="es-MX" sz="3600" dirty="0" smtClean="0"/>
            </a:br>
            <a:endParaRPr lang="es-E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8"/>
                                        </p:tgtEl>
                                        <p:attrNameLst>
                                          <p:attrName>style.visibility</p:attrName>
                                        </p:attrNameLst>
                                      </p:cBhvr>
                                      <p:to>
                                        <p:strVal val="visible"/>
                                      </p:to>
                                    </p:set>
                                  </p:childTnLst>
                                  <p:subTnLst>
                                    <p:animClr clrSpc="rgb" dir="cw">
                                      <p:cBhvr override="childStyle">
                                        <p:cTn dur="1" fill="hold" display="0" masterRel="nextClick" afterEffect="1"/>
                                        <p:tgtEl>
                                          <p:spTgt spid="34818"/>
                                        </p:tgtEl>
                                        <p:attrNameLst>
                                          <p:attrName>ppt_c</p:attrName>
                                        </p:attrNameLst>
                                      </p:cBhvr>
                                      <p:to>
                                        <a:srgbClr val="003399"/>
                                      </p:to>
                                    </p:animClr>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wipe(left)">
                                      <p:cBhvr>
                                        <p:cTn id="11" dur="500"/>
                                        <p:tgtEl>
                                          <p:spTgt spid="348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819"/>
                                        </p:tgtEl>
                                        <p:attrNameLst>
                                          <p:attrName>style.visibility</p:attrName>
                                        </p:attrNameLst>
                                      </p:cBhvr>
                                      <p:to>
                                        <p:strVal val="visible"/>
                                      </p:to>
                                    </p:set>
                                    <p:animEffect transition="in" filter="wipe(left)">
                                      <p:cBhvr>
                                        <p:cTn id="16" dur="500"/>
                                        <p:tgtEl>
                                          <p:spTgt spid="348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821"/>
                                        </p:tgtEl>
                                        <p:attrNameLst>
                                          <p:attrName>style.visibility</p:attrName>
                                        </p:attrNameLst>
                                      </p:cBhvr>
                                      <p:to>
                                        <p:strVal val="visible"/>
                                      </p:to>
                                    </p:set>
                                    <p:animEffect transition="in" filter="wipe(left)">
                                      <p:cBhvr>
                                        <p:cTn id="21"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autoUpdateAnimBg="0"/>
      <p:bldP spid="34819" grpId="0" autoUpdateAnimBg="0"/>
      <p:bldP spid="34820" grpId="0" animBg="1" autoUpdateAnimBg="0"/>
      <p:bldP spid="3482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1913" y="1268413"/>
            <a:ext cx="2873375" cy="5527675"/>
          </a:xfrm>
          <a:prstGeom prst="rect">
            <a:avLst/>
          </a:prstGeom>
          <a:solidFill>
            <a:schemeClr val="bg2">
              <a:lumMod val="90000"/>
            </a:schemeClr>
          </a:solidFill>
          <a:ln w="12700">
            <a:noFill/>
            <a:miter lim="800000"/>
            <a:headEnd type="none" w="sm" len="sm"/>
            <a:tailEnd type="none" w="sm" len="sm"/>
          </a:ln>
          <a:effectLst/>
        </p:spPr>
        <p:txBody>
          <a:bodyPr wrap="none" anchor="ctr"/>
          <a:lstStyle/>
          <a:p>
            <a:pPr algn="ctr" eaLnBrk="0" hangingPunct="0">
              <a:defRPr/>
            </a:pPr>
            <a:r>
              <a:rPr lang="es-ES" b="1" dirty="0">
                <a:latin typeface="Arial" charset="0"/>
              </a:rPr>
              <a:t>Revisa</a:t>
            </a:r>
          </a:p>
          <a:p>
            <a:pPr algn="ctr" eaLnBrk="0" hangingPunct="0">
              <a:defRPr/>
            </a:pPr>
            <a:r>
              <a:rPr lang="es-ES" b="1" dirty="0">
                <a:solidFill>
                  <a:srgbClr val="003399"/>
                </a:solidFill>
                <a:latin typeface="Arial" charset="0"/>
              </a:rPr>
              <a:t>www.godaddy.com</a:t>
            </a:r>
          </a:p>
          <a:p>
            <a:pPr algn="ctr" eaLnBrk="0" hangingPunct="0">
              <a:defRPr/>
            </a:pPr>
            <a:endParaRPr lang="es-ES" b="1" dirty="0">
              <a:solidFill>
                <a:srgbClr val="003399"/>
              </a:solidFill>
              <a:latin typeface="Arial" charset="0"/>
            </a:endParaRPr>
          </a:p>
          <a:p>
            <a:pPr algn="ctr" eaLnBrk="0" hangingPunct="0">
              <a:defRPr/>
            </a:pPr>
            <a:endParaRPr lang="es-ES" b="1" dirty="0">
              <a:latin typeface="Arial" charset="0"/>
            </a:endParaRPr>
          </a:p>
          <a:p>
            <a:pPr algn="ctr" eaLnBrk="0" hangingPunct="0">
              <a:defRPr/>
            </a:pPr>
            <a:endParaRPr lang="es-ES" b="1" dirty="0">
              <a:latin typeface="Arial" charset="0"/>
            </a:endParaRPr>
          </a:p>
          <a:p>
            <a:pPr algn="ctr" eaLnBrk="0" hangingPunct="0">
              <a:defRPr/>
            </a:pPr>
            <a:endParaRPr lang="es-ES" sz="2800" b="1" dirty="0">
              <a:latin typeface="Arial" charset="0"/>
            </a:endParaRPr>
          </a:p>
        </p:txBody>
      </p:sp>
      <p:sp>
        <p:nvSpPr>
          <p:cNvPr id="36867" name="Rectangle 3"/>
          <p:cNvSpPr>
            <a:spLocks noChangeArrowheads="1"/>
          </p:cNvSpPr>
          <p:nvPr/>
        </p:nvSpPr>
        <p:spPr bwMode="auto">
          <a:xfrm>
            <a:off x="2987675" y="1341438"/>
            <a:ext cx="5480050" cy="2289175"/>
          </a:xfrm>
          <a:prstGeom prst="rect">
            <a:avLst/>
          </a:prstGeom>
          <a:noFill/>
          <a:ln w="9525">
            <a:noFill/>
            <a:miter lim="800000"/>
            <a:headEnd/>
            <a:tailEnd/>
          </a:ln>
        </p:spPr>
        <p:txBody>
          <a:bodyPr lIns="92075" tIns="46038" rIns="92075" bIns="46038">
            <a:spAutoFit/>
          </a:bodyPr>
          <a:lstStyle/>
          <a:p>
            <a:pPr algn="ctr"/>
            <a:r>
              <a:rPr lang="en-US" sz="3600"/>
              <a:t>“Son la traducción para las personas de las direcciones IP, las cuales son útiles solo para las computadoras”</a:t>
            </a:r>
            <a:endParaRPr lang="en-US" sz="4000"/>
          </a:p>
        </p:txBody>
      </p:sp>
      <p:sp>
        <p:nvSpPr>
          <p:cNvPr id="31748" name="Rectangle 4"/>
          <p:cNvSpPr>
            <a:spLocks noChangeArrowheads="1"/>
          </p:cNvSpPr>
          <p:nvPr/>
        </p:nvSpPr>
        <p:spPr bwMode="auto">
          <a:xfrm>
            <a:off x="207963" y="5648325"/>
            <a:ext cx="2578100" cy="1096963"/>
          </a:xfrm>
          <a:prstGeom prst="rect">
            <a:avLst/>
          </a:prstGeom>
          <a:solidFill>
            <a:srgbClr val="993366"/>
          </a:solidFill>
          <a:ln w="9525">
            <a:solidFill>
              <a:schemeClr val="bg2"/>
            </a:solidFill>
            <a:miter lim="800000"/>
            <a:headEnd type="none" w="sm" len="sm"/>
            <a:tailEnd type="none" w="sm" len="sm"/>
          </a:ln>
        </p:spPr>
        <p:txBody>
          <a:bodyPr wrap="none" anchor="ctr"/>
          <a:lstStyle/>
          <a:p>
            <a:pPr algn="ctr" eaLnBrk="0" hangingPunct="0"/>
            <a:r>
              <a:rPr lang="en-US" sz="2800" b="1"/>
              <a:t>Direcciones IP</a:t>
            </a:r>
          </a:p>
        </p:txBody>
      </p:sp>
      <p:sp>
        <p:nvSpPr>
          <p:cNvPr id="31749" name="Rectangle 5"/>
          <p:cNvSpPr>
            <a:spLocks noChangeArrowheads="1"/>
          </p:cNvSpPr>
          <p:nvPr/>
        </p:nvSpPr>
        <p:spPr bwMode="auto">
          <a:xfrm>
            <a:off x="207963" y="4421188"/>
            <a:ext cx="2578100" cy="1096962"/>
          </a:xfrm>
          <a:prstGeom prst="rect">
            <a:avLst/>
          </a:prstGeom>
          <a:solidFill>
            <a:srgbClr val="008000"/>
          </a:solidFill>
          <a:ln w="9525">
            <a:solidFill>
              <a:schemeClr val="bg2"/>
            </a:solidFill>
            <a:miter lim="800000"/>
            <a:headEnd type="none" w="sm" len="sm"/>
            <a:tailEnd type="none" w="sm" len="sm"/>
          </a:ln>
        </p:spPr>
        <p:txBody>
          <a:bodyPr wrap="none" anchor="ctr"/>
          <a:lstStyle/>
          <a:p>
            <a:pPr algn="ctr"/>
            <a:r>
              <a:rPr lang="en-US" sz="2800" b="1"/>
              <a:t>Nombres de </a:t>
            </a:r>
          </a:p>
          <a:p>
            <a:pPr algn="ctr"/>
            <a:r>
              <a:rPr lang="en-US" sz="2800" b="1"/>
              <a:t>Dominio</a:t>
            </a:r>
          </a:p>
        </p:txBody>
      </p:sp>
      <p:sp>
        <p:nvSpPr>
          <p:cNvPr id="36872" name="Text Box 8"/>
          <p:cNvSpPr txBox="1">
            <a:spLocks noChangeArrowheads="1"/>
          </p:cNvSpPr>
          <p:nvPr/>
        </p:nvSpPr>
        <p:spPr bwMode="auto">
          <a:xfrm>
            <a:off x="2843213" y="3749675"/>
            <a:ext cx="5976937" cy="3108325"/>
          </a:xfrm>
          <a:prstGeom prst="rect">
            <a:avLst/>
          </a:prstGeom>
          <a:solidFill>
            <a:schemeClr val="bg2">
              <a:lumMod val="90000"/>
            </a:schemeClr>
          </a:solidFill>
          <a:ln w="9525">
            <a:noFill/>
            <a:miter lim="800000"/>
            <a:headEnd/>
            <a:tailEnd/>
          </a:ln>
          <a:effectLst/>
        </p:spPr>
        <p:txBody>
          <a:bodyPr>
            <a:spAutoFit/>
          </a:bodyPr>
          <a:lstStyle/>
          <a:p>
            <a:pPr indent="38100">
              <a:buSzPct val="60000"/>
              <a:buFont typeface="Wingdings" pitchFamily="2" charset="2"/>
              <a:buNone/>
              <a:defRPr/>
            </a:pPr>
            <a:r>
              <a:rPr lang="en-US" sz="2800" dirty="0"/>
              <a:t>La </a:t>
            </a:r>
            <a:r>
              <a:rPr lang="en-US" sz="2800" dirty="0" err="1"/>
              <a:t>computadora</a:t>
            </a:r>
            <a:r>
              <a:rPr lang="en-US" sz="2800" dirty="0"/>
              <a:t> accede a la IP, </a:t>
            </a:r>
            <a:r>
              <a:rPr lang="en-US" sz="2800" dirty="0" err="1"/>
              <a:t>pero</a:t>
            </a:r>
            <a:r>
              <a:rPr lang="en-US" sz="2800" dirty="0"/>
              <a:t> </a:t>
            </a:r>
            <a:r>
              <a:rPr lang="en-US" sz="2800" dirty="0" err="1"/>
              <a:t>nosotros</a:t>
            </a:r>
            <a:r>
              <a:rPr lang="en-US" sz="2800" dirty="0"/>
              <a:t> </a:t>
            </a:r>
            <a:r>
              <a:rPr lang="en-US" sz="2800" dirty="0" err="1"/>
              <a:t>recordamos</a:t>
            </a:r>
            <a:r>
              <a:rPr lang="en-US" sz="2800" dirty="0"/>
              <a:t> </a:t>
            </a:r>
            <a:r>
              <a:rPr lang="en-US" sz="2800" dirty="0">
                <a:hlinkClick r:id="rId3"/>
              </a:rPr>
              <a:t>www.wmvr.org</a:t>
            </a:r>
            <a:r>
              <a:rPr lang="en-US" sz="2800" dirty="0"/>
              <a:t> </a:t>
            </a:r>
            <a:r>
              <a:rPr lang="en-US" sz="2800" dirty="0" err="1"/>
              <a:t>que</a:t>
            </a:r>
            <a:r>
              <a:rPr lang="en-US" sz="2800" dirty="0"/>
              <a:t> </a:t>
            </a:r>
            <a:r>
              <a:rPr lang="en-US" sz="2800" dirty="0" err="1"/>
              <a:t>es</a:t>
            </a:r>
            <a:r>
              <a:rPr lang="en-US" sz="2800" dirty="0"/>
              <a:t> un </a:t>
            </a:r>
            <a:r>
              <a:rPr lang="en-US" sz="2800" dirty="0" err="1"/>
              <a:t>nombre</a:t>
            </a:r>
            <a:r>
              <a:rPr lang="en-US" sz="2800" dirty="0"/>
              <a:t> de </a:t>
            </a:r>
            <a:r>
              <a:rPr lang="en-US" sz="2800" dirty="0" err="1"/>
              <a:t>dominio</a:t>
            </a:r>
            <a:endParaRPr lang="en-US" sz="2800" dirty="0"/>
          </a:p>
          <a:p>
            <a:pPr indent="38100">
              <a:buSzPct val="60000"/>
              <a:buFont typeface="Wingdings" pitchFamily="2" charset="2"/>
              <a:buNone/>
              <a:defRPr/>
            </a:pPr>
            <a:r>
              <a:rPr lang="en-US" sz="2800" dirty="0"/>
              <a:t>Como los </a:t>
            </a:r>
            <a:r>
              <a:rPr lang="en-US" sz="2800" dirty="0" err="1"/>
              <a:t>teléfonos</a:t>
            </a:r>
            <a:r>
              <a:rPr lang="en-US" sz="2800" dirty="0"/>
              <a:t> </a:t>
            </a:r>
            <a:r>
              <a:rPr lang="en-US" sz="2800" dirty="0" err="1"/>
              <a:t>que</a:t>
            </a:r>
            <a:r>
              <a:rPr lang="en-US" sz="2800" dirty="0"/>
              <a:t> </a:t>
            </a:r>
            <a:r>
              <a:rPr lang="en-US" sz="2800" dirty="0" err="1"/>
              <a:t>asocian</a:t>
            </a:r>
            <a:r>
              <a:rPr lang="en-US" sz="2800" dirty="0"/>
              <a:t> </a:t>
            </a:r>
            <a:r>
              <a:rPr lang="en-US" sz="2800" dirty="0" err="1"/>
              <a:t>su</a:t>
            </a:r>
            <a:r>
              <a:rPr lang="en-US" sz="2800" dirty="0"/>
              <a:t> </a:t>
            </a:r>
            <a:r>
              <a:rPr lang="en-US" sz="2800" dirty="0" err="1"/>
              <a:t>número</a:t>
            </a:r>
            <a:r>
              <a:rPr lang="en-US" sz="2800" dirty="0"/>
              <a:t> a un </a:t>
            </a:r>
            <a:r>
              <a:rPr lang="en-US" sz="2800" dirty="0" err="1"/>
              <a:t>nombre</a:t>
            </a:r>
            <a:r>
              <a:rPr lang="en-US" sz="2800" dirty="0"/>
              <a:t>, </a:t>
            </a:r>
            <a:r>
              <a:rPr lang="en-US" sz="2800" dirty="0" err="1"/>
              <a:t>nosotros</a:t>
            </a:r>
            <a:r>
              <a:rPr lang="en-US" sz="2800" dirty="0"/>
              <a:t> </a:t>
            </a:r>
            <a:r>
              <a:rPr lang="en-US" sz="2800" dirty="0" err="1"/>
              <a:t>recordamos</a:t>
            </a:r>
            <a:r>
              <a:rPr lang="en-US" sz="2800" dirty="0"/>
              <a:t> el </a:t>
            </a:r>
            <a:r>
              <a:rPr lang="en-US" sz="2800" dirty="0" err="1"/>
              <a:t>nombre</a:t>
            </a:r>
            <a:r>
              <a:rPr lang="en-US" sz="2800" dirty="0"/>
              <a:t> y el </a:t>
            </a:r>
            <a:r>
              <a:rPr lang="en-US" sz="2800" dirty="0" err="1"/>
              <a:t>teléfono</a:t>
            </a:r>
            <a:r>
              <a:rPr lang="en-US" sz="2800" dirty="0"/>
              <a:t> </a:t>
            </a:r>
            <a:r>
              <a:rPr lang="en-US" sz="2800" dirty="0" err="1"/>
              <a:t>marca</a:t>
            </a:r>
            <a:r>
              <a:rPr lang="en-US" sz="2800" dirty="0"/>
              <a:t> el </a:t>
            </a:r>
            <a:r>
              <a:rPr lang="en-US" sz="2800" dirty="0" err="1"/>
              <a:t>número</a:t>
            </a:r>
            <a:r>
              <a:rPr lang="en-US" sz="2800" dirty="0"/>
              <a:t>.</a:t>
            </a:r>
          </a:p>
        </p:txBody>
      </p:sp>
      <p:sp>
        <p:nvSpPr>
          <p:cNvPr id="36878" name="Rectangle 14"/>
          <p:cNvSpPr>
            <a:spLocks noGrp="1" noChangeArrowheads="1"/>
          </p:cNvSpPr>
          <p:nvPr>
            <p:ph type="title"/>
          </p:nvPr>
        </p:nvSpPr>
        <p:spPr>
          <a:xfrm>
            <a:off x="468313" y="0"/>
            <a:ext cx="7467600" cy="1143000"/>
          </a:xfrm>
        </p:spPr>
        <p:txBody>
          <a:bodyPr/>
          <a:lstStyle/>
          <a:p>
            <a:pPr fontAlgn="auto">
              <a:spcAft>
                <a:spcPts val="0"/>
              </a:spcAft>
              <a:defRPr/>
            </a:pPr>
            <a:r>
              <a:rPr lang="es-MX" sz="3600" dirty="0" smtClean="0"/>
              <a:t>Nombres </a:t>
            </a:r>
            <a:r>
              <a:rPr lang="es-MX" sz="3600" dirty="0"/>
              <a:t>de Dominio</a:t>
            </a:r>
            <a:endParaRPr lang="es-E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wipe(left)">
                                      <p:cBhvr>
                                        <p:cTn id="12"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7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43213" y="4005263"/>
            <a:ext cx="6019800" cy="1739900"/>
          </a:xfrm>
          <a:prstGeom prst="rect">
            <a:avLst/>
          </a:prstGeom>
          <a:noFill/>
          <a:ln w="9525">
            <a:noFill/>
            <a:miter lim="800000"/>
            <a:headEnd/>
            <a:tailEnd/>
          </a:ln>
        </p:spPr>
        <p:txBody>
          <a:bodyPr lIns="92075" tIns="46038" rIns="92075" bIns="46038">
            <a:spAutoFit/>
          </a:bodyPr>
          <a:lstStyle/>
          <a:p>
            <a:pPr algn="ctr"/>
            <a:r>
              <a:rPr lang="en-US" sz="3600"/>
              <a:t>“Cada separación en las direcciones Internet tiene un significado”</a:t>
            </a:r>
          </a:p>
        </p:txBody>
      </p:sp>
      <p:sp>
        <p:nvSpPr>
          <p:cNvPr id="38917" name="Rectangle 5"/>
          <p:cNvSpPr>
            <a:spLocks noChangeArrowheads="1"/>
          </p:cNvSpPr>
          <p:nvPr/>
        </p:nvSpPr>
        <p:spPr bwMode="auto">
          <a:xfrm>
            <a:off x="61913" y="1412875"/>
            <a:ext cx="2873375" cy="5413375"/>
          </a:xfrm>
          <a:prstGeom prst="rect">
            <a:avLst/>
          </a:prstGeom>
          <a:solidFill>
            <a:schemeClr val="bg2">
              <a:lumMod val="90000"/>
            </a:schemeClr>
          </a:solidFill>
          <a:ln w="12700">
            <a:noFill/>
            <a:miter lim="800000"/>
            <a:headEnd type="none" w="sm" len="sm"/>
            <a:tailEnd type="none" w="sm" len="sm"/>
          </a:ln>
          <a:effectLst/>
        </p:spPr>
        <p:txBody>
          <a:bodyPr wrap="none" anchor="ctr"/>
          <a:lstStyle/>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r>
              <a:rPr lang="es-ES" b="1" dirty="0">
                <a:solidFill>
                  <a:srgbClr val="003399"/>
                </a:solidFill>
                <a:effectLst>
                  <a:outerShdw blurRad="38100" dist="38100" dir="2700000" algn="tl">
                    <a:srgbClr val="000000"/>
                  </a:outerShdw>
                </a:effectLst>
                <a:latin typeface="Arial" charset="0"/>
              </a:rPr>
              <a:t>Compartir </a:t>
            </a:r>
          </a:p>
          <a:p>
            <a:pPr algn="ctr" eaLnBrk="0" hangingPunct="0">
              <a:defRPr/>
            </a:pPr>
            <a:r>
              <a:rPr lang="es-ES" b="1" dirty="0">
                <a:solidFill>
                  <a:srgbClr val="003399"/>
                </a:solidFill>
                <a:effectLst>
                  <a:outerShdw blurRad="38100" dist="38100" dir="2700000" algn="tl">
                    <a:srgbClr val="000000"/>
                  </a:outerShdw>
                </a:effectLst>
                <a:latin typeface="Arial" charset="0"/>
              </a:rPr>
              <a:t>Información</a:t>
            </a:r>
          </a:p>
          <a:p>
            <a:pPr algn="ctr" eaLnBrk="0" hangingPunct="0">
              <a:defRPr/>
            </a:pPr>
            <a:r>
              <a:rPr lang="es-ES" b="1" dirty="0">
                <a:solidFill>
                  <a:srgbClr val="003399"/>
                </a:solidFill>
                <a:effectLst>
                  <a:outerShdw blurRad="38100" dist="38100" dir="2700000" algn="tl">
                    <a:srgbClr val="000000"/>
                  </a:outerShdw>
                </a:effectLst>
                <a:latin typeface="Arial" charset="0"/>
              </a:rPr>
              <a:t>entre los usuarios</a:t>
            </a:r>
          </a:p>
          <a:p>
            <a:pPr algn="ctr" eaLnBrk="0" hangingPunct="0">
              <a:defRPr/>
            </a:pPr>
            <a:r>
              <a:rPr lang="es-ES" b="1" dirty="0">
                <a:solidFill>
                  <a:srgbClr val="003399"/>
                </a:solidFill>
                <a:effectLst>
                  <a:outerShdw blurRad="38100" dist="38100" dir="2700000" algn="tl">
                    <a:srgbClr val="000000"/>
                  </a:outerShdw>
                </a:effectLst>
                <a:latin typeface="Arial" charset="0"/>
              </a:rPr>
              <a:t>más fácilmente</a:t>
            </a: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a:p>
            <a:pPr algn="ctr" eaLnBrk="0" hangingPunct="0">
              <a:defRPr/>
            </a:pPr>
            <a:endParaRPr lang="es-ES" b="1" dirty="0">
              <a:solidFill>
                <a:srgbClr val="003399"/>
              </a:solidFill>
              <a:effectLst>
                <a:outerShdw blurRad="38100" dist="38100" dir="2700000" algn="tl">
                  <a:srgbClr val="000000"/>
                </a:outerShdw>
              </a:effectLst>
              <a:latin typeface="Arial" charset="0"/>
            </a:endParaRPr>
          </a:p>
        </p:txBody>
      </p:sp>
      <p:sp>
        <p:nvSpPr>
          <p:cNvPr id="32772" name="Rectangle 8"/>
          <p:cNvSpPr>
            <a:spLocks noChangeArrowheads="1"/>
          </p:cNvSpPr>
          <p:nvPr/>
        </p:nvSpPr>
        <p:spPr bwMode="auto">
          <a:xfrm>
            <a:off x="214313" y="3108325"/>
            <a:ext cx="2578100" cy="1096963"/>
          </a:xfrm>
          <a:prstGeom prst="rect">
            <a:avLst/>
          </a:prstGeom>
          <a:solidFill>
            <a:srgbClr val="800080"/>
          </a:solidFill>
          <a:ln w="9525">
            <a:solidFill>
              <a:schemeClr val="bg2"/>
            </a:solidFill>
            <a:miter lim="800000"/>
            <a:headEnd type="none" w="sm" len="sm"/>
            <a:tailEnd type="none" w="sm" len="sm"/>
          </a:ln>
        </p:spPr>
        <p:txBody>
          <a:bodyPr wrap="none" anchor="ctr"/>
          <a:lstStyle/>
          <a:p>
            <a:pPr algn="ctr"/>
            <a:r>
              <a:rPr lang="en-US" sz="2600" b="1"/>
              <a:t>Nomenclatura </a:t>
            </a:r>
          </a:p>
          <a:p>
            <a:pPr algn="ctr"/>
            <a:r>
              <a:rPr lang="en-US" sz="2600" b="1"/>
              <a:t>usada en Internet</a:t>
            </a:r>
          </a:p>
        </p:txBody>
      </p:sp>
      <p:sp>
        <p:nvSpPr>
          <p:cNvPr id="38921" name="Text Box 9"/>
          <p:cNvSpPr txBox="1">
            <a:spLocks noChangeArrowheads="1"/>
          </p:cNvSpPr>
          <p:nvPr/>
        </p:nvSpPr>
        <p:spPr bwMode="auto">
          <a:xfrm>
            <a:off x="2843213" y="1412875"/>
            <a:ext cx="6300787" cy="2124075"/>
          </a:xfrm>
          <a:prstGeom prst="rect">
            <a:avLst/>
          </a:prstGeom>
          <a:solidFill>
            <a:schemeClr val="bg2">
              <a:lumMod val="90000"/>
            </a:schemeClr>
          </a:solidFill>
          <a:ln w="9525">
            <a:noFill/>
            <a:miter lim="800000"/>
            <a:headEnd/>
            <a:tailEnd/>
          </a:ln>
          <a:effectLst/>
        </p:spPr>
        <p:txBody>
          <a:bodyPr>
            <a:spAutoFit/>
          </a:bodyPr>
          <a:lstStyle/>
          <a:p>
            <a:pPr marL="342900" indent="-342900">
              <a:buSzPct val="60000"/>
              <a:buFont typeface="Wingdings" pitchFamily="2" charset="2"/>
              <a:buNone/>
              <a:defRPr/>
            </a:pPr>
            <a:r>
              <a:rPr lang="en-US" sz="2200" dirty="0"/>
              <a:t>.com	</a:t>
            </a:r>
            <a:r>
              <a:rPr lang="en-US" sz="2200" dirty="0" err="1"/>
              <a:t>Comercial</a:t>
            </a:r>
            <a:r>
              <a:rPr lang="en-US" sz="2200" dirty="0"/>
              <a:t> (</a:t>
            </a:r>
            <a:r>
              <a:rPr lang="en-US" sz="2200" dirty="0" err="1"/>
              <a:t>Empresas</a:t>
            </a:r>
            <a:r>
              <a:rPr lang="en-US" sz="2200" dirty="0"/>
              <a:t>)</a:t>
            </a:r>
          </a:p>
          <a:p>
            <a:pPr marL="342900" indent="-342900">
              <a:buSzPct val="60000"/>
              <a:buFont typeface="Wingdings" pitchFamily="2" charset="2"/>
              <a:buNone/>
              <a:defRPr/>
            </a:pPr>
            <a:r>
              <a:rPr lang="en-US" sz="2200" dirty="0"/>
              <a:t>.</a:t>
            </a:r>
            <a:r>
              <a:rPr lang="en-US" sz="2200" dirty="0" err="1"/>
              <a:t>edu</a:t>
            </a:r>
            <a:r>
              <a:rPr lang="en-US" sz="2200" dirty="0"/>
              <a:t>	</a:t>
            </a:r>
            <a:r>
              <a:rPr lang="en-US" sz="2200" dirty="0" err="1"/>
              <a:t>Instituciones</a:t>
            </a:r>
            <a:r>
              <a:rPr lang="en-US" sz="2200" dirty="0"/>
              <a:t> de </a:t>
            </a:r>
            <a:r>
              <a:rPr lang="en-US" sz="2200" dirty="0" err="1"/>
              <a:t>carácter</a:t>
            </a:r>
            <a:r>
              <a:rPr lang="en-US" sz="2200" dirty="0"/>
              <a:t> </a:t>
            </a:r>
            <a:r>
              <a:rPr lang="en-US" sz="2200" dirty="0" err="1"/>
              <a:t>educativo</a:t>
            </a:r>
            <a:endParaRPr lang="en-US" sz="2200" dirty="0"/>
          </a:p>
          <a:p>
            <a:pPr marL="342900" indent="-342900">
              <a:buSzPct val="60000"/>
              <a:buFont typeface="Wingdings" pitchFamily="2" charset="2"/>
              <a:buNone/>
              <a:defRPr/>
            </a:pPr>
            <a:r>
              <a:rPr lang="en-US" sz="2200" dirty="0"/>
              <a:t>.org	</a:t>
            </a:r>
            <a:r>
              <a:rPr lang="en-US" sz="2200" dirty="0" err="1"/>
              <a:t>organizaciones</a:t>
            </a:r>
            <a:r>
              <a:rPr lang="en-US" sz="2200" dirty="0"/>
              <a:t> no </a:t>
            </a:r>
            <a:r>
              <a:rPr lang="en-US" sz="2200" dirty="0" err="1"/>
              <a:t>gubernamentales</a:t>
            </a:r>
            <a:endParaRPr lang="en-US" sz="2200" dirty="0"/>
          </a:p>
          <a:p>
            <a:pPr marL="342900" indent="-342900">
              <a:buSzPct val="60000"/>
              <a:buFont typeface="Wingdings" pitchFamily="2" charset="2"/>
              <a:buNone/>
              <a:defRPr/>
            </a:pPr>
            <a:r>
              <a:rPr lang="en-US" sz="2200" dirty="0"/>
              <a:t>.</a:t>
            </a:r>
            <a:r>
              <a:rPr lang="en-US" sz="2200" dirty="0" err="1"/>
              <a:t>gov</a:t>
            </a:r>
            <a:r>
              <a:rPr lang="en-US" sz="2200" dirty="0"/>
              <a:t>	</a:t>
            </a:r>
            <a:r>
              <a:rPr lang="en-US" sz="2200" dirty="0" err="1"/>
              <a:t>Entidades</a:t>
            </a:r>
            <a:r>
              <a:rPr lang="en-US" sz="2200" dirty="0"/>
              <a:t> del </a:t>
            </a:r>
            <a:r>
              <a:rPr lang="en-US" sz="2200" dirty="0" err="1"/>
              <a:t>gobierno</a:t>
            </a:r>
            <a:r>
              <a:rPr lang="en-US" sz="2200" dirty="0"/>
              <a:t>	</a:t>
            </a:r>
          </a:p>
          <a:p>
            <a:pPr marL="342900" indent="-342900">
              <a:buSzPct val="60000"/>
              <a:buFont typeface="Wingdings" pitchFamily="2" charset="2"/>
              <a:buNone/>
              <a:defRPr/>
            </a:pPr>
            <a:r>
              <a:rPr lang="en-US" sz="2200" dirty="0"/>
              <a:t>.mil	</a:t>
            </a:r>
            <a:r>
              <a:rPr lang="en-US" sz="2200" dirty="0" err="1"/>
              <a:t>Instalaciones</a:t>
            </a:r>
            <a:r>
              <a:rPr lang="en-US" sz="2200" dirty="0"/>
              <a:t> </a:t>
            </a:r>
            <a:r>
              <a:rPr lang="en-US" sz="2200" dirty="0" err="1"/>
              <a:t>militares</a:t>
            </a:r>
            <a:endParaRPr lang="en-US" sz="2200" dirty="0"/>
          </a:p>
          <a:p>
            <a:pPr marL="342900" indent="-342900">
              <a:buSzPct val="60000"/>
              <a:buFont typeface="Wingdings" pitchFamily="2" charset="2"/>
              <a:buNone/>
              <a:defRPr/>
            </a:pPr>
            <a:r>
              <a:rPr lang="en-US" sz="2200" dirty="0" err="1"/>
              <a:t>.net</a:t>
            </a:r>
            <a:r>
              <a:rPr lang="en-US" sz="2200" dirty="0"/>
              <a:t>	</a:t>
            </a:r>
            <a:r>
              <a:rPr lang="en-US" sz="2200" dirty="0" err="1"/>
              <a:t>Redes</a:t>
            </a:r>
            <a:r>
              <a:rPr lang="en-US" sz="2200" dirty="0"/>
              <a:t> </a:t>
            </a:r>
            <a:r>
              <a:rPr lang="en-US" sz="2200" dirty="0" err="1"/>
              <a:t>internacionales</a:t>
            </a:r>
            <a:r>
              <a:rPr lang="en-US" sz="2200" dirty="0"/>
              <a:t>, </a:t>
            </a:r>
            <a:r>
              <a:rPr lang="en-US" sz="2200" dirty="0" err="1"/>
              <a:t>servicios</a:t>
            </a:r>
            <a:r>
              <a:rPr lang="en-US" sz="2200" dirty="0"/>
              <a:t> internet</a:t>
            </a:r>
          </a:p>
        </p:txBody>
      </p:sp>
      <p:sp>
        <p:nvSpPr>
          <p:cNvPr id="32774" name="Rectangle 12"/>
          <p:cNvSpPr>
            <a:spLocks noChangeArrowheads="1"/>
          </p:cNvSpPr>
          <p:nvPr/>
        </p:nvSpPr>
        <p:spPr bwMode="auto">
          <a:xfrm>
            <a:off x="207963" y="5648325"/>
            <a:ext cx="2578100" cy="1096963"/>
          </a:xfrm>
          <a:prstGeom prst="rect">
            <a:avLst/>
          </a:prstGeom>
          <a:solidFill>
            <a:srgbClr val="993366"/>
          </a:solidFill>
          <a:ln w="9525">
            <a:solidFill>
              <a:schemeClr val="bg2"/>
            </a:solidFill>
            <a:miter lim="800000"/>
            <a:headEnd type="none" w="sm" len="sm"/>
            <a:tailEnd type="none" w="sm" len="sm"/>
          </a:ln>
        </p:spPr>
        <p:txBody>
          <a:bodyPr wrap="none" anchor="ctr"/>
          <a:lstStyle/>
          <a:p>
            <a:pPr algn="ctr" eaLnBrk="0" hangingPunct="0"/>
            <a:r>
              <a:rPr lang="en-US" sz="2600" b="1"/>
              <a:t>Direcciones IP</a:t>
            </a:r>
          </a:p>
        </p:txBody>
      </p:sp>
      <p:sp>
        <p:nvSpPr>
          <p:cNvPr id="32775" name="Rectangle 13"/>
          <p:cNvSpPr>
            <a:spLocks noChangeArrowheads="1"/>
          </p:cNvSpPr>
          <p:nvPr/>
        </p:nvSpPr>
        <p:spPr bwMode="auto">
          <a:xfrm>
            <a:off x="207963" y="4421188"/>
            <a:ext cx="2578100" cy="1096962"/>
          </a:xfrm>
          <a:prstGeom prst="rect">
            <a:avLst/>
          </a:prstGeom>
          <a:solidFill>
            <a:srgbClr val="008000"/>
          </a:solidFill>
          <a:ln w="9525">
            <a:solidFill>
              <a:schemeClr val="bg2"/>
            </a:solidFill>
            <a:miter lim="800000"/>
            <a:headEnd type="none" w="sm" len="sm"/>
            <a:tailEnd type="none" w="sm" len="sm"/>
          </a:ln>
        </p:spPr>
        <p:txBody>
          <a:bodyPr wrap="none" anchor="ctr"/>
          <a:lstStyle/>
          <a:p>
            <a:pPr algn="ctr"/>
            <a:r>
              <a:rPr lang="en-US" sz="2600" b="1"/>
              <a:t>Nombres de </a:t>
            </a:r>
          </a:p>
          <a:p>
            <a:pPr algn="ctr"/>
            <a:r>
              <a:rPr lang="en-US" sz="2600" b="1"/>
              <a:t>Dominio</a:t>
            </a:r>
          </a:p>
        </p:txBody>
      </p:sp>
      <p:sp>
        <p:nvSpPr>
          <p:cNvPr id="38927" name="Rectangle 15"/>
          <p:cNvSpPr>
            <a:spLocks noGrp="1" noChangeArrowheads="1"/>
          </p:cNvSpPr>
          <p:nvPr>
            <p:ph type="title"/>
          </p:nvPr>
        </p:nvSpPr>
        <p:spPr/>
        <p:txBody>
          <a:bodyPr>
            <a:normAutofit fontScale="90000"/>
          </a:bodyPr>
          <a:lstStyle/>
          <a:p>
            <a:pPr fontAlgn="auto">
              <a:spcAft>
                <a:spcPts val="0"/>
              </a:spcAft>
              <a:defRPr/>
            </a:pPr>
            <a:r>
              <a:rPr lang="es-MX" sz="3600"/>
              <a:t>Direcciones IP y Nombres de Dominio</a:t>
            </a:r>
            <a:endParaRPr lang="es-ES" sz="36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left)">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21"/>
                                        </p:tgtEl>
                                        <p:attrNameLst>
                                          <p:attrName>style.visibility</p:attrName>
                                        </p:attrNameLst>
                                      </p:cBhvr>
                                      <p:to>
                                        <p:strVal val="visible"/>
                                      </p:to>
                                    </p:set>
                                    <p:animEffect transition="in" filter="wipe(left)">
                                      <p:cBhvr>
                                        <p:cTn id="12" dur="500"/>
                                        <p:tgtEl>
                                          <p:spTgt spid="38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2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1412875"/>
            <a:ext cx="3124200" cy="5445125"/>
          </a:xfrm>
          <a:prstGeom prst="rect">
            <a:avLst/>
          </a:prstGeom>
          <a:solidFill>
            <a:schemeClr val="bg2">
              <a:lumMod val="90000"/>
            </a:schemeClr>
          </a:solidFill>
          <a:ln w="12700">
            <a:noFill/>
            <a:miter lim="800000"/>
            <a:headEnd type="none" w="sm" len="sm"/>
            <a:tailEnd type="none" w="sm" len="sm"/>
          </a:ln>
          <a:effectLst/>
        </p:spPr>
        <p:txBody>
          <a:bodyPr wrap="none" anchor="ctr"/>
          <a:lstStyle/>
          <a:p>
            <a:pPr algn="ctr" eaLnBrk="0" hangingPunct="0">
              <a:defRPr/>
            </a:pPr>
            <a:endParaRPr lang="es-ES" b="1" dirty="0">
              <a:solidFill>
                <a:srgbClr val="003399"/>
              </a:solidFill>
              <a:latin typeface="Arial" charset="0"/>
            </a:endParaRPr>
          </a:p>
          <a:p>
            <a:pPr algn="ctr" eaLnBrk="0" hangingPunct="0">
              <a:defRPr/>
            </a:pPr>
            <a:r>
              <a:rPr lang="es-ES" b="1" dirty="0">
                <a:solidFill>
                  <a:srgbClr val="003399"/>
                </a:solidFill>
                <a:latin typeface="Arial" charset="0"/>
              </a:rPr>
              <a:t>Según el país</a:t>
            </a: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a:p>
            <a:pPr algn="ctr" eaLnBrk="0" hangingPunct="0">
              <a:defRPr/>
            </a:pPr>
            <a:endParaRPr lang="es-ES" b="1" dirty="0">
              <a:solidFill>
                <a:srgbClr val="003399"/>
              </a:solidFill>
              <a:latin typeface="Arial" charset="0"/>
            </a:endParaRPr>
          </a:p>
        </p:txBody>
      </p:sp>
      <p:sp>
        <p:nvSpPr>
          <p:cNvPr id="40968" name="Rectangle 8"/>
          <p:cNvSpPr>
            <a:spLocks noChangeArrowheads="1"/>
          </p:cNvSpPr>
          <p:nvPr/>
        </p:nvSpPr>
        <p:spPr bwMode="auto">
          <a:xfrm>
            <a:off x="3125788" y="4419600"/>
            <a:ext cx="5478462" cy="1570038"/>
          </a:xfrm>
          <a:prstGeom prst="rect">
            <a:avLst/>
          </a:prstGeom>
          <a:noFill/>
          <a:ln w="9525">
            <a:noFill/>
            <a:miter lim="800000"/>
            <a:headEnd/>
            <a:tailEnd/>
          </a:ln>
        </p:spPr>
        <p:txBody>
          <a:bodyPr lIns="92075" tIns="46038" rIns="92075" bIns="46038">
            <a:spAutoFit/>
          </a:bodyPr>
          <a:lstStyle/>
          <a:p>
            <a:pPr algn="ctr"/>
            <a:r>
              <a:rPr lang="en-US" sz="3200"/>
              <a:t>“Se ha establecido la siguiente nomenclatura para los paises que se unieron a Internet”</a:t>
            </a:r>
          </a:p>
        </p:txBody>
      </p:sp>
      <p:sp>
        <p:nvSpPr>
          <p:cNvPr id="40974" name="Text Box 14"/>
          <p:cNvSpPr txBox="1">
            <a:spLocks noChangeArrowheads="1"/>
          </p:cNvSpPr>
          <p:nvPr/>
        </p:nvSpPr>
        <p:spPr bwMode="auto">
          <a:xfrm>
            <a:off x="3059113" y="1412875"/>
            <a:ext cx="2732087" cy="2674938"/>
          </a:xfrm>
          <a:prstGeom prst="rect">
            <a:avLst/>
          </a:prstGeom>
          <a:solidFill>
            <a:schemeClr val="bg2">
              <a:lumMod val="90000"/>
            </a:schemeClr>
          </a:solidFill>
          <a:ln w="9525">
            <a:noFill/>
            <a:miter lim="800000"/>
            <a:headEnd/>
            <a:tailEnd/>
          </a:ln>
          <a:effectLst/>
        </p:spPr>
        <p:txBody>
          <a:bodyPr>
            <a:spAutoFit/>
          </a:bodyPr>
          <a:lstStyle/>
          <a:p>
            <a:pPr marL="342900" indent="-342900">
              <a:buSzPct val="60000"/>
              <a:buFont typeface="Wingdings" pitchFamily="2" charset="2"/>
              <a:buNone/>
              <a:defRPr/>
            </a:pPr>
            <a:r>
              <a:rPr lang="en-US" sz="1800" dirty="0" err="1"/>
              <a:t>pe</a:t>
            </a:r>
            <a:r>
              <a:rPr lang="en-US" sz="1800" dirty="0"/>
              <a:t>		</a:t>
            </a:r>
            <a:r>
              <a:rPr lang="en-US" sz="1800" dirty="0" err="1"/>
              <a:t>perú</a:t>
            </a:r>
            <a:endParaRPr lang="en-US" sz="1800" dirty="0"/>
          </a:p>
          <a:p>
            <a:pPr marL="342900" indent="-342900">
              <a:buSzPct val="60000"/>
              <a:buFont typeface="Wingdings" pitchFamily="2" charset="2"/>
              <a:buNone/>
              <a:defRPr/>
            </a:pPr>
            <a:r>
              <a:rPr lang="en-US" sz="1800" dirty="0"/>
              <a:t>de 		</a:t>
            </a:r>
            <a:r>
              <a:rPr lang="en-US" sz="1800" dirty="0" err="1"/>
              <a:t>Alemania</a:t>
            </a:r>
            <a:endParaRPr lang="en-US" sz="1800" dirty="0"/>
          </a:p>
          <a:p>
            <a:pPr marL="342900" indent="-342900">
              <a:buSzPct val="60000"/>
              <a:buFont typeface="Wingdings" pitchFamily="2" charset="2"/>
              <a:buNone/>
              <a:defRPr/>
            </a:pPr>
            <a:r>
              <a:rPr lang="en-US" sz="1800" dirty="0" err="1"/>
              <a:t>ar</a:t>
            </a:r>
            <a:r>
              <a:rPr lang="en-US" sz="1800" dirty="0"/>
              <a:t>		Argentina</a:t>
            </a:r>
          </a:p>
          <a:p>
            <a:pPr marL="342900" indent="-342900">
              <a:buSzPct val="60000"/>
              <a:buFont typeface="Wingdings" pitchFamily="2" charset="2"/>
              <a:buNone/>
              <a:defRPr/>
            </a:pPr>
            <a:r>
              <a:rPr lang="en-US" sz="1800" dirty="0"/>
              <a:t>au		Australia</a:t>
            </a:r>
          </a:p>
          <a:p>
            <a:pPr marL="342900" indent="-342900">
              <a:buSzPct val="60000"/>
              <a:buFont typeface="Wingdings" pitchFamily="2" charset="2"/>
              <a:buNone/>
              <a:defRPr/>
            </a:pPr>
            <a:r>
              <a:rPr lang="en-US" sz="1800" dirty="0" err="1"/>
              <a:t>bo</a:t>
            </a:r>
            <a:r>
              <a:rPr lang="en-US" sz="1800" dirty="0"/>
              <a:t>		Bolivia</a:t>
            </a:r>
          </a:p>
          <a:p>
            <a:pPr marL="342900" indent="-342900">
              <a:buSzPct val="60000"/>
              <a:buFont typeface="Wingdings" pitchFamily="2" charset="2"/>
              <a:buNone/>
              <a:defRPr/>
            </a:pPr>
            <a:r>
              <a:rPr lang="en-US" sz="1800" dirty="0" err="1"/>
              <a:t>br</a:t>
            </a:r>
            <a:r>
              <a:rPr lang="en-US" sz="1800" dirty="0"/>
              <a:t>		</a:t>
            </a:r>
            <a:r>
              <a:rPr lang="en-US" sz="1800" dirty="0" err="1"/>
              <a:t>brasil</a:t>
            </a:r>
            <a:endParaRPr lang="en-US" sz="1800" dirty="0"/>
          </a:p>
          <a:p>
            <a:pPr marL="342900" indent="-342900">
              <a:buSzPct val="60000"/>
              <a:buFont typeface="Wingdings" pitchFamily="2" charset="2"/>
              <a:buNone/>
              <a:defRPr/>
            </a:pPr>
            <a:r>
              <a:rPr lang="en-US" sz="1800" dirty="0"/>
              <a:t>ca		Canada</a:t>
            </a:r>
          </a:p>
          <a:p>
            <a:pPr marL="342900" indent="-342900">
              <a:buSzPct val="60000"/>
              <a:buFont typeface="Wingdings" pitchFamily="2" charset="2"/>
              <a:buNone/>
              <a:defRPr/>
            </a:pPr>
            <a:r>
              <a:rPr lang="en-US" sz="1800" dirty="0" err="1"/>
              <a:t>cl</a:t>
            </a:r>
            <a:r>
              <a:rPr lang="en-US" sz="1800" dirty="0"/>
              <a:t>		Chile</a:t>
            </a:r>
          </a:p>
          <a:p>
            <a:pPr marL="342900" indent="-342900">
              <a:buSzPct val="60000"/>
              <a:buFont typeface="Wingdings" pitchFamily="2" charset="2"/>
              <a:buNone/>
              <a:defRPr/>
            </a:pPr>
            <a:r>
              <a:rPr lang="en-US" sz="1800" dirty="0"/>
              <a:t>co		Colombia</a:t>
            </a:r>
          </a:p>
        </p:txBody>
      </p:sp>
      <p:sp>
        <p:nvSpPr>
          <p:cNvPr id="40978" name="Rectangle 18"/>
          <p:cNvSpPr>
            <a:spLocks noGrp="1" noChangeArrowheads="1"/>
          </p:cNvSpPr>
          <p:nvPr>
            <p:ph type="title"/>
          </p:nvPr>
        </p:nvSpPr>
        <p:spPr>
          <a:xfrm>
            <a:off x="685800" y="922338"/>
            <a:ext cx="7772400" cy="519112"/>
          </a:xfrm>
        </p:spPr>
        <p:txBody>
          <a:bodyPr/>
          <a:lstStyle/>
          <a:p>
            <a:pPr fontAlgn="auto">
              <a:spcAft>
                <a:spcPts val="0"/>
              </a:spcAft>
              <a:defRPr/>
            </a:pPr>
            <a:r>
              <a:rPr lang="es-MX" sz="2800"/>
              <a:t>Direcciones IP y Nombres de Dominio</a:t>
            </a:r>
            <a:endParaRPr lang="es-ES" sz="2800"/>
          </a:p>
        </p:txBody>
      </p:sp>
      <p:sp>
        <p:nvSpPr>
          <p:cNvPr id="33798" name="Rectangle 19"/>
          <p:cNvSpPr>
            <a:spLocks noChangeArrowheads="1"/>
          </p:cNvSpPr>
          <p:nvPr/>
        </p:nvSpPr>
        <p:spPr bwMode="auto">
          <a:xfrm>
            <a:off x="214313" y="3108325"/>
            <a:ext cx="2578100" cy="1096963"/>
          </a:xfrm>
          <a:prstGeom prst="rect">
            <a:avLst/>
          </a:prstGeom>
          <a:solidFill>
            <a:srgbClr val="FFC000"/>
          </a:solidFill>
          <a:ln w="9525">
            <a:solidFill>
              <a:schemeClr val="bg2"/>
            </a:solidFill>
            <a:miter lim="800000"/>
            <a:headEnd type="none" w="sm" len="sm"/>
            <a:tailEnd type="none" w="sm" len="sm"/>
          </a:ln>
        </p:spPr>
        <p:txBody>
          <a:bodyPr wrap="none" anchor="ctr"/>
          <a:lstStyle/>
          <a:p>
            <a:pPr algn="ctr"/>
            <a:r>
              <a:rPr lang="en-US" sz="2600" b="1"/>
              <a:t>Nomenclatura </a:t>
            </a:r>
          </a:p>
          <a:p>
            <a:pPr algn="ctr"/>
            <a:r>
              <a:rPr lang="en-US" sz="2600" b="1"/>
              <a:t>usada en Internet</a:t>
            </a:r>
          </a:p>
        </p:txBody>
      </p:sp>
      <p:sp>
        <p:nvSpPr>
          <p:cNvPr id="33799" name="Rectangle 20"/>
          <p:cNvSpPr>
            <a:spLocks noChangeArrowheads="1"/>
          </p:cNvSpPr>
          <p:nvPr/>
        </p:nvSpPr>
        <p:spPr bwMode="auto">
          <a:xfrm>
            <a:off x="207963" y="5648325"/>
            <a:ext cx="2578100" cy="1096963"/>
          </a:xfrm>
          <a:prstGeom prst="rect">
            <a:avLst/>
          </a:prstGeom>
          <a:solidFill>
            <a:srgbClr val="993366"/>
          </a:solidFill>
          <a:ln w="9525">
            <a:solidFill>
              <a:schemeClr val="bg2"/>
            </a:solidFill>
            <a:miter lim="800000"/>
            <a:headEnd type="none" w="sm" len="sm"/>
            <a:tailEnd type="none" w="sm" len="sm"/>
          </a:ln>
        </p:spPr>
        <p:txBody>
          <a:bodyPr wrap="none" anchor="ctr"/>
          <a:lstStyle/>
          <a:p>
            <a:pPr algn="ctr" eaLnBrk="0" hangingPunct="0"/>
            <a:r>
              <a:rPr lang="en-US" sz="2600" b="1"/>
              <a:t>Direcciones IP</a:t>
            </a:r>
          </a:p>
        </p:txBody>
      </p:sp>
      <p:sp>
        <p:nvSpPr>
          <p:cNvPr id="33800" name="Rectangle 21"/>
          <p:cNvSpPr>
            <a:spLocks noChangeArrowheads="1"/>
          </p:cNvSpPr>
          <p:nvPr/>
        </p:nvSpPr>
        <p:spPr bwMode="auto">
          <a:xfrm>
            <a:off x="207963" y="4421188"/>
            <a:ext cx="2578100" cy="1096962"/>
          </a:xfrm>
          <a:prstGeom prst="rect">
            <a:avLst/>
          </a:prstGeom>
          <a:solidFill>
            <a:srgbClr val="008000"/>
          </a:solidFill>
          <a:ln w="9525">
            <a:solidFill>
              <a:schemeClr val="bg2"/>
            </a:solidFill>
            <a:miter lim="800000"/>
            <a:headEnd type="none" w="sm" len="sm"/>
            <a:tailEnd type="none" w="sm" len="sm"/>
          </a:ln>
        </p:spPr>
        <p:txBody>
          <a:bodyPr wrap="none" anchor="ctr"/>
          <a:lstStyle/>
          <a:p>
            <a:pPr algn="ctr"/>
            <a:r>
              <a:rPr lang="en-US" sz="2600" b="1"/>
              <a:t>Nombres de </a:t>
            </a:r>
          </a:p>
          <a:p>
            <a:pPr algn="ctr"/>
            <a:r>
              <a:rPr lang="en-US" sz="2600" b="1"/>
              <a:t>Dominio</a:t>
            </a:r>
          </a:p>
        </p:txBody>
      </p:sp>
      <p:sp>
        <p:nvSpPr>
          <p:cNvPr id="40982" name="Text Box 22"/>
          <p:cNvSpPr txBox="1">
            <a:spLocks noChangeArrowheads="1"/>
          </p:cNvSpPr>
          <p:nvPr/>
        </p:nvSpPr>
        <p:spPr bwMode="auto">
          <a:xfrm>
            <a:off x="5795963" y="1412875"/>
            <a:ext cx="2814637" cy="2674938"/>
          </a:xfrm>
          <a:prstGeom prst="rect">
            <a:avLst/>
          </a:prstGeom>
          <a:solidFill>
            <a:schemeClr val="bg2">
              <a:lumMod val="90000"/>
            </a:schemeClr>
          </a:solidFill>
          <a:ln w="9525">
            <a:noFill/>
            <a:miter lim="800000"/>
            <a:headEnd/>
            <a:tailEnd/>
          </a:ln>
          <a:effectLst/>
        </p:spPr>
        <p:txBody>
          <a:bodyPr>
            <a:spAutoFit/>
          </a:bodyPr>
          <a:lstStyle/>
          <a:p>
            <a:pPr marL="342900" indent="-342900">
              <a:buSzPct val="60000"/>
              <a:buFont typeface="Wingdings" pitchFamily="2" charset="2"/>
              <a:buNone/>
              <a:defRPr/>
            </a:pPr>
            <a:r>
              <a:rPr lang="en-US" sz="1800" dirty="0" err="1"/>
              <a:t>cr</a:t>
            </a:r>
            <a:r>
              <a:rPr lang="en-US" sz="1800" dirty="0"/>
              <a:t>		Costa Rica</a:t>
            </a:r>
          </a:p>
          <a:p>
            <a:pPr marL="342900" indent="-342900">
              <a:buSzPct val="60000"/>
              <a:buFont typeface="Wingdings" pitchFamily="2" charset="2"/>
              <a:buNone/>
              <a:defRPr/>
            </a:pPr>
            <a:r>
              <a:rPr lang="en-US" sz="1800" dirty="0"/>
              <a:t>cu 		Cuba</a:t>
            </a:r>
          </a:p>
          <a:p>
            <a:pPr marL="342900" indent="-342900">
              <a:buSzPct val="60000"/>
              <a:buFont typeface="Wingdings" pitchFamily="2" charset="2"/>
              <a:buNone/>
              <a:defRPr/>
            </a:pPr>
            <a:r>
              <a:rPr lang="en-US" sz="1800" dirty="0" err="1"/>
              <a:t>ec</a:t>
            </a:r>
            <a:r>
              <a:rPr lang="en-US" sz="1800" dirty="0"/>
              <a:t>		Ecuador</a:t>
            </a:r>
          </a:p>
          <a:p>
            <a:pPr marL="342900" indent="-342900">
              <a:buSzPct val="60000"/>
              <a:buFont typeface="Wingdings" pitchFamily="2" charset="2"/>
              <a:buNone/>
              <a:defRPr/>
            </a:pPr>
            <a:r>
              <a:rPr lang="en-US" sz="1800" dirty="0" err="1"/>
              <a:t>es</a:t>
            </a:r>
            <a:r>
              <a:rPr lang="en-US" sz="1800" dirty="0"/>
              <a:t>		</a:t>
            </a:r>
            <a:r>
              <a:rPr lang="en-US" sz="1800" dirty="0" err="1"/>
              <a:t>España</a:t>
            </a:r>
            <a:endParaRPr lang="en-US" sz="1800" dirty="0"/>
          </a:p>
          <a:p>
            <a:pPr marL="342900" indent="-342900">
              <a:buSzPct val="60000"/>
              <a:buFont typeface="Wingdings" pitchFamily="2" charset="2"/>
              <a:buNone/>
              <a:defRPr/>
            </a:pPr>
            <a:r>
              <a:rPr lang="en-US" sz="1800" dirty="0" err="1"/>
              <a:t>fr</a:t>
            </a:r>
            <a:r>
              <a:rPr lang="en-US" sz="1800" dirty="0"/>
              <a:t>		</a:t>
            </a:r>
            <a:r>
              <a:rPr lang="en-US" sz="1800" dirty="0" err="1"/>
              <a:t>Francia</a:t>
            </a:r>
            <a:endParaRPr lang="en-US" sz="1800" dirty="0"/>
          </a:p>
          <a:p>
            <a:pPr marL="342900" indent="-342900">
              <a:buSzPct val="60000"/>
              <a:buFont typeface="Wingdings" pitchFamily="2" charset="2"/>
              <a:buNone/>
              <a:defRPr/>
            </a:pPr>
            <a:r>
              <a:rPr lang="en-US" sz="1800" dirty="0" err="1"/>
              <a:t>gt</a:t>
            </a:r>
            <a:r>
              <a:rPr lang="en-US" sz="1800" dirty="0"/>
              <a:t>		Guatemala</a:t>
            </a:r>
          </a:p>
          <a:p>
            <a:pPr marL="342900" indent="-342900">
              <a:buSzPct val="60000"/>
              <a:buFont typeface="Wingdings" pitchFamily="2" charset="2"/>
              <a:buNone/>
              <a:defRPr/>
            </a:pPr>
            <a:r>
              <a:rPr lang="en-US" sz="1800" dirty="0" err="1"/>
              <a:t>jp</a:t>
            </a:r>
            <a:r>
              <a:rPr lang="en-US" sz="1800" dirty="0"/>
              <a:t>		</a:t>
            </a:r>
            <a:r>
              <a:rPr lang="en-US" sz="1800" dirty="0" err="1"/>
              <a:t>japón</a:t>
            </a:r>
            <a:endParaRPr lang="en-US" sz="1800" dirty="0"/>
          </a:p>
          <a:p>
            <a:pPr marL="342900" indent="-342900">
              <a:buSzPct val="60000"/>
              <a:buFont typeface="Wingdings" pitchFamily="2" charset="2"/>
              <a:buNone/>
              <a:defRPr/>
            </a:pPr>
            <a:r>
              <a:rPr lang="en-US" sz="1800" dirty="0" err="1"/>
              <a:t>mx</a:t>
            </a:r>
            <a:r>
              <a:rPr lang="en-US" sz="1800" dirty="0"/>
              <a:t>		Mexico</a:t>
            </a:r>
          </a:p>
          <a:p>
            <a:pPr marL="342900" indent="-342900">
              <a:buSzPct val="60000"/>
              <a:buFont typeface="Wingdings" pitchFamily="2" charset="2"/>
              <a:buNone/>
              <a:defRPr/>
            </a:pPr>
            <a:r>
              <a:rPr lang="en-US" sz="1800" dirty="0" err="1"/>
              <a:t>uy</a:t>
            </a:r>
            <a:r>
              <a:rPr lang="en-US" sz="1800" dirty="0"/>
              <a:t>		Uruguay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wipe(left)">
                                      <p:cBhvr>
                                        <p:cTn id="7" dur="500"/>
                                        <p:tgtEl>
                                          <p:spTgt spid="409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74"/>
                                        </p:tgtEl>
                                        <p:attrNameLst>
                                          <p:attrName>style.visibility</p:attrName>
                                        </p:attrNameLst>
                                      </p:cBhvr>
                                      <p:to>
                                        <p:strVal val="visible"/>
                                      </p:to>
                                    </p:set>
                                    <p:animEffect transition="in" filter="wipe(left)">
                                      <p:cBhvr>
                                        <p:cTn id="12" dur="500"/>
                                        <p:tgtEl>
                                          <p:spTgt spid="409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82"/>
                                        </p:tgtEl>
                                        <p:attrNameLst>
                                          <p:attrName>style.visibility</p:attrName>
                                        </p:attrNameLst>
                                      </p:cBhvr>
                                      <p:to>
                                        <p:strVal val="visible"/>
                                      </p:to>
                                    </p:set>
                                    <p:animEffect transition="in" filter="wipe(left)">
                                      <p:cBhvr>
                                        <p:cTn id="17" dur="5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74" grpId="0" animBg="1" autoUpdateAnimBg="0"/>
      <p:bldP spid="4098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srcRect/>
          <a:stretch>
            <a:fillRect/>
          </a:stretch>
        </p:blipFill>
        <p:spPr bwMode="auto">
          <a:xfrm>
            <a:off x="0" y="1268413"/>
            <a:ext cx="6227763" cy="5589587"/>
          </a:xfrm>
          <a:prstGeom prst="rect">
            <a:avLst/>
          </a:prstGeom>
          <a:noFill/>
          <a:ln w="9525">
            <a:noFill/>
            <a:miter lim="800000"/>
            <a:headEnd/>
            <a:tailEnd/>
          </a:ln>
        </p:spPr>
      </p:pic>
      <p:sp>
        <p:nvSpPr>
          <p:cNvPr id="2" name="1 Título"/>
          <p:cNvSpPr>
            <a:spLocks noGrp="1"/>
          </p:cNvSpPr>
          <p:nvPr>
            <p:ph type="title"/>
          </p:nvPr>
        </p:nvSpPr>
        <p:spPr>
          <a:xfrm>
            <a:off x="0" y="0"/>
            <a:ext cx="5795963" cy="1196975"/>
          </a:xfrm>
        </p:spPr>
        <p:txBody>
          <a:bodyPr/>
          <a:lstStyle/>
          <a:p>
            <a:pPr fontAlgn="auto">
              <a:spcAft>
                <a:spcPts val="0"/>
              </a:spcAft>
              <a:defRPr/>
            </a:pPr>
            <a:r>
              <a:rPr lang="es-MX" dirty="0" smtClean="0"/>
              <a:t>¿Qué mas hay de internet?</a:t>
            </a:r>
            <a:br>
              <a:rPr lang="es-MX" dirty="0" smtClean="0"/>
            </a:br>
            <a:r>
              <a:rPr lang="es-MX" dirty="0" smtClean="0"/>
              <a:t>¿reconoces todos los logos?</a:t>
            </a:r>
            <a:endParaRPr lang="en-US" dirty="0"/>
          </a:p>
        </p:txBody>
      </p:sp>
      <p:pic>
        <p:nvPicPr>
          <p:cNvPr id="34820" name="Picture 2"/>
          <p:cNvPicPr>
            <a:picLocks noChangeAspect="1" noChangeArrowheads="1"/>
          </p:cNvPicPr>
          <p:nvPr/>
        </p:nvPicPr>
        <p:blipFill>
          <a:blip r:embed="rId3" cstate="print"/>
          <a:srcRect/>
          <a:stretch>
            <a:fillRect/>
          </a:stretch>
        </p:blipFill>
        <p:spPr bwMode="auto">
          <a:xfrm>
            <a:off x="5795963" y="0"/>
            <a:ext cx="3348037" cy="1700213"/>
          </a:xfrm>
          <a:prstGeom prst="rect">
            <a:avLst/>
          </a:prstGeom>
          <a:noFill/>
          <a:ln w="9525">
            <a:noFill/>
            <a:miter lim="800000"/>
            <a:headEnd/>
            <a:tailEnd/>
          </a:ln>
        </p:spPr>
      </p:pic>
      <p:pic>
        <p:nvPicPr>
          <p:cNvPr id="34821" name="Picture 5"/>
          <p:cNvPicPr>
            <a:picLocks noChangeAspect="1" noChangeArrowheads="1"/>
          </p:cNvPicPr>
          <p:nvPr/>
        </p:nvPicPr>
        <p:blipFill>
          <a:blip r:embed="rId4" cstate="print"/>
          <a:srcRect/>
          <a:stretch>
            <a:fillRect/>
          </a:stretch>
        </p:blipFill>
        <p:spPr bwMode="auto">
          <a:xfrm>
            <a:off x="6156325" y="1700213"/>
            <a:ext cx="2987675" cy="5111750"/>
          </a:xfrm>
          <a:prstGeom prst="rect">
            <a:avLst/>
          </a:prstGeom>
          <a:noFill/>
          <a:ln w="9525">
            <a:noFill/>
            <a:miter lim="800000"/>
            <a:headEnd/>
            <a:tailEnd/>
          </a:ln>
        </p:spPr>
      </p:pic>
      <p:sp>
        <p:nvSpPr>
          <p:cNvPr id="6" name="1 Título"/>
          <p:cNvSpPr txBox="1">
            <a:spLocks/>
          </p:cNvSpPr>
          <p:nvPr/>
        </p:nvSpPr>
        <p:spPr>
          <a:xfrm>
            <a:off x="3131841" y="6309320"/>
            <a:ext cx="3096344" cy="54868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MX" b="0" i="0" u="none" strike="noStrike" kern="1200" cap="small" spc="0" normalizeH="0" baseline="0" noProof="0" dirty="0" smtClean="0">
                <a:ln>
                  <a:noFill/>
                </a:ln>
                <a:effectLst/>
                <a:uLnTx/>
                <a:uFillTx/>
                <a:latin typeface="+mj-lt"/>
                <a:ea typeface="+mj-ea"/>
                <a:cs typeface="+mj-cs"/>
              </a:rPr>
              <a:t>Es todo… Gracias!</a:t>
            </a:r>
            <a:endParaRPr kumimoji="0" lang="en-US" b="0" i="0" u="none" strike="noStrike" kern="1200" cap="small" spc="0" normalizeH="0" baseline="0" noProof="0" dirty="0">
              <a:ln>
                <a:noFill/>
              </a:ln>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flipV="1">
            <a:off x="2268538" y="5516563"/>
            <a:ext cx="1079500" cy="80962"/>
          </a:xfrm>
          <a:prstGeom prst="line">
            <a:avLst/>
          </a:prstGeom>
          <a:noFill/>
          <a:ln w="76200">
            <a:solidFill>
              <a:schemeClr val="accent1"/>
            </a:solidFill>
            <a:round/>
            <a:headEnd type="none" w="sm" len="sm"/>
            <a:tailEnd type="stealth" w="med" len="lg"/>
          </a:ln>
        </p:spPr>
        <p:txBody>
          <a:bodyPr wrap="none" anchor="ctr"/>
          <a:lstStyle/>
          <a:p>
            <a:endParaRPr lang="en-US"/>
          </a:p>
        </p:txBody>
      </p:sp>
      <p:grpSp>
        <p:nvGrpSpPr>
          <p:cNvPr id="2" name="Group 3"/>
          <p:cNvGrpSpPr>
            <a:grpSpLocks/>
          </p:cNvGrpSpPr>
          <p:nvPr/>
        </p:nvGrpSpPr>
        <p:grpSpPr bwMode="auto">
          <a:xfrm>
            <a:off x="539750" y="5229225"/>
            <a:ext cx="2619375" cy="1174750"/>
            <a:chOff x="136" y="3556"/>
            <a:chExt cx="1650" cy="740"/>
          </a:xfrm>
        </p:grpSpPr>
        <p:pic>
          <p:nvPicPr>
            <p:cNvPr id="2073" name="Picture 4"/>
            <p:cNvPicPr>
              <a:picLocks noChangeArrowheads="1"/>
            </p:cNvPicPr>
            <p:nvPr/>
          </p:nvPicPr>
          <p:blipFill>
            <a:blip r:embed="rId4" cstate="print"/>
            <a:srcRect l="6940" t="16690" r="3059" b="121"/>
            <a:stretch>
              <a:fillRect/>
            </a:stretch>
          </p:blipFill>
          <p:spPr bwMode="auto">
            <a:xfrm>
              <a:off x="136" y="3556"/>
              <a:ext cx="964" cy="675"/>
            </a:xfrm>
            <a:prstGeom prst="rect">
              <a:avLst/>
            </a:prstGeom>
            <a:noFill/>
            <a:ln w="12700">
              <a:solidFill>
                <a:schemeClr val="accent1"/>
              </a:solidFill>
              <a:miter lim="800000"/>
              <a:headEnd/>
              <a:tailEnd/>
            </a:ln>
          </p:spPr>
        </p:pic>
        <p:sp>
          <p:nvSpPr>
            <p:cNvPr id="8197" name="Rectangle 5"/>
            <p:cNvSpPr>
              <a:spLocks noChangeArrowheads="1"/>
            </p:cNvSpPr>
            <p:nvPr/>
          </p:nvSpPr>
          <p:spPr bwMode="auto">
            <a:xfrm>
              <a:off x="1102" y="3931"/>
              <a:ext cx="684" cy="36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a:effectLst>
                    <a:outerShdw blurRad="38100" dist="38100" dir="2700000" algn="tl">
                      <a:srgbClr val="000000"/>
                    </a:outerShdw>
                  </a:effectLst>
                  <a:latin typeface="Arial" charset="0"/>
                </a:rPr>
                <a:t>1975</a:t>
              </a:r>
            </a:p>
          </p:txBody>
        </p:sp>
      </p:grpSp>
      <p:sp>
        <p:nvSpPr>
          <p:cNvPr id="8198" name="Rectangle 6"/>
          <p:cNvSpPr>
            <a:spLocks noGrp="1" noChangeArrowheads="1"/>
          </p:cNvSpPr>
          <p:nvPr>
            <p:ph type="title"/>
          </p:nvPr>
        </p:nvSpPr>
        <p:spPr>
          <a:xfrm>
            <a:off x="250825" y="476250"/>
            <a:ext cx="3709988" cy="1431925"/>
          </a:xfrm>
        </p:spPr>
        <p:txBody>
          <a:bodyPr lIns="92075" tIns="46038" rIns="92075" bIns="46038" anchor="t"/>
          <a:lstStyle/>
          <a:p>
            <a:pPr fontAlgn="auto">
              <a:spcAft>
                <a:spcPts val="0"/>
              </a:spcAft>
              <a:defRPr/>
            </a:pPr>
            <a:r>
              <a:rPr lang="es-ES" dirty="0"/>
              <a:t>Evolución</a:t>
            </a:r>
            <a:br>
              <a:rPr lang="es-ES" dirty="0"/>
            </a:br>
            <a:r>
              <a:rPr lang="es-ES" dirty="0"/>
              <a:t>de la PC</a:t>
            </a:r>
          </a:p>
        </p:txBody>
      </p:sp>
      <p:grpSp>
        <p:nvGrpSpPr>
          <p:cNvPr id="3" name="Group 7"/>
          <p:cNvGrpSpPr>
            <a:grpSpLocks/>
          </p:cNvGrpSpPr>
          <p:nvPr/>
        </p:nvGrpSpPr>
        <p:grpSpPr bwMode="auto">
          <a:xfrm>
            <a:off x="3419475" y="4797425"/>
            <a:ext cx="2573338" cy="1816100"/>
            <a:chOff x="904" y="2867"/>
            <a:chExt cx="1621" cy="1144"/>
          </a:xfrm>
        </p:grpSpPr>
        <p:pic>
          <p:nvPicPr>
            <p:cNvPr id="2071" name="Picture 8"/>
            <p:cNvPicPr>
              <a:picLocks noChangeArrowheads="1"/>
            </p:cNvPicPr>
            <p:nvPr/>
          </p:nvPicPr>
          <p:blipFill>
            <a:blip r:embed="rId5" cstate="print"/>
            <a:srcRect/>
            <a:stretch>
              <a:fillRect/>
            </a:stretch>
          </p:blipFill>
          <p:spPr bwMode="auto">
            <a:xfrm>
              <a:off x="904" y="2867"/>
              <a:ext cx="932" cy="909"/>
            </a:xfrm>
            <a:prstGeom prst="rect">
              <a:avLst/>
            </a:prstGeom>
            <a:noFill/>
            <a:ln w="12700">
              <a:solidFill>
                <a:schemeClr val="accent1"/>
              </a:solidFill>
              <a:miter lim="800000"/>
              <a:headEnd/>
              <a:tailEnd/>
            </a:ln>
          </p:spPr>
        </p:pic>
        <p:sp>
          <p:nvSpPr>
            <p:cNvPr id="8201" name="Rectangle 9"/>
            <p:cNvSpPr>
              <a:spLocks noChangeArrowheads="1"/>
            </p:cNvSpPr>
            <p:nvPr/>
          </p:nvSpPr>
          <p:spPr bwMode="auto">
            <a:xfrm>
              <a:off x="1841" y="3646"/>
              <a:ext cx="684" cy="36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a:effectLst>
                    <a:outerShdw blurRad="38100" dist="38100" dir="2700000" algn="tl">
                      <a:srgbClr val="000000"/>
                    </a:outerShdw>
                  </a:effectLst>
                  <a:latin typeface="Arial" charset="0"/>
                </a:rPr>
                <a:t>1981</a:t>
              </a:r>
            </a:p>
          </p:txBody>
        </p:sp>
      </p:grpSp>
      <p:grpSp>
        <p:nvGrpSpPr>
          <p:cNvPr id="4" name="Group 10"/>
          <p:cNvGrpSpPr>
            <a:grpSpLocks/>
          </p:cNvGrpSpPr>
          <p:nvPr/>
        </p:nvGrpSpPr>
        <p:grpSpPr bwMode="auto">
          <a:xfrm>
            <a:off x="6156325" y="4724400"/>
            <a:ext cx="2173288" cy="1917700"/>
            <a:chOff x="1674" y="1994"/>
            <a:chExt cx="1890" cy="1566"/>
          </a:xfrm>
        </p:grpSpPr>
        <p:pic>
          <p:nvPicPr>
            <p:cNvPr id="2069" name="Picture 11"/>
            <p:cNvPicPr>
              <a:picLocks noChangeArrowheads="1"/>
            </p:cNvPicPr>
            <p:nvPr/>
          </p:nvPicPr>
          <p:blipFill>
            <a:blip r:embed="rId6" cstate="print"/>
            <a:srcRect/>
            <a:stretch>
              <a:fillRect/>
            </a:stretch>
          </p:blipFill>
          <p:spPr bwMode="auto">
            <a:xfrm>
              <a:off x="1674" y="1994"/>
              <a:ext cx="1166" cy="1302"/>
            </a:xfrm>
            <a:prstGeom prst="rect">
              <a:avLst/>
            </a:prstGeom>
            <a:noFill/>
            <a:ln w="12700">
              <a:solidFill>
                <a:schemeClr val="accent1"/>
              </a:solidFill>
              <a:miter lim="800000"/>
              <a:headEnd/>
              <a:tailEnd/>
            </a:ln>
          </p:spPr>
        </p:pic>
        <p:sp>
          <p:nvSpPr>
            <p:cNvPr id="8204" name="Rectangle 12"/>
            <p:cNvSpPr>
              <a:spLocks noChangeArrowheads="1"/>
            </p:cNvSpPr>
            <p:nvPr/>
          </p:nvSpPr>
          <p:spPr bwMode="auto">
            <a:xfrm>
              <a:off x="2881" y="3194"/>
              <a:ext cx="683" cy="36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a:effectLst>
                    <a:outerShdw blurRad="38100" dist="38100" dir="2700000" algn="tl">
                      <a:srgbClr val="000000"/>
                    </a:outerShdw>
                  </a:effectLst>
                  <a:latin typeface="Arial" charset="0"/>
                </a:rPr>
                <a:t>1984</a:t>
              </a:r>
            </a:p>
          </p:txBody>
        </p:sp>
      </p:grpSp>
      <p:grpSp>
        <p:nvGrpSpPr>
          <p:cNvPr id="5" name="Group 13"/>
          <p:cNvGrpSpPr>
            <a:grpSpLocks/>
          </p:cNvGrpSpPr>
          <p:nvPr/>
        </p:nvGrpSpPr>
        <p:grpSpPr bwMode="auto">
          <a:xfrm>
            <a:off x="6443663" y="2781300"/>
            <a:ext cx="2022475" cy="1903413"/>
            <a:chOff x="2695" y="1307"/>
            <a:chExt cx="1974" cy="1599"/>
          </a:xfrm>
        </p:grpSpPr>
        <p:pic>
          <p:nvPicPr>
            <p:cNvPr id="2067" name="Picture 14"/>
            <p:cNvPicPr>
              <a:picLocks noChangeArrowheads="1"/>
            </p:cNvPicPr>
            <p:nvPr/>
          </p:nvPicPr>
          <p:blipFill>
            <a:blip r:embed="rId7" cstate="print"/>
            <a:srcRect t="10539"/>
            <a:stretch>
              <a:fillRect/>
            </a:stretch>
          </p:blipFill>
          <p:spPr bwMode="auto">
            <a:xfrm>
              <a:off x="2695" y="1307"/>
              <a:ext cx="1301" cy="1316"/>
            </a:xfrm>
            <a:prstGeom prst="rect">
              <a:avLst/>
            </a:prstGeom>
            <a:noFill/>
            <a:ln w="12700">
              <a:solidFill>
                <a:schemeClr val="accent1"/>
              </a:solidFill>
              <a:miter lim="800000"/>
              <a:headEnd/>
              <a:tailEnd/>
            </a:ln>
          </p:spPr>
        </p:pic>
        <p:sp>
          <p:nvSpPr>
            <p:cNvPr id="8207" name="Rectangle 15"/>
            <p:cNvSpPr>
              <a:spLocks noChangeArrowheads="1"/>
            </p:cNvSpPr>
            <p:nvPr/>
          </p:nvSpPr>
          <p:spPr bwMode="auto">
            <a:xfrm>
              <a:off x="3986" y="2541"/>
              <a:ext cx="683" cy="36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a:effectLst>
                    <a:outerShdw blurRad="38100" dist="38100" dir="2700000" algn="tl">
                      <a:srgbClr val="000000"/>
                    </a:outerShdw>
                  </a:effectLst>
                  <a:latin typeface="Arial" charset="0"/>
                </a:rPr>
                <a:t>1990</a:t>
              </a:r>
            </a:p>
          </p:txBody>
        </p:sp>
      </p:grpSp>
      <p:grpSp>
        <p:nvGrpSpPr>
          <p:cNvPr id="6" name="Group 16"/>
          <p:cNvGrpSpPr>
            <a:grpSpLocks/>
          </p:cNvGrpSpPr>
          <p:nvPr/>
        </p:nvGrpSpPr>
        <p:grpSpPr bwMode="auto">
          <a:xfrm>
            <a:off x="4067175" y="2708275"/>
            <a:ext cx="1658938" cy="1658938"/>
            <a:chOff x="3328" y="636"/>
            <a:chExt cx="1664" cy="1396"/>
          </a:xfrm>
        </p:grpSpPr>
        <p:sp>
          <p:nvSpPr>
            <p:cNvPr id="8209" name="Rectangle 17"/>
            <p:cNvSpPr>
              <a:spLocks noChangeArrowheads="1"/>
            </p:cNvSpPr>
            <p:nvPr/>
          </p:nvSpPr>
          <p:spPr bwMode="auto">
            <a:xfrm>
              <a:off x="4267" y="1667"/>
              <a:ext cx="683" cy="365"/>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3200" b="1" dirty="0">
                  <a:effectLst>
                    <a:outerShdw blurRad="38100" dist="38100" dir="2700000" algn="tl">
                      <a:srgbClr val="000000"/>
                    </a:outerShdw>
                  </a:effectLst>
                  <a:latin typeface="Arial" charset="0"/>
                </a:rPr>
                <a:t>2001</a:t>
              </a:r>
            </a:p>
          </p:txBody>
        </p:sp>
        <p:graphicFrame>
          <p:nvGraphicFramePr>
            <p:cNvPr id="2050" name="Object 18"/>
            <p:cNvGraphicFramePr>
              <a:graphicFrameLocks/>
            </p:cNvGraphicFramePr>
            <p:nvPr/>
          </p:nvGraphicFramePr>
          <p:xfrm>
            <a:off x="3328" y="636"/>
            <a:ext cx="1664" cy="1072"/>
          </p:xfrm>
          <a:graphic>
            <a:graphicData uri="http://schemas.openxmlformats.org/presentationml/2006/ole">
              <p:oleObj spid="_x0000_s2050" name="Image" r:id="rId8" imgW="2152381" imgH="1390476" progId="Photoshop.Image.4">
                <p:embed/>
              </p:oleObj>
            </a:graphicData>
          </a:graphic>
        </p:graphicFrame>
      </p:grpSp>
      <p:sp>
        <p:nvSpPr>
          <p:cNvPr id="22" name="Rectangle 17"/>
          <p:cNvSpPr>
            <a:spLocks noChangeArrowheads="1"/>
          </p:cNvSpPr>
          <p:nvPr/>
        </p:nvSpPr>
        <p:spPr bwMode="auto">
          <a:xfrm>
            <a:off x="684213" y="3789363"/>
            <a:ext cx="1074737" cy="563562"/>
          </a:xfrm>
          <a:prstGeom prst="rect">
            <a:avLst/>
          </a:prstGeom>
          <a:noFill/>
          <a:ln w="9525">
            <a:noFill/>
            <a:miter lim="800000"/>
            <a:headEnd/>
            <a:tailEnd/>
          </a:ln>
          <a:effectLst/>
        </p:spPr>
        <p:txBody>
          <a:bodyPr wrap="none" lIns="92075" tIns="46038" rIns="92075" bIns="46038">
            <a:spAutoFit/>
          </a:bodyPr>
          <a:lstStyle/>
          <a:p>
            <a:pPr eaLnBrk="0" hangingPunct="0">
              <a:defRPr/>
            </a:pPr>
            <a:r>
              <a:rPr lang="es-MX" sz="3200" b="1" dirty="0">
                <a:effectLst>
                  <a:outerShdw blurRad="38100" dist="38100" dir="2700000" algn="tl">
                    <a:srgbClr val="000000"/>
                  </a:outerShdw>
                </a:effectLst>
                <a:latin typeface="Arial" charset="0"/>
              </a:rPr>
              <a:t>2011</a:t>
            </a:r>
            <a:endParaRPr lang="en-US" sz="3200" b="1" dirty="0">
              <a:effectLst>
                <a:outerShdw blurRad="38100" dist="38100" dir="2700000" algn="tl">
                  <a:srgbClr val="000000"/>
                </a:outerShdw>
              </a:effectLst>
              <a:latin typeface="Arial" charset="0"/>
            </a:endParaRPr>
          </a:p>
        </p:txBody>
      </p:sp>
      <p:sp>
        <p:nvSpPr>
          <p:cNvPr id="24" name="Line 2"/>
          <p:cNvSpPr>
            <a:spLocks noChangeShapeType="1"/>
          </p:cNvSpPr>
          <p:nvPr/>
        </p:nvSpPr>
        <p:spPr bwMode="auto">
          <a:xfrm>
            <a:off x="5003800" y="5741988"/>
            <a:ext cx="1081088" cy="63500"/>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5" name="Line 2"/>
          <p:cNvSpPr>
            <a:spLocks noChangeShapeType="1"/>
          </p:cNvSpPr>
          <p:nvPr/>
        </p:nvSpPr>
        <p:spPr bwMode="auto">
          <a:xfrm flipV="1">
            <a:off x="7667625" y="4724400"/>
            <a:ext cx="360363" cy="720725"/>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6" name="Line 2"/>
          <p:cNvSpPr>
            <a:spLocks noChangeShapeType="1"/>
          </p:cNvSpPr>
          <p:nvPr/>
        </p:nvSpPr>
        <p:spPr bwMode="auto">
          <a:xfrm flipH="1" flipV="1">
            <a:off x="5795963" y="3284538"/>
            <a:ext cx="504825" cy="144462"/>
          </a:xfrm>
          <a:prstGeom prst="line">
            <a:avLst/>
          </a:prstGeom>
          <a:noFill/>
          <a:ln w="76200">
            <a:solidFill>
              <a:schemeClr val="accent1"/>
            </a:solidFill>
            <a:round/>
            <a:headEnd type="none" w="sm" len="sm"/>
            <a:tailEnd type="stealth" w="med" len="lg"/>
          </a:ln>
        </p:spPr>
        <p:txBody>
          <a:bodyPr wrap="none" anchor="ctr"/>
          <a:lstStyle/>
          <a:p>
            <a:endParaRPr lang="en-US"/>
          </a:p>
        </p:txBody>
      </p:sp>
      <p:sp>
        <p:nvSpPr>
          <p:cNvPr id="27" name="Line 2"/>
          <p:cNvSpPr>
            <a:spLocks noChangeShapeType="1"/>
          </p:cNvSpPr>
          <p:nvPr/>
        </p:nvSpPr>
        <p:spPr bwMode="auto">
          <a:xfrm flipH="1" flipV="1">
            <a:off x="2627313" y="3213100"/>
            <a:ext cx="1296987" cy="71438"/>
          </a:xfrm>
          <a:prstGeom prst="line">
            <a:avLst/>
          </a:prstGeom>
          <a:noFill/>
          <a:ln w="76200">
            <a:solidFill>
              <a:schemeClr val="accent1"/>
            </a:solidFill>
            <a:round/>
            <a:headEnd type="none" w="sm" len="sm"/>
            <a:tailEnd type="stealth" w="med" len="lg"/>
          </a:ln>
        </p:spPr>
        <p:txBody>
          <a:bodyPr wrap="none" anchor="ctr"/>
          <a:lstStyle/>
          <a:p>
            <a:endParaRPr lang="en-US"/>
          </a:p>
        </p:txBody>
      </p:sp>
      <p:pic>
        <p:nvPicPr>
          <p:cNvPr id="2063" name="Picture 21"/>
          <p:cNvPicPr>
            <a:picLocks noChangeAspect="1" noChangeArrowheads="1"/>
          </p:cNvPicPr>
          <p:nvPr/>
        </p:nvPicPr>
        <p:blipFill>
          <a:blip r:embed="rId9" cstate="print"/>
          <a:srcRect/>
          <a:stretch>
            <a:fillRect/>
          </a:stretch>
        </p:blipFill>
        <p:spPr bwMode="auto">
          <a:xfrm>
            <a:off x="611188" y="1989138"/>
            <a:ext cx="1905000" cy="1857375"/>
          </a:xfrm>
          <a:prstGeom prst="rect">
            <a:avLst/>
          </a:prstGeom>
          <a:noFill/>
          <a:ln w="9525">
            <a:noFill/>
            <a:miter lim="800000"/>
            <a:headEnd/>
            <a:tailEnd/>
          </a:ln>
        </p:spPr>
      </p:pic>
      <p:sp>
        <p:nvSpPr>
          <p:cNvPr id="29" name="Line 2"/>
          <p:cNvSpPr>
            <a:spLocks noChangeShapeType="1"/>
          </p:cNvSpPr>
          <p:nvPr/>
        </p:nvSpPr>
        <p:spPr bwMode="auto">
          <a:xfrm flipV="1">
            <a:off x="2771775" y="1557338"/>
            <a:ext cx="1295400" cy="576262"/>
          </a:xfrm>
          <a:prstGeom prst="line">
            <a:avLst/>
          </a:prstGeom>
          <a:noFill/>
          <a:ln w="76200">
            <a:solidFill>
              <a:schemeClr val="accent1"/>
            </a:solidFill>
            <a:round/>
            <a:headEnd type="none" w="sm" len="sm"/>
            <a:tailEnd type="stealth" w="med" len="lg"/>
          </a:ln>
        </p:spPr>
        <p:txBody>
          <a:bodyPr wrap="none" anchor="ctr"/>
          <a:lstStyle/>
          <a:p>
            <a:endParaRPr lang="en-US"/>
          </a:p>
        </p:txBody>
      </p:sp>
      <p:pic>
        <p:nvPicPr>
          <p:cNvPr id="2065" name="Picture 22"/>
          <p:cNvPicPr>
            <a:picLocks noChangeAspect="1" noChangeArrowheads="1"/>
          </p:cNvPicPr>
          <p:nvPr/>
        </p:nvPicPr>
        <p:blipFill>
          <a:blip r:embed="rId10" cstate="print"/>
          <a:srcRect/>
          <a:stretch>
            <a:fillRect/>
          </a:stretch>
        </p:blipFill>
        <p:spPr bwMode="auto">
          <a:xfrm>
            <a:off x="4140200" y="476250"/>
            <a:ext cx="2619375" cy="17430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out)">
                                      <p:cBhvr>
                                        <p:cTn id="11" dur="500"/>
                                        <p:tgtEl>
                                          <p:spTgt spid="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out)">
                                      <p:cBhvr>
                                        <p:cTn id="19" dur="500"/>
                                        <p:tgtEl>
                                          <p:spTgt spid="4"/>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out)">
                                      <p:cBhvr>
                                        <p:cTn id="23" dur="500"/>
                                        <p:tgtEl>
                                          <p:spTgt spid="5"/>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500"/>
                                        <p:tgtEl>
                                          <p:spTgt spid="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down)">
                                      <p:cBhvr>
                                        <p:cTn id="31" dur="500"/>
                                        <p:tgtEl>
                                          <p:spTgt spid="2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down)">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24" grpId="0" animBg="1"/>
      <p:bldP spid="25" grpId="0" animBg="1"/>
      <p:bldP spid="26" grpId="0" animBg="1"/>
      <p:bldP spid="27"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0" name="Oval 32"/>
          <p:cNvSpPr>
            <a:spLocks noChangeArrowheads="1"/>
          </p:cNvSpPr>
          <p:nvPr/>
        </p:nvSpPr>
        <p:spPr bwMode="auto">
          <a:xfrm>
            <a:off x="684213" y="1052513"/>
            <a:ext cx="3962400" cy="3746500"/>
          </a:xfrm>
          <a:prstGeom prst="ellipse">
            <a:avLst/>
          </a:prstGeom>
          <a:solidFill>
            <a:schemeClr val="bg2">
              <a:lumMod val="90000"/>
            </a:schemeClr>
          </a:solidFill>
          <a:ln w="9525">
            <a:solidFill>
              <a:srgbClr val="000000"/>
            </a:solidFill>
            <a:round/>
            <a:headEnd/>
            <a:tailEnd/>
          </a:ln>
          <a:effectLst/>
        </p:spPr>
        <p:txBody>
          <a:bodyPr wrap="none" anchor="ctr"/>
          <a:lstStyle/>
          <a:p>
            <a:pPr algn="ctr">
              <a:defRPr/>
            </a:pPr>
            <a:r>
              <a:rPr lang="en-US" sz="3600" b="1"/>
              <a:t>INTERNET</a:t>
            </a:r>
          </a:p>
        </p:txBody>
      </p:sp>
      <p:sp>
        <p:nvSpPr>
          <p:cNvPr id="12309" name="Rectangle 21"/>
          <p:cNvSpPr>
            <a:spLocks noGrp="1" noChangeArrowheads="1"/>
          </p:cNvSpPr>
          <p:nvPr>
            <p:ph type="title"/>
          </p:nvPr>
        </p:nvSpPr>
        <p:spPr>
          <a:xfrm>
            <a:off x="395288" y="333375"/>
            <a:ext cx="6653212" cy="762000"/>
          </a:xfrm>
        </p:spPr>
        <p:txBody>
          <a:bodyPr/>
          <a:lstStyle/>
          <a:p>
            <a:pPr fontAlgn="auto">
              <a:spcAft>
                <a:spcPts val="0"/>
              </a:spcAft>
              <a:defRPr/>
            </a:pPr>
            <a:r>
              <a:rPr lang="en-US" dirty="0" err="1"/>
              <a:t>Qué</a:t>
            </a:r>
            <a:r>
              <a:rPr lang="en-US" dirty="0"/>
              <a:t> </a:t>
            </a:r>
            <a:r>
              <a:rPr lang="en-US" dirty="0" err="1"/>
              <a:t>es</a:t>
            </a:r>
            <a:r>
              <a:rPr lang="en-US" dirty="0"/>
              <a:t> Internet</a:t>
            </a:r>
            <a:r>
              <a:rPr lang="es-ES" dirty="0"/>
              <a:t>?</a:t>
            </a:r>
          </a:p>
        </p:txBody>
      </p:sp>
      <p:sp>
        <p:nvSpPr>
          <p:cNvPr id="3077" name="Rectangle 22"/>
          <p:cNvSpPr>
            <a:spLocks noChangeArrowheads="1"/>
          </p:cNvSpPr>
          <p:nvPr/>
        </p:nvSpPr>
        <p:spPr bwMode="auto">
          <a:xfrm>
            <a:off x="0" y="4724400"/>
            <a:ext cx="9144000" cy="1463675"/>
          </a:xfrm>
          <a:prstGeom prst="rect">
            <a:avLst/>
          </a:prstGeom>
          <a:noFill/>
          <a:ln w="9525">
            <a:noFill/>
            <a:miter lim="800000"/>
            <a:headEnd/>
            <a:tailEnd/>
          </a:ln>
        </p:spPr>
        <p:txBody>
          <a:bodyPr>
            <a:spAutoFit/>
          </a:bodyPr>
          <a:lstStyle/>
          <a:p>
            <a:pPr algn="ctr"/>
            <a:r>
              <a:rPr lang="es-PE" sz="3000">
                <a:latin typeface="Arial" charset="0"/>
                <a:cs typeface="Times New Roman" charset="0"/>
              </a:rPr>
              <a:t>Internet es una red mundial de computadoras conectadas entre sí con el fin de </a:t>
            </a:r>
          </a:p>
          <a:p>
            <a:pPr algn="ctr"/>
            <a:r>
              <a:rPr lang="es-PE" sz="3000">
                <a:latin typeface="Arial" charset="0"/>
                <a:cs typeface="Times New Roman" charset="0"/>
              </a:rPr>
              <a:t>intercambiar información.</a:t>
            </a:r>
            <a:endParaRPr lang="es-ES" sz="3000">
              <a:latin typeface="Arial" charset="0"/>
              <a:cs typeface="Times New Roman" charset="0"/>
            </a:endParaRPr>
          </a:p>
        </p:txBody>
      </p:sp>
      <p:grpSp>
        <p:nvGrpSpPr>
          <p:cNvPr id="2" name="Group 23"/>
          <p:cNvGrpSpPr>
            <a:grpSpLocks/>
          </p:cNvGrpSpPr>
          <p:nvPr/>
        </p:nvGrpSpPr>
        <p:grpSpPr bwMode="auto">
          <a:xfrm>
            <a:off x="0" y="1268413"/>
            <a:ext cx="3817938" cy="3197225"/>
            <a:chOff x="457" y="1507"/>
            <a:chExt cx="2405" cy="2014"/>
          </a:xfrm>
        </p:grpSpPr>
        <p:grpSp>
          <p:nvGrpSpPr>
            <p:cNvPr id="3080" name="Group 24"/>
            <p:cNvGrpSpPr>
              <a:grpSpLocks/>
            </p:cNvGrpSpPr>
            <p:nvPr/>
          </p:nvGrpSpPr>
          <p:grpSpPr bwMode="auto">
            <a:xfrm>
              <a:off x="584" y="1507"/>
              <a:ext cx="2278" cy="1988"/>
              <a:chOff x="575" y="1525"/>
              <a:chExt cx="2278" cy="1988"/>
            </a:xfrm>
          </p:grpSpPr>
          <p:sp>
            <p:nvSpPr>
              <p:cNvPr id="3084" name="Oval 25"/>
              <p:cNvSpPr>
                <a:spLocks noChangeArrowheads="1"/>
              </p:cNvSpPr>
              <p:nvPr/>
            </p:nvSpPr>
            <p:spPr bwMode="auto">
              <a:xfrm>
                <a:off x="945" y="1574"/>
                <a:ext cx="1908" cy="1872"/>
              </a:xfrm>
              <a:prstGeom prst="ellipse">
                <a:avLst/>
              </a:prstGeom>
              <a:noFill/>
              <a:ln w="12700" cap="rnd">
                <a:solidFill>
                  <a:schemeClr val="tx1"/>
                </a:solidFill>
                <a:prstDash val="sysDot"/>
                <a:round/>
                <a:headEnd type="none" w="sm" len="sm"/>
                <a:tailEnd type="none" w="sm" len="sm"/>
              </a:ln>
            </p:spPr>
            <p:txBody>
              <a:bodyPr wrap="none" anchor="ctr">
                <a:spAutoFit/>
              </a:bodyPr>
              <a:lstStyle/>
              <a:p>
                <a:endParaRPr lang="en-US"/>
              </a:p>
            </p:txBody>
          </p:sp>
          <p:pic>
            <p:nvPicPr>
              <p:cNvPr id="3085" name="Picture 26"/>
              <p:cNvPicPr>
                <a:picLocks noChangeArrowheads="1"/>
              </p:cNvPicPr>
              <p:nvPr/>
            </p:nvPicPr>
            <p:blipFill>
              <a:blip r:embed="rId4" cstate="print"/>
              <a:srcRect/>
              <a:stretch>
                <a:fillRect/>
              </a:stretch>
            </p:blipFill>
            <p:spPr bwMode="auto">
              <a:xfrm>
                <a:off x="1454" y="3049"/>
                <a:ext cx="616" cy="464"/>
              </a:xfrm>
              <a:prstGeom prst="rect">
                <a:avLst/>
              </a:prstGeom>
              <a:noFill/>
              <a:ln w="12700">
                <a:solidFill>
                  <a:schemeClr val="accent1"/>
                </a:solidFill>
                <a:miter lim="800000"/>
                <a:headEnd/>
                <a:tailEnd/>
              </a:ln>
            </p:spPr>
          </p:pic>
          <p:pic>
            <p:nvPicPr>
              <p:cNvPr id="3086" name="Picture 27"/>
              <p:cNvPicPr>
                <a:picLocks noChangeArrowheads="1"/>
              </p:cNvPicPr>
              <p:nvPr/>
            </p:nvPicPr>
            <p:blipFill>
              <a:blip r:embed="rId5" cstate="print"/>
              <a:srcRect l="2769" t="740" r="13240" b="340"/>
              <a:stretch>
                <a:fillRect/>
              </a:stretch>
            </p:blipFill>
            <p:spPr bwMode="auto">
              <a:xfrm>
                <a:off x="575" y="2025"/>
                <a:ext cx="571" cy="821"/>
              </a:xfrm>
              <a:prstGeom prst="rect">
                <a:avLst/>
              </a:prstGeom>
              <a:noFill/>
              <a:ln w="12700">
                <a:solidFill>
                  <a:schemeClr val="accent1"/>
                </a:solidFill>
                <a:miter lim="800000"/>
                <a:headEnd/>
                <a:tailEnd/>
              </a:ln>
            </p:spPr>
          </p:pic>
          <p:graphicFrame>
            <p:nvGraphicFramePr>
              <p:cNvPr id="3074" name="Object 28"/>
              <p:cNvGraphicFramePr>
                <a:graphicFrameLocks/>
              </p:cNvGraphicFramePr>
              <p:nvPr/>
            </p:nvGraphicFramePr>
            <p:xfrm>
              <a:off x="1987" y="1525"/>
              <a:ext cx="652" cy="520"/>
            </p:xfrm>
            <a:graphic>
              <a:graphicData uri="http://schemas.openxmlformats.org/presentationml/2006/ole">
                <p:oleObj spid="_x0000_s3074" name="Image" r:id="rId6" imgW="2419048" imgH="1666667" progId="Photoshop.Image.4">
                  <p:embed/>
                </p:oleObj>
              </a:graphicData>
            </a:graphic>
          </p:graphicFrame>
        </p:grpSp>
        <p:sp>
          <p:nvSpPr>
            <p:cNvPr id="12317" name="Text Box 29"/>
            <p:cNvSpPr txBox="1">
              <a:spLocks noChangeArrowheads="1"/>
            </p:cNvSpPr>
            <p:nvPr/>
          </p:nvSpPr>
          <p:spPr bwMode="auto">
            <a:xfrm>
              <a:off x="1797" y="1999"/>
              <a:ext cx="565" cy="326"/>
            </a:xfrm>
            <a:prstGeom prst="rect">
              <a:avLst/>
            </a:prstGeom>
            <a:noFill/>
            <a:ln w="12700">
              <a:noFill/>
              <a:miter lim="800000"/>
              <a:headEnd type="none" w="sm" len="sm"/>
              <a:tailEnd type="none" w="sm" len="sm"/>
            </a:ln>
            <a:effectLst/>
          </p:spPr>
          <p:txBody>
            <a:bodyPr wrap="none">
              <a:spAutoFit/>
            </a:bodyPr>
            <a:lstStyle/>
            <a:p>
              <a:pPr eaLnBrk="0" hangingPunct="0">
                <a:defRPr/>
              </a:pPr>
              <a:r>
                <a:rPr lang="es-ES" sz="1400"/>
                <a:t>Ventas y</a:t>
              </a:r>
            </a:p>
            <a:p>
              <a:pPr eaLnBrk="0" hangingPunct="0">
                <a:defRPr/>
              </a:pPr>
              <a:r>
                <a:rPr lang="es-ES" sz="1400"/>
                <a:t>Mercadeo</a:t>
              </a:r>
              <a:endParaRPr lang="es-ES" sz="2800" b="1">
                <a:effectLst>
                  <a:outerShdw blurRad="38100" dist="38100" dir="2700000" algn="tl">
                    <a:srgbClr val="000000"/>
                  </a:outerShdw>
                </a:effectLst>
                <a:latin typeface="Arial" charset="0"/>
              </a:endParaRPr>
            </a:p>
          </p:txBody>
        </p:sp>
        <p:sp>
          <p:nvSpPr>
            <p:cNvPr id="12318" name="Text Box 30"/>
            <p:cNvSpPr txBox="1">
              <a:spLocks noChangeArrowheads="1"/>
            </p:cNvSpPr>
            <p:nvPr/>
          </p:nvSpPr>
          <p:spPr bwMode="auto">
            <a:xfrm>
              <a:off x="457" y="2895"/>
              <a:ext cx="562" cy="326"/>
            </a:xfrm>
            <a:prstGeom prst="rect">
              <a:avLst/>
            </a:prstGeom>
            <a:noFill/>
            <a:ln w="12700">
              <a:noFill/>
              <a:miter lim="800000"/>
              <a:headEnd type="none" w="sm" len="sm"/>
              <a:tailEnd type="none" w="sm" len="sm"/>
            </a:ln>
            <a:effectLst/>
          </p:spPr>
          <p:txBody>
            <a:bodyPr wrap="none">
              <a:spAutoFit/>
            </a:bodyPr>
            <a:lstStyle/>
            <a:p>
              <a:pPr eaLnBrk="0" hangingPunct="0">
                <a:defRPr/>
              </a:pPr>
              <a:r>
                <a:rPr lang="es-ES" sz="1400"/>
                <a:t>Soporte</a:t>
              </a:r>
            </a:p>
            <a:p>
              <a:pPr eaLnBrk="0" hangingPunct="0">
                <a:defRPr/>
              </a:pPr>
              <a:r>
                <a:rPr lang="es-ES" sz="1400"/>
                <a:t>a Clientes</a:t>
              </a:r>
              <a:endParaRPr lang="es-ES" sz="2800" b="1">
                <a:effectLst>
                  <a:outerShdw blurRad="38100" dist="38100" dir="2700000" algn="tl">
                    <a:srgbClr val="000000"/>
                  </a:outerShdw>
                </a:effectLst>
                <a:latin typeface="Arial" charset="0"/>
              </a:endParaRPr>
            </a:p>
          </p:txBody>
        </p:sp>
        <p:sp>
          <p:nvSpPr>
            <p:cNvPr id="12319" name="Text Box 31"/>
            <p:cNvSpPr txBox="1">
              <a:spLocks noChangeArrowheads="1"/>
            </p:cNvSpPr>
            <p:nvPr/>
          </p:nvSpPr>
          <p:spPr bwMode="auto">
            <a:xfrm>
              <a:off x="2111" y="3195"/>
              <a:ext cx="695" cy="326"/>
            </a:xfrm>
            <a:prstGeom prst="rect">
              <a:avLst/>
            </a:prstGeom>
            <a:noFill/>
            <a:ln w="12700">
              <a:noFill/>
              <a:miter lim="800000"/>
              <a:headEnd type="none" w="sm" len="sm"/>
              <a:tailEnd type="none" w="sm" len="sm"/>
            </a:ln>
            <a:effectLst/>
          </p:spPr>
          <p:txBody>
            <a:bodyPr wrap="none">
              <a:spAutoFit/>
            </a:bodyPr>
            <a:lstStyle/>
            <a:p>
              <a:pPr eaLnBrk="0" hangingPunct="0">
                <a:defRPr/>
              </a:pPr>
              <a:r>
                <a:rPr lang="es-ES" sz="1400"/>
                <a:t>Finanzas y</a:t>
              </a:r>
            </a:p>
            <a:p>
              <a:pPr eaLnBrk="0" hangingPunct="0">
                <a:defRPr/>
              </a:pPr>
              <a:r>
                <a:rPr lang="es-ES" sz="1400"/>
                <a:t>Contabilidad</a:t>
              </a:r>
              <a:endParaRPr lang="es-ES" sz="2800" b="1">
                <a:effectLst>
                  <a:outerShdw blurRad="38100" dist="38100" dir="2700000" algn="tl">
                    <a:srgbClr val="000000"/>
                  </a:outerShdw>
                </a:effectLst>
                <a:latin typeface="Arial" charset="0"/>
              </a:endParaRPr>
            </a:p>
          </p:txBody>
        </p:sp>
      </p:grpSp>
      <p:sp>
        <p:nvSpPr>
          <p:cNvPr id="3079" name="Rectangle 22"/>
          <p:cNvSpPr>
            <a:spLocks noChangeArrowheads="1"/>
          </p:cNvSpPr>
          <p:nvPr/>
        </p:nvSpPr>
        <p:spPr bwMode="auto">
          <a:xfrm>
            <a:off x="5364163" y="765175"/>
            <a:ext cx="3419475" cy="2676525"/>
          </a:xfrm>
          <a:prstGeom prst="rect">
            <a:avLst/>
          </a:prstGeom>
          <a:noFill/>
          <a:ln w="9525">
            <a:noFill/>
            <a:miter lim="800000"/>
            <a:headEnd/>
            <a:tailEnd/>
          </a:ln>
        </p:spPr>
        <p:txBody>
          <a:bodyPr>
            <a:spAutoFit/>
          </a:bodyPr>
          <a:lstStyle/>
          <a:p>
            <a:pPr algn="ctr"/>
            <a:r>
              <a:rPr lang="es-PE" i="1">
                <a:latin typeface="Arial" charset="0"/>
                <a:cs typeface="Times New Roman" charset="0"/>
              </a:rPr>
              <a:t>Al igual que las computadoras el internet nace en actividades económicas y después se adapta a la educación.</a:t>
            </a:r>
            <a:endParaRPr lang="es-ES" i="1">
              <a:latin typeface="Arial"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20"/>
                                        </p:tgtEl>
                                        <p:attrNameLst>
                                          <p:attrName>style.visibility</p:attrName>
                                        </p:attrNameLst>
                                      </p:cBhvr>
                                      <p:to>
                                        <p:strVal val="visible"/>
                                      </p:to>
                                    </p:set>
                                    <p:anim calcmode="lin" valueType="num">
                                      <p:cBhvr additive="base">
                                        <p:cTn id="7" dur="500" fill="hold"/>
                                        <p:tgtEl>
                                          <p:spTgt spid="12320"/>
                                        </p:tgtEl>
                                        <p:attrNameLst>
                                          <p:attrName>ppt_x</p:attrName>
                                        </p:attrNameLst>
                                      </p:cBhvr>
                                      <p:tavLst>
                                        <p:tav tm="0">
                                          <p:val>
                                            <p:strVal val="0-#ppt_w/2"/>
                                          </p:val>
                                        </p:tav>
                                        <p:tav tm="100000">
                                          <p:val>
                                            <p:strVal val="#ppt_x"/>
                                          </p:val>
                                        </p:tav>
                                      </p:tavLst>
                                    </p:anim>
                                    <p:anim calcmode="lin" valueType="num">
                                      <p:cBhvr additive="base">
                                        <p:cTn id="8" dur="500" fill="hold"/>
                                        <p:tgtEl>
                                          <p:spTgt spid="123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5" name="Rectangle 9"/>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4349" name="Rectangle 13"/>
          <p:cNvSpPr>
            <a:spLocks noChangeArrowheads="1"/>
          </p:cNvSpPr>
          <p:nvPr/>
        </p:nvSpPr>
        <p:spPr bwMode="auto">
          <a:xfrm>
            <a:off x="539750" y="3573463"/>
            <a:ext cx="7994650" cy="2951162"/>
          </a:xfrm>
          <a:prstGeom prst="rect">
            <a:avLst/>
          </a:prstGeom>
          <a:noFill/>
          <a:ln w="9525">
            <a:noFill/>
            <a:miter lim="800000"/>
            <a:headEnd/>
            <a:tailEnd/>
          </a:ln>
        </p:spPr>
        <p:txBody>
          <a:bodyPr/>
          <a:lstStyle/>
          <a:p>
            <a:pPr marL="342900" indent="38100" algn="just">
              <a:lnSpc>
                <a:spcPct val="90000"/>
              </a:lnSpc>
              <a:spcBef>
                <a:spcPct val="20000"/>
              </a:spcBef>
              <a:buSzPct val="85000"/>
            </a:pPr>
            <a:r>
              <a:rPr lang="es-PE" sz="2600">
                <a:latin typeface="Arial" charset="0"/>
                <a:cs typeface="Times New Roman" charset="0"/>
              </a:rPr>
              <a:t>Los rusos ponen en órbita el primer satélite artificial, llamado SPUTNICK, lo que causo gran alarma en EE.UU. La reacción del entonces su Presidente, Dwight D. Einsenhower, fue crear ARPA (Advanced Research Projects Agency), con el objeto de promover la Investigación y el desarrollo de nuevas tecnologías para la defensa Nacional.</a:t>
            </a:r>
          </a:p>
          <a:p>
            <a:pPr marL="342900" indent="38100" algn="just">
              <a:lnSpc>
                <a:spcPct val="90000"/>
              </a:lnSpc>
              <a:spcBef>
                <a:spcPct val="20000"/>
              </a:spcBef>
              <a:buSzPct val="85000"/>
            </a:pPr>
            <a:r>
              <a:rPr lang="es-PE" sz="2600">
                <a:latin typeface="Arial" charset="0"/>
                <a:cs typeface="Times New Roman" charset="0"/>
              </a:rPr>
              <a:t> </a:t>
            </a:r>
          </a:p>
        </p:txBody>
      </p:sp>
      <p:sp>
        <p:nvSpPr>
          <p:cNvPr id="14350" name="Rectangle 14"/>
          <p:cNvSpPr>
            <a:spLocks noChangeArrowheads="1"/>
          </p:cNvSpPr>
          <p:nvPr/>
        </p:nvSpPr>
        <p:spPr bwMode="auto">
          <a:xfrm>
            <a:off x="5867400" y="1628775"/>
            <a:ext cx="2362200" cy="1128713"/>
          </a:xfrm>
          <a:prstGeom prst="rect">
            <a:avLst/>
          </a:prstGeom>
          <a:noFill/>
          <a:ln w="9525">
            <a:noFill/>
            <a:miter lim="800000"/>
            <a:headEnd/>
            <a:tailEnd/>
          </a:ln>
        </p:spPr>
        <p:txBody>
          <a:bodyPr>
            <a:spAutoFit/>
          </a:bodyPr>
          <a:lstStyle/>
          <a:p>
            <a:r>
              <a:rPr lang="es-PE" sz="6800" b="1" i="1">
                <a:solidFill>
                  <a:srgbClr val="FF0000"/>
                </a:solidFill>
                <a:latin typeface="Arial" charset="0"/>
                <a:cs typeface="Times New Roman" charset="0"/>
              </a:rPr>
              <a:t>1957</a:t>
            </a:r>
            <a:endParaRPr lang="es-ES" sz="6800" b="1" i="1">
              <a:solidFill>
                <a:srgbClr val="FF0000"/>
              </a:solidFill>
              <a:latin typeface="Arial" charset="0"/>
              <a:cs typeface="Times New Roman" charset="0"/>
            </a:endParaRPr>
          </a:p>
        </p:txBody>
      </p:sp>
      <p:pic>
        <p:nvPicPr>
          <p:cNvPr id="15365" name="Picture 15"/>
          <p:cNvPicPr>
            <a:picLocks noChangeAspect="1" noChangeArrowheads="1"/>
          </p:cNvPicPr>
          <p:nvPr/>
        </p:nvPicPr>
        <p:blipFill>
          <a:blip r:embed="rId3" cstate="print"/>
          <a:srcRect/>
          <a:stretch>
            <a:fillRect/>
          </a:stretch>
        </p:blipFill>
        <p:spPr bwMode="auto">
          <a:xfrm>
            <a:off x="2411413" y="1268413"/>
            <a:ext cx="2447925" cy="1866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1000" fill="hold"/>
                                        <p:tgtEl>
                                          <p:spTgt spid="14350"/>
                                        </p:tgtEl>
                                        <p:attrNameLst>
                                          <p:attrName>ppt_w</p:attrName>
                                        </p:attrNameLst>
                                      </p:cBhvr>
                                      <p:tavLst>
                                        <p:tav tm="0">
                                          <p:val>
                                            <p:fltVal val="0"/>
                                          </p:val>
                                        </p:tav>
                                        <p:tav tm="100000">
                                          <p:val>
                                            <p:strVal val="#ppt_w"/>
                                          </p:val>
                                        </p:tav>
                                      </p:tavLst>
                                    </p:anim>
                                    <p:anim calcmode="lin" valueType="num">
                                      <p:cBhvr>
                                        <p:cTn id="8" dur="1000" fill="hold"/>
                                        <p:tgtEl>
                                          <p:spTgt spid="14350"/>
                                        </p:tgtEl>
                                        <p:attrNameLst>
                                          <p:attrName>ppt_h</p:attrName>
                                        </p:attrNameLst>
                                      </p:cBhvr>
                                      <p:tavLst>
                                        <p:tav tm="0">
                                          <p:val>
                                            <p:fltVal val="0"/>
                                          </p:val>
                                        </p:tav>
                                        <p:tav tm="100000">
                                          <p:val>
                                            <p:strVal val="#ppt_h"/>
                                          </p:val>
                                        </p:tav>
                                      </p:tavLst>
                                    </p:anim>
                                    <p:anim calcmode="lin" valueType="num">
                                      <p:cBhvr>
                                        <p:cTn id="9" dur="1000" fill="hold"/>
                                        <p:tgtEl>
                                          <p:spTgt spid="143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type="wd">
                                    <p:tmPct val="100000"/>
                                  </p:iterate>
                                  <p:childTnLst>
                                    <p:set>
                                      <p:cBhvr>
                                        <p:cTn id="14" dur="1" fill="hold">
                                          <p:stCondLst>
                                            <p:cond delay="0"/>
                                          </p:stCondLst>
                                        </p:cTn>
                                        <p:tgtEl>
                                          <p:spTgt spid="14349"/>
                                        </p:tgtEl>
                                        <p:attrNameLst>
                                          <p:attrName>style.visibility</p:attrName>
                                        </p:attrNameLst>
                                      </p:cBhvr>
                                      <p:to>
                                        <p:strVal val="visible"/>
                                      </p:to>
                                    </p:set>
                                    <p:animEffect transition="in" filter="wipe(up)">
                                      <p:cBhvr>
                                        <p:cTn id="15" dur="3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utoUpdateAnimBg="0"/>
      <p:bldP spid="1435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00356" name="Rectangle 4"/>
          <p:cNvSpPr>
            <a:spLocks noChangeArrowheads="1"/>
          </p:cNvSpPr>
          <p:nvPr/>
        </p:nvSpPr>
        <p:spPr bwMode="auto">
          <a:xfrm>
            <a:off x="971550" y="4797425"/>
            <a:ext cx="2362200" cy="1128713"/>
          </a:xfrm>
          <a:prstGeom prst="rect">
            <a:avLst/>
          </a:prstGeom>
          <a:noFill/>
          <a:ln w="9525">
            <a:noFill/>
            <a:miter lim="800000"/>
            <a:headEnd/>
            <a:tailEnd/>
          </a:ln>
        </p:spPr>
        <p:txBody>
          <a:bodyPr>
            <a:spAutoFit/>
          </a:bodyPr>
          <a:lstStyle/>
          <a:p>
            <a:r>
              <a:rPr lang="es-PE" sz="6800" b="1">
                <a:latin typeface="Arial" charset="0"/>
                <a:cs typeface="Times New Roman" charset="0"/>
              </a:rPr>
              <a:t>1958</a:t>
            </a:r>
            <a:endParaRPr lang="es-ES" sz="6800" b="1">
              <a:latin typeface="Arial" charset="0"/>
              <a:cs typeface="Times New Roman" charset="0"/>
            </a:endParaRPr>
          </a:p>
        </p:txBody>
      </p:sp>
      <p:sp>
        <p:nvSpPr>
          <p:cNvPr id="16388" name="Rectangle 5"/>
          <p:cNvSpPr>
            <a:spLocks noChangeArrowheads="1"/>
          </p:cNvSpPr>
          <p:nvPr/>
        </p:nvSpPr>
        <p:spPr bwMode="auto">
          <a:xfrm>
            <a:off x="4500563" y="1557338"/>
            <a:ext cx="3600450" cy="4530725"/>
          </a:xfrm>
          <a:prstGeom prst="rect">
            <a:avLst/>
          </a:prstGeom>
          <a:noFill/>
          <a:ln w="9525">
            <a:noFill/>
            <a:miter lim="800000"/>
            <a:headEnd/>
            <a:tailEnd/>
          </a:ln>
        </p:spPr>
        <p:txBody>
          <a:bodyPr/>
          <a:lstStyle/>
          <a:p>
            <a:pPr marL="342900" indent="38100">
              <a:lnSpc>
                <a:spcPct val="90000"/>
              </a:lnSpc>
              <a:spcBef>
                <a:spcPct val="20000"/>
              </a:spcBef>
              <a:buSzPct val="85000"/>
            </a:pPr>
            <a:r>
              <a:rPr lang="es-PE" sz="2600">
                <a:latin typeface="Arial" charset="0"/>
                <a:cs typeface="Times New Roman" charset="0"/>
              </a:rPr>
              <a:t>Además de Internet, otra consecuencia famosa de ARPA, fue el nacimiento de la NASA, que se independizó de la Agencia para iniciar el desarrollo de sus proyectos espaciales y es así como se va gestando ARPANet.</a:t>
            </a:r>
            <a:r>
              <a:rPr lang="es-ES" sz="2600">
                <a:latin typeface="Arial" charset="0"/>
                <a:cs typeface="Times New Roman" charset="0"/>
              </a:rPr>
              <a:t> </a:t>
            </a:r>
          </a:p>
        </p:txBody>
      </p:sp>
      <p:pic>
        <p:nvPicPr>
          <p:cNvPr id="16389" name="Picture 6"/>
          <p:cNvPicPr>
            <a:picLocks noChangeAspect="1" noChangeArrowheads="1"/>
          </p:cNvPicPr>
          <p:nvPr/>
        </p:nvPicPr>
        <p:blipFill>
          <a:blip r:embed="rId3" cstate="print"/>
          <a:srcRect/>
          <a:stretch>
            <a:fillRect/>
          </a:stretch>
        </p:blipFill>
        <p:spPr bwMode="auto">
          <a:xfrm>
            <a:off x="234950" y="1989138"/>
            <a:ext cx="4121150" cy="25923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p:cTn id="7" dur="1000" fill="hold"/>
                                        <p:tgtEl>
                                          <p:spTgt spid="100356"/>
                                        </p:tgtEl>
                                        <p:attrNameLst>
                                          <p:attrName>ppt_w</p:attrName>
                                        </p:attrNameLst>
                                      </p:cBhvr>
                                      <p:tavLst>
                                        <p:tav tm="0">
                                          <p:val>
                                            <p:fltVal val="0"/>
                                          </p:val>
                                        </p:tav>
                                        <p:tav tm="100000">
                                          <p:val>
                                            <p:strVal val="#ppt_w"/>
                                          </p:val>
                                        </p:tav>
                                      </p:tavLst>
                                    </p:anim>
                                    <p:anim calcmode="lin" valueType="num">
                                      <p:cBhvr>
                                        <p:cTn id="8" dur="1000" fill="hold"/>
                                        <p:tgtEl>
                                          <p:spTgt spid="100356"/>
                                        </p:tgtEl>
                                        <p:attrNameLst>
                                          <p:attrName>ppt_h</p:attrName>
                                        </p:attrNameLst>
                                      </p:cBhvr>
                                      <p:tavLst>
                                        <p:tav tm="0">
                                          <p:val>
                                            <p:fltVal val="0"/>
                                          </p:val>
                                        </p:tav>
                                        <p:tav tm="100000">
                                          <p:val>
                                            <p:strVal val="#ppt_h"/>
                                          </p:val>
                                        </p:tav>
                                      </p:tavLst>
                                    </p:anim>
                                    <p:anim calcmode="lin" valueType="num">
                                      <p:cBhvr>
                                        <p:cTn id="9" dur="1000" fill="hold"/>
                                        <p:tgtEl>
                                          <p:spTgt spid="1003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03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02404" name="Rectangle 4"/>
          <p:cNvSpPr>
            <a:spLocks noChangeArrowheads="1"/>
          </p:cNvSpPr>
          <p:nvPr/>
        </p:nvSpPr>
        <p:spPr bwMode="auto">
          <a:xfrm>
            <a:off x="1116013" y="5445125"/>
            <a:ext cx="2362200" cy="1128713"/>
          </a:xfrm>
          <a:prstGeom prst="rect">
            <a:avLst/>
          </a:prstGeom>
          <a:noFill/>
          <a:ln w="9525">
            <a:noFill/>
            <a:miter lim="800000"/>
            <a:headEnd/>
            <a:tailEnd/>
          </a:ln>
        </p:spPr>
        <p:txBody>
          <a:bodyPr>
            <a:spAutoFit/>
          </a:bodyPr>
          <a:lstStyle/>
          <a:p>
            <a:r>
              <a:rPr lang="es-PE" sz="6800" b="1" i="1">
                <a:latin typeface="Arial" charset="0"/>
                <a:cs typeface="Times New Roman" charset="0"/>
              </a:rPr>
              <a:t>1962</a:t>
            </a:r>
            <a:endParaRPr lang="es-ES" sz="6800" b="1" i="1">
              <a:latin typeface="Arial" charset="0"/>
              <a:cs typeface="Times New Roman" charset="0"/>
            </a:endParaRPr>
          </a:p>
        </p:txBody>
      </p:sp>
      <p:sp>
        <p:nvSpPr>
          <p:cNvPr id="102405" name="Rectangle 5"/>
          <p:cNvSpPr>
            <a:spLocks noChangeArrowheads="1"/>
          </p:cNvSpPr>
          <p:nvPr/>
        </p:nvSpPr>
        <p:spPr bwMode="auto">
          <a:xfrm>
            <a:off x="755650" y="1989138"/>
            <a:ext cx="5472113" cy="3344862"/>
          </a:xfrm>
          <a:prstGeom prst="rect">
            <a:avLst/>
          </a:prstGeom>
          <a:noFill/>
          <a:ln w="9525">
            <a:noFill/>
            <a:miter lim="800000"/>
            <a:headEnd/>
            <a:tailEnd/>
          </a:ln>
        </p:spPr>
        <p:txBody>
          <a:bodyPr/>
          <a:lstStyle/>
          <a:p>
            <a:pPr marL="342900" indent="38100" algn="just">
              <a:lnSpc>
                <a:spcPct val="90000"/>
              </a:lnSpc>
              <a:spcBef>
                <a:spcPct val="20000"/>
              </a:spcBef>
              <a:buSzPct val="85000"/>
            </a:pPr>
            <a:r>
              <a:rPr lang="es-PE" sz="2200">
                <a:latin typeface="Arial" charset="0"/>
                <a:cs typeface="Times New Roman" charset="0"/>
              </a:rPr>
              <a:t>La Agencia contrató al civil Joseph licklider para dirigir uno de sus departamentos, Licklider, se inspiró en un artículo del informático Douglas Engelbart, del Stanford research Institute, para iniciar las investigaciones. Se trataba de la Amplificación del Intelecto Humano, donde por primera vez se habló de la creación de una gran red mundial de computadoras.</a:t>
            </a:r>
          </a:p>
        </p:txBody>
      </p:sp>
      <p:pic>
        <p:nvPicPr>
          <p:cNvPr id="102406" name="Picture 6" descr="E:\INTERNET\Licklider_portrait.jpg"/>
          <p:cNvPicPr>
            <a:picLocks noChangeAspect="1" noChangeArrowheads="1"/>
          </p:cNvPicPr>
          <p:nvPr/>
        </p:nvPicPr>
        <p:blipFill>
          <a:blip r:embed="rId4" cstate="print"/>
          <a:srcRect/>
          <a:stretch>
            <a:fillRect/>
          </a:stretch>
        </p:blipFill>
        <p:spPr bwMode="auto">
          <a:xfrm>
            <a:off x="6858000" y="2286000"/>
            <a:ext cx="2032000" cy="3073400"/>
          </a:xfrm>
          <a:prstGeom prst="rect">
            <a:avLst/>
          </a:prstGeom>
          <a:noFill/>
          <a:ln w="9525">
            <a:solidFill>
              <a:srgbClr val="FFFF99"/>
            </a:solidFill>
            <a:miter lim="800000"/>
            <a:headEnd/>
            <a:tailEnd/>
          </a:ln>
          <a:effectLst>
            <a:outerShdw dist="107763" dir="18900000" algn="ctr" rotWithShape="0">
              <a:srgbClr val="808080"/>
            </a:outerShdw>
          </a:effectLst>
        </p:spPr>
      </p:pic>
      <p:sp>
        <p:nvSpPr>
          <p:cNvPr id="102407" name="Rectangle 7"/>
          <p:cNvSpPr>
            <a:spLocks noChangeArrowheads="1"/>
          </p:cNvSpPr>
          <p:nvPr/>
        </p:nvSpPr>
        <p:spPr bwMode="auto">
          <a:xfrm>
            <a:off x="5029200" y="5334000"/>
            <a:ext cx="4114800" cy="825500"/>
          </a:xfrm>
          <a:prstGeom prst="rect">
            <a:avLst/>
          </a:prstGeom>
          <a:noFill/>
          <a:ln w="9525">
            <a:noFill/>
            <a:miter lim="800000"/>
            <a:headEnd/>
            <a:tailEnd/>
          </a:ln>
        </p:spPr>
        <p:txBody>
          <a:bodyPr>
            <a:spAutoFit/>
          </a:bodyPr>
          <a:lstStyle/>
          <a:p>
            <a:pPr algn="r"/>
            <a:r>
              <a:rPr lang="es-PE" sz="1600">
                <a:latin typeface="Arial" charset="0"/>
                <a:cs typeface="Times New Roman" charset="0"/>
              </a:rPr>
              <a:t>Licklider, Doctor en Psicoacústica y profesor del prestigioso massachussets institute technology (MIT),</a:t>
            </a:r>
            <a:endParaRPr lang="es-ES" sz="1600">
              <a:latin typeface="Arial"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p:cTn id="7" dur="1000" fill="hold"/>
                                        <p:tgtEl>
                                          <p:spTgt spid="102404"/>
                                        </p:tgtEl>
                                        <p:attrNameLst>
                                          <p:attrName>ppt_w</p:attrName>
                                        </p:attrNameLst>
                                      </p:cBhvr>
                                      <p:tavLst>
                                        <p:tav tm="0">
                                          <p:val>
                                            <p:fltVal val="0"/>
                                          </p:val>
                                        </p:tav>
                                        <p:tav tm="100000">
                                          <p:val>
                                            <p:strVal val="#ppt_w"/>
                                          </p:val>
                                        </p:tav>
                                      </p:tavLst>
                                    </p:anim>
                                    <p:anim calcmode="lin" valueType="num">
                                      <p:cBhvr>
                                        <p:cTn id="8" dur="1000" fill="hold"/>
                                        <p:tgtEl>
                                          <p:spTgt spid="102404"/>
                                        </p:tgtEl>
                                        <p:attrNameLst>
                                          <p:attrName>ppt_h</p:attrName>
                                        </p:attrNameLst>
                                      </p:cBhvr>
                                      <p:tavLst>
                                        <p:tav tm="0">
                                          <p:val>
                                            <p:fltVal val="0"/>
                                          </p:val>
                                        </p:tav>
                                        <p:tav tm="100000">
                                          <p:val>
                                            <p:strVal val="#ppt_h"/>
                                          </p:val>
                                        </p:tav>
                                      </p:tavLst>
                                    </p:anim>
                                    <p:anim calcmode="lin" valueType="num">
                                      <p:cBhvr>
                                        <p:cTn id="9" dur="1000" fill="hold"/>
                                        <p:tgtEl>
                                          <p:spTgt spid="1024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102406"/>
                                        </p:tgtEl>
                                        <p:attrNameLst>
                                          <p:attrName>style.visibility</p:attrName>
                                        </p:attrNameLst>
                                      </p:cBhvr>
                                      <p:to>
                                        <p:strVal val="visible"/>
                                      </p:to>
                                    </p:set>
                                    <p:anim calcmode="lin" valueType="num">
                                      <p:cBhvr>
                                        <p:cTn id="15" dur="5000" fill="hold"/>
                                        <p:tgtEl>
                                          <p:spTgt spid="102406"/>
                                        </p:tgtEl>
                                        <p:attrNameLst>
                                          <p:attrName>ppt_w</p:attrName>
                                        </p:attrNameLst>
                                      </p:cBhvr>
                                      <p:tavLst>
                                        <p:tav tm="0" fmla="#ppt_w*sin(2.5*pi*$)">
                                          <p:val>
                                            <p:fltVal val="0"/>
                                          </p:val>
                                        </p:tav>
                                        <p:tav tm="100000">
                                          <p:val>
                                            <p:fltVal val="1"/>
                                          </p:val>
                                        </p:tav>
                                      </p:tavLst>
                                    </p:anim>
                                    <p:anim calcmode="lin" valueType="num">
                                      <p:cBhvr>
                                        <p:cTn id="16" dur="5000" fill="hold"/>
                                        <p:tgtEl>
                                          <p:spTgt spid="10240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02407">
                                            <p:txEl>
                                              <p:pRg st="0" end="0"/>
                                            </p:txEl>
                                          </p:spTgt>
                                        </p:tgtEl>
                                        <p:attrNameLst>
                                          <p:attrName>style.visibility</p:attrName>
                                        </p:attrNameLst>
                                      </p:cBhvr>
                                      <p:to>
                                        <p:strVal val="visible"/>
                                      </p:to>
                                    </p:set>
                                    <p:anim calcmode="lin" valueType="num">
                                      <p:cBhvr additive="base">
                                        <p:cTn id="21" dur="500" fill="hold"/>
                                        <p:tgtEl>
                                          <p:spTgt spid="10240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024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wd">
                                    <p:tmPct val="100000"/>
                                  </p:iterate>
                                  <p:childTnLst>
                                    <p:set>
                                      <p:cBhvr>
                                        <p:cTn id="26" dur="1" fill="hold">
                                          <p:stCondLst>
                                            <p:cond delay="0"/>
                                          </p:stCondLst>
                                        </p:cTn>
                                        <p:tgtEl>
                                          <p:spTgt spid="102405"/>
                                        </p:tgtEl>
                                        <p:attrNameLst>
                                          <p:attrName>style.visibility</p:attrName>
                                        </p:attrNameLst>
                                      </p:cBhvr>
                                      <p:to>
                                        <p:strVal val="visible"/>
                                      </p:to>
                                    </p:set>
                                    <p:animEffect transition="in" filter="wipe(up)">
                                      <p:cBhvr>
                                        <p:cTn id="27" dur="3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5" grpId="0" autoUpdateAnimBg="0"/>
      <p:bldP spid="10240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04452" name="Rectangle 4"/>
          <p:cNvSpPr>
            <a:spLocks noChangeArrowheads="1"/>
          </p:cNvSpPr>
          <p:nvPr/>
        </p:nvSpPr>
        <p:spPr bwMode="auto">
          <a:xfrm>
            <a:off x="395288" y="3357563"/>
            <a:ext cx="2362200" cy="1128712"/>
          </a:xfrm>
          <a:prstGeom prst="rect">
            <a:avLst/>
          </a:prstGeom>
          <a:noFill/>
          <a:ln w="9525">
            <a:noFill/>
            <a:miter lim="800000"/>
            <a:headEnd/>
            <a:tailEnd/>
          </a:ln>
        </p:spPr>
        <p:txBody>
          <a:bodyPr>
            <a:spAutoFit/>
          </a:bodyPr>
          <a:lstStyle/>
          <a:p>
            <a:r>
              <a:rPr lang="es-PE" sz="6800">
                <a:latin typeface="Arial" charset="0"/>
                <a:cs typeface="Times New Roman" charset="0"/>
              </a:rPr>
              <a:t>1964</a:t>
            </a:r>
            <a:endParaRPr lang="es-ES" sz="6800">
              <a:latin typeface="Arial" charset="0"/>
              <a:cs typeface="Times New Roman" charset="0"/>
            </a:endParaRPr>
          </a:p>
        </p:txBody>
      </p:sp>
      <p:sp>
        <p:nvSpPr>
          <p:cNvPr id="104453" name="Rectangle 5"/>
          <p:cNvSpPr>
            <a:spLocks noChangeArrowheads="1"/>
          </p:cNvSpPr>
          <p:nvPr/>
        </p:nvSpPr>
        <p:spPr bwMode="auto">
          <a:xfrm>
            <a:off x="2627313" y="1989138"/>
            <a:ext cx="5830887" cy="3954462"/>
          </a:xfrm>
          <a:prstGeom prst="rect">
            <a:avLst/>
          </a:prstGeom>
          <a:noFill/>
          <a:ln w="9525">
            <a:noFill/>
            <a:miter lim="800000"/>
            <a:headEnd/>
            <a:tailEnd/>
          </a:ln>
        </p:spPr>
        <p:txBody>
          <a:bodyPr/>
          <a:lstStyle/>
          <a:p>
            <a:pPr marL="342900" indent="38100" algn="just">
              <a:lnSpc>
                <a:spcPct val="90000"/>
              </a:lnSpc>
              <a:spcBef>
                <a:spcPct val="20000"/>
              </a:spcBef>
              <a:buSzPct val="85000"/>
            </a:pPr>
            <a:r>
              <a:rPr lang="es-PE" sz="2200">
                <a:latin typeface="Arial" charset="0"/>
                <a:cs typeface="Times New Roman" charset="0"/>
              </a:rPr>
              <a:t>Licklider abandonó ARPA, Bob Taylor, su sustituto, asumió como propias sus ideas y contrató a uno de los pioneros en la interconexion de computadoras, Larry Roberts, para que se ponga a trabajar siguiendo las teorías del norteamericano Paul Baran y el Britanico Donald W. Davies. Estas teorías, desarrolladas paralelamente, se basaban en la necesidad de trabajar con “paquetes” de información durante los procesos de transmisión.</a:t>
            </a:r>
            <a:r>
              <a:rPr lang="es-ES" sz="2200">
                <a:latin typeface="Arial" charset="0"/>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anim calcmode="lin" valueType="num">
                                      <p:cBhvr>
                                        <p:cTn id="7" dur="1000" fill="hold"/>
                                        <p:tgtEl>
                                          <p:spTgt spid="104452"/>
                                        </p:tgtEl>
                                        <p:attrNameLst>
                                          <p:attrName>ppt_w</p:attrName>
                                        </p:attrNameLst>
                                      </p:cBhvr>
                                      <p:tavLst>
                                        <p:tav tm="0">
                                          <p:val>
                                            <p:fltVal val="0"/>
                                          </p:val>
                                        </p:tav>
                                        <p:tav tm="100000">
                                          <p:val>
                                            <p:strVal val="#ppt_w"/>
                                          </p:val>
                                        </p:tav>
                                      </p:tavLst>
                                    </p:anim>
                                    <p:anim calcmode="lin" valueType="num">
                                      <p:cBhvr>
                                        <p:cTn id="8" dur="1000" fill="hold"/>
                                        <p:tgtEl>
                                          <p:spTgt spid="104452"/>
                                        </p:tgtEl>
                                        <p:attrNameLst>
                                          <p:attrName>ppt_h</p:attrName>
                                        </p:attrNameLst>
                                      </p:cBhvr>
                                      <p:tavLst>
                                        <p:tav tm="0">
                                          <p:val>
                                            <p:fltVal val="0"/>
                                          </p:val>
                                        </p:tav>
                                        <p:tav tm="100000">
                                          <p:val>
                                            <p:strVal val="#ppt_h"/>
                                          </p:val>
                                        </p:tav>
                                      </p:tavLst>
                                    </p:anim>
                                    <p:anim calcmode="lin" valueType="num">
                                      <p:cBhvr>
                                        <p:cTn id="9" dur="1000" fill="hold"/>
                                        <p:tgtEl>
                                          <p:spTgt spid="1044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44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iterate type="wd">
                                    <p:tmPct val="100000"/>
                                  </p:iterate>
                                  <p:childTnLst>
                                    <p:set>
                                      <p:cBhvr>
                                        <p:cTn id="14" dur="1" fill="hold">
                                          <p:stCondLst>
                                            <p:cond delay="0"/>
                                          </p:stCondLst>
                                        </p:cTn>
                                        <p:tgtEl>
                                          <p:spTgt spid="104453"/>
                                        </p:tgtEl>
                                        <p:attrNameLst>
                                          <p:attrName>style.visibility</p:attrName>
                                        </p:attrNameLst>
                                      </p:cBhvr>
                                      <p:to>
                                        <p:strVal val="visible"/>
                                      </p:to>
                                    </p:set>
                                    <p:animEffect transition="in" filter="strips(upRight)">
                                      <p:cBhvr>
                                        <p:cTn id="15" dur="3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utoUpdateAnimBg="0"/>
      <p:bldP spid="1044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050"/>
          <p:cNvSpPr>
            <a:spLocks noGrp="1" noChangeArrowheads="1"/>
          </p:cNvSpPr>
          <p:nvPr>
            <p:ph type="title"/>
          </p:nvPr>
        </p:nvSpPr>
        <p:spPr>
          <a:xfrm>
            <a:off x="1295400" y="381000"/>
            <a:ext cx="6653213" cy="762000"/>
          </a:xfrm>
        </p:spPr>
        <p:txBody>
          <a:bodyPr/>
          <a:lstStyle/>
          <a:p>
            <a:pPr fontAlgn="auto">
              <a:spcAft>
                <a:spcPts val="0"/>
              </a:spcAft>
              <a:defRPr/>
            </a:pPr>
            <a:r>
              <a:rPr lang="en-US"/>
              <a:t>Historia del Internet</a:t>
            </a:r>
            <a:endParaRPr lang="es-ES"/>
          </a:p>
        </p:txBody>
      </p:sp>
      <p:sp>
        <p:nvSpPr>
          <p:cNvPr id="106500" name="Rectangle 2052"/>
          <p:cNvSpPr>
            <a:spLocks noChangeArrowheads="1"/>
          </p:cNvSpPr>
          <p:nvPr/>
        </p:nvSpPr>
        <p:spPr bwMode="auto">
          <a:xfrm>
            <a:off x="5334000" y="990600"/>
            <a:ext cx="2362200" cy="1128713"/>
          </a:xfrm>
          <a:prstGeom prst="rect">
            <a:avLst/>
          </a:prstGeom>
          <a:noFill/>
          <a:ln w="9525">
            <a:noFill/>
            <a:miter lim="800000"/>
            <a:headEnd/>
            <a:tailEnd/>
          </a:ln>
        </p:spPr>
        <p:txBody>
          <a:bodyPr>
            <a:spAutoFit/>
          </a:bodyPr>
          <a:lstStyle/>
          <a:p>
            <a:r>
              <a:rPr lang="es-PE" sz="6800" b="1" i="1">
                <a:solidFill>
                  <a:srgbClr val="00B0F0"/>
                </a:solidFill>
                <a:latin typeface="Arial" charset="0"/>
                <a:cs typeface="Times New Roman" charset="0"/>
              </a:rPr>
              <a:t>1971</a:t>
            </a:r>
            <a:endParaRPr lang="es-ES" sz="6800" b="1" i="1">
              <a:solidFill>
                <a:srgbClr val="00B0F0"/>
              </a:solidFill>
              <a:latin typeface="Arial" charset="0"/>
              <a:cs typeface="Times New Roman" charset="0"/>
            </a:endParaRPr>
          </a:p>
        </p:txBody>
      </p:sp>
      <p:sp>
        <p:nvSpPr>
          <p:cNvPr id="106501" name="Rectangle 2053"/>
          <p:cNvSpPr>
            <a:spLocks noChangeArrowheads="1"/>
          </p:cNvSpPr>
          <p:nvPr/>
        </p:nvSpPr>
        <p:spPr bwMode="auto">
          <a:xfrm>
            <a:off x="0" y="2209800"/>
            <a:ext cx="2895600" cy="3962400"/>
          </a:xfrm>
          <a:prstGeom prst="rect">
            <a:avLst/>
          </a:prstGeom>
          <a:noFill/>
          <a:ln w="9525">
            <a:noFill/>
            <a:miter lim="800000"/>
            <a:headEnd/>
            <a:tailEnd/>
          </a:ln>
        </p:spPr>
        <p:txBody>
          <a:bodyPr/>
          <a:lstStyle/>
          <a:p>
            <a:pPr marL="342900" indent="-57150">
              <a:lnSpc>
                <a:spcPct val="90000"/>
              </a:lnSpc>
              <a:spcBef>
                <a:spcPct val="20000"/>
              </a:spcBef>
              <a:buSzPct val="85000"/>
            </a:pPr>
            <a:r>
              <a:rPr lang="es-PE" sz="2200">
                <a:latin typeface="Arial" charset="0"/>
                <a:cs typeface="Times New Roman" charset="0"/>
              </a:rPr>
              <a:t>Exactamente el 2 de septiembre, se unierón las grandes computadoras de las Universidades UCLA, UCSA, Utah y el Stanford Research Institute, que formarían el corazón original de ARPAnet.</a:t>
            </a:r>
          </a:p>
        </p:txBody>
      </p:sp>
      <p:sp>
        <p:nvSpPr>
          <p:cNvPr id="106502" name="Rectangle 2054"/>
          <p:cNvSpPr>
            <a:spLocks noChangeArrowheads="1"/>
          </p:cNvSpPr>
          <p:nvPr/>
        </p:nvSpPr>
        <p:spPr bwMode="auto">
          <a:xfrm>
            <a:off x="457200" y="1066800"/>
            <a:ext cx="2362200" cy="1128713"/>
          </a:xfrm>
          <a:prstGeom prst="rect">
            <a:avLst/>
          </a:prstGeom>
          <a:noFill/>
          <a:ln w="9525">
            <a:noFill/>
            <a:miter lim="800000"/>
            <a:headEnd/>
            <a:tailEnd/>
          </a:ln>
        </p:spPr>
        <p:txBody>
          <a:bodyPr>
            <a:spAutoFit/>
          </a:bodyPr>
          <a:lstStyle/>
          <a:p>
            <a:r>
              <a:rPr lang="es-PE" sz="6800" b="1" i="1">
                <a:solidFill>
                  <a:srgbClr val="00B0F0"/>
                </a:solidFill>
                <a:latin typeface="Arial" charset="0"/>
                <a:cs typeface="Times New Roman" charset="0"/>
              </a:rPr>
              <a:t>1969</a:t>
            </a:r>
            <a:endParaRPr lang="es-ES" sz="6800" b="1" i="1">
              <a:solidFill>
                <a:srgbClr val="00B0F0"/>
              </a:solidFill>
              <a:latin typeface="Arial" charset="0"/>
              <a:cs typeface="Times New Roman" charset="0"/>
            </a:endParaRPr>
          </a:p>
        </p:txBody>
      </p:sp>
      <p:sp>
        <p:nvSpPr>
          <p:cNvPr id="106503" name="Rectangle 2055"/>
          <p:cNvSpPr>
            <a:spLocks noChangeArrowheads="1"/>
          </p:cNvSpPr>
          <p:nvPr/>
        </p:nvSpPr>
        <p:spPr bwMode="auto">
          <a:xfrm>
            <a:off x="3276600" y="2209800"/>
            <a:ext cx="5486400" cy="3733800"/>
          </a:xfrm>
          <a:prstGeom prst="rect">
            <a:avLst/>
          </a:prstGeom>
          <a:noFill/>
          <a:ln w="9525">
            <a:noFill/>
            <a:miter lim="800000"/>
            <a:headEnd/>
            <a:tailEnd/>
          </a:ln>
        </p:spPr>
        <p:txBody>
          <a:bodyPr/>
          <a:lstStyle/>
          <a:p>
            <a:pPr marL="342900" indent="-57150">
              <a:lnSpc>
                <a:spcPct val="90000"/>
              </a:lnSpc>
              <a:spcBef>
                <a:spcPct val="20000"/>
              </a:spcBef>
              <a:buSzPct val="85000"/>
            </a:pPr>
            <a:r>
              <a:rPr lang="es-PE" sz="2200">
                <a:latin typeface="Arial" charset="0"/>
                <a:cs typeface="Times New Roman" charset="0"/>
              </a:rPr>
              <a:t>Ray tomlinson, un joven Informatico, creó un pequeño programa destinado a enviar correo a traves de la red. Los primeros usuarios de este sistema, en la mayoría cientificos e investigadores, se percataron inmediatamente de su carácter práctico y lo utilizaron para intercambiar información. Nació así el correo electrónico (email), cuyo éxito popularizaría el uso de ARPANet. A partir de entonces solo se trato de que dejara de ser privilegio de pocos.</a:t>
            </a:r>
            <a:r>
              <a:rPr lang="es-ES" sz="2200">
                <a:latin typeface="Arial" charset="0"/>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502"/>
                                        </p:tgtEl>
                                        <p:attrNameLst>
                                          <p:attrName>style.visibility</p:attrName>
                                        </p:attrNameLst>
                                      </p:cBhvr>
                                      <p:to>
                                        <p:strVal val="visible"/>
                                      </p:to>
                                    </p:set>
                                    <p:anim calcmode="lin" valueType="num">
                                      <p:cBhvr additive="base">
                                        <p:cTn id="7" dur="500" fill="hold"/>
                                        <p:tgtEl>
                                          <p:spTgt spid="106502"/>
                                        </p:tgtEl>
                                        <p:attrNameLst>
                                          <p:attrName>ppt_x</p:attrName>
                                        </p:attrNameLst>
                                      </p:cBhvr>
                                      <p:tavLst>
                                        <p:tav tm="0">
                                          <p:val>
                                            <p:strVal val="0-#ppt_w/2"/>
                                          </p:val>
                                        </p:tav>
                                        <p:tav tm="100000">
                                          <p:val>
                                            <p:strVal val="#ppt_x"/>
                                          </p:val>
                                        </p:tav>
                                      </p:tavLst>
                                    </p:anim>
                                    <p:anim calcmode="lin" valueType="num">
                                      <p:cBhvr additive="base">
                                        <p:cTn id="8" dur="500" fill="hold"/>
                                        <p:tgtEl>
                                          <p:spTgt spid="1065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501"/>
                                        </p:tgtEl>
                                        <p:attrNameLst>
                                          <p:attrName>style.visibility</p:attrName>
                                        </p:attrNameLst>
                                      </p:cBhvr>
                                      <p:to>
                                        <p:strVal val="visible"/>
                                      </p:to>
                                    </p:set>
                                    <p:anim calcmode="lin" valueType="num">
                                      <p:cBhvr additive="base">
                                        <p:cTn id="13" dur="500" fill="hold"/>
                                        <p:tgtEl>
                                          <p:spTgt spid="106501"/>
                                        </p:tgtEl>
                                        <p:attrNameLst>
                                          <p:attrName>ppt_x</p:attrName>
                                        </p:attrNameLst>
                                      </p:cBhvr>
                                      <p:tavLst>
                                        <p:tav tm="0">
                                          <p:val>
                                            <p:strVal val="0-#ppt_w/2"/>
                                          </p:val>
                                        </p:tav>
                                        <p:tav tm="100000">
                                          <p:val>
                                            <p:strVal val="#ppt_x"/>
                                          </p:val>
                                        </p:tav>
                                      </p:tavLst>
                                    </p:anim>
                                    <p:anim calcmode="lin" valueType="num">
                                      <p:cBhvr additive="base">
                                        <p:cTn id="14" dur="500" fill="hold"/>
                                        <p:tgtEl>
                                          <p:spTgt spid="10650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p:cTn id="19" dur="1000" fill="hold"/>
                                        <p:tgtEl>
                                          <p:spTgt spid="106500"/>
                                        </p:tgtEl>
                                        <p:attrNameLst>
                                          <p:attrName>ppt_w</p:attrName>
                                        </p:attrNameLst>
                                      </p:cBhvr>
                                      <p:tavLst>
                                        <p:tav tm="0">
                                          <p:val>
                                            <p:fltVal val="0"/>
                                          </p:val>
                                        </p:tav>
                                        <p:tav tm="100000">
                                          <p:val>
                                            <p:strVal val="#ppt_w"/>
                                          </p:val>
                                        </p:tav>
                                      </p:tavLst>
                                    </p:anim>
                                    <p:anim calcmode="lin" valueType="num">
                                      <p:cBhvr>
                                        <p:cTn id="20" dur="1000" fill="hold"/>
                                        <p:tgtEl>
                                          <p:spTgt spid="106500"/>
                                        </p:tgtEl>
                                        <p:attrNameLst>
                                          <p:attrName>ppt_h</p:attrName>
                                        </p:attrNameLst>
                                      </p:cBhvr>
                                      <p:tavLst>
                                        <p:tav tm="0">
                                          <p:val>
                                            <p:fltVal val="0"/>
                                          </p:val>
                                        </p:tav>
                                        <p:tav tm="100000">
                                          <p:val>
                                            <p:strVal val="#ppt_h"/>
                                          </p:val>
                                        </p:tav>
                                      </p:tavLst>
                                    </p:anim>
                                    <p:anim calcmode="lin" valueType="num">
                                      <p:cBhvr>
                                        <p:cTn id="21" dur="1000" fill="hold"/>
                                        <p:tgtEl>
                                          <p:spTgt spid="10650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65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iterate type="wd">
                                    <p:tmPct val="100000"/>
                                  </p:iterate>
                                  <p:childTnLst>
                                    <p:set>
                                      <p:cBhvr>
                                        <p:cTn id="26" dur="1" fill="hold">
                                          <p:stCondLst>
                                            <p:cond delay="0"/>
                                          </p:stCondLst>
                                        </p:cTn>
                                        <p:tgtEl>
                                          <p:spTgt spid="106503"/>
                                        </p:tgtEl>
                                        <p:attrNameLst>
                                          <p:attrName>style.visibility</p:attrName>
                                        </p:attrNameLst>
                                      </p:cBhvr>
                                      <p:to>
                                        <p:strVal val="visible"/>
                                      </p:to>
                                    </p:set>
                                    <p:animEffect transition="in" filter="dissolve">
                                      <p:cBhvr>
                                        <p:cTn id="27" dur="3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utoUpdateAnimBg="0"/>
      <p:bldP spid="106501" grpId="0" autoUpdateAnimBg="0"/>
      <p:bldP spid="106502" grpId="0" autoUpdateAnimBg="0"/>
      <p:bldP spid="106503"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425</TotalTime>
  <Words>1276</Words>
  <Application>Microsoft Office PowerPoint</Application>
  <PresentationFormat>Presentación en pantalla (4:3)</PresentationFormat>
  <Paragraphs>226</Paragraphs>
  <Slides>26</Slides>
  <Notes>22</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35" baseType="lpstr">
      <vt:lpstr>Times New Roman</vt:lpstr>
      <vt:lpstr>Arial</vt:lpstr>
      <vt:lpstr>Century Schoolbook</vt:lpstr>
      <vt:lpstr>Wingdings</vt:lpstr>
      <vt:lpstr>Wingdings 2</vt:lpstr>
      <vt:lpstr>ＭＳ Ｐゴシック</vt:lpstr>
      <vt:lpstr>Mirador</vt:lpstr>
      <vt:lpstr>Adobe Photoshop Image</vt:lpstr>
      <vt:lpstr>Imagen de mapa de bits</vt:lpstr>
      <vt:lpstr>Diapositiva 1</vt:lpstr>
      <vt:lpstr>Evolución de la Era de la Información</vt:lpstr>
      <vt:lpstr>Evolución de la PC</vt:lpstr>
      <vt:lpstr>Qué es Internet?</vt:lpstr>
      <vt:lpstr>Historia del Internet</vt:lpstr>
      <vt:lpstr>Historia del Internet</vt:lpstr>
      <vt:lpstr>Historia del Internet</vt:lpstr>
      <vt:lpstr>Historia del Internet</vt:lpstr>
      <vt:lpstr>Historia del Internet</vt:lpstr>
      <vt:lpstr>Historia del Internet</vt:lpstr>
      <vt:lpstr>Historia del Internet</vt:lpstr>
      <vt:lpstr>Historia del Internet</vt:lpstr>
      <vt:lpstr>Historia del Internet</vt:lpstr>
      <vt:lpstr>Historia del Internet</vt:lpstr>
      <vt:lpstr>La Evolución continúa</vt:lpstr>
      <vt:lpstr>El Fenómeno Internet</vt:lpstr>
      <vt:lpstr>Usuarios Principales</vt:lpstr>
      <vt:lpstr>Beneficios</vt:lpstr>
      <vt:lpstr>Otros usuarios</vt:lpstr>
      <vt:lpstr>Ventajas</vt:lpstr>
      <vt:lpstr>Diapositiva 21</vt:lpstr>
      <vt:lpstr>Direcciones IP – Internal Protocol </vt:lpstr>
      <vt:lpstr>Nombres de Dominio</vt:lpstr>
      <vt:lpstr>Direcciones IP y Nombres de Dominio</vt:lpstr>
      <vt:lpstr>Direcciones IP y Nombres de Dominio</vt:lpstr>
      <vt:lpstr>¿Qué mas hay de internet? ¿reconoces todos los logos?</vt:lpstr>
    </vt:vector>
  </TitlesOfParts>
  <Company>Computronic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del Internet</dc:title>
  <dc:creator>Wenceslao Verdugo Rojas</dc:creator>
  <cp:lastModifiedBy>Wenceslao Verdugo</cp:lastModifiedBy>
  <cp:revision>55</cp:revision>
  <dcterms:created xsi:type="dcterms:W3CDTF">2000-05-19T16:49:44Z</dcterms:created>
  <dcterms:modified xsi:type="dcterms:W3CDTF">2011-04-11T17:24:44Z</dcterms:modified>
</cp:coreProperties>
</file>