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9" r:id="rId5"/>
    <p:sldId id="264" r:id="rId6"/>
    <p:sldId id="270" r:id="rId7"/>
    <p:sldId id="271" r:id="rId8"/>
    <p:sldId id="269" r:id="rId9"/>
    <p:sldId id="272" r:id="rId10"/>
    <p:sldId id="266" r:id="rId11"/>
    <p:sldId id="275" r:id="rId12"/>
    <p:sldId id="265" r:id="rId13"/>
    <p:sldId id="274" r:id="rId14"/>
    <p:sldId id="276" r:id="rId15"/>
    <p:sldId id="277" r:id="rId16"/>
    <p:sldId id="278" r:id="rId17"/>
    <p:sldId id="273" r:id="rId18"/>
    <p:sldId id="258" r:id="rId19"/>
    <p:sldId id="263" r:id="rId20"/>
    <p:sldId id="260" r:id="rId21"/>
    <p:sldId id="280" r:id="rId22"/>
    <p:sldId id="279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3" autoAdjust="0"/>
    <p:restoredTop sz="94660"/>
  </p:normalViewPr>
  <p:slideViewPr>
    <p:cSldViewPr>
      <p:cViewPr varScale="1">
        <p:scale>
          <a:sx n="70" d="100"/>
          <a:sy n="7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90EEB-8A42-42D4-8BC4-D3444911E3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B82C3E7-45F9-4DD7-969A-E76688312003}">
      <dgm:prSet phldrT="[Texto]"/>
      <dgm:spPr/>
      <dgm:t>
        <a:bodyPr/>
        <a:lstStyle/>
        <a:p>
          <a:r>
            <a:rPr lang="es-MX" dirty="0" smtClean="0"/>
            <a:t>Criterios de Evaluación</a:t>
          </a:r>
          <a:endParaRPr lang="es-MX" dirty="0"/>
        </a:p>
      </dgm:t>
    </dgm:pt>
    <dgm:pt modelId="{07BDE8C6-F726-4494-A048-4E025ADA96A1}" type="parTrans" cxnId="{E54EB4E2-E0A4-4E9F-BF4D-0A96128166AA}">
      <dgm:prSet/>
      <dgm:spPr/>
      <dgm:t>
        <a:bodyPr/>
        <a:lstStyle/>
        <a:p>
          <a:endParaRPr lang="es-MX"/>
        </a:p>
      </dgm:t>
    </dgm:pt>
    <dgm:pt modelId="{E8F142C2-9E24-4937-9EB3-29E3E9E159CD}" type="sibTrans" cxnId="{E54EB4E2-E0A4-4E9F-BF4D-0A96128166AA}">
      <dgm:prSet/>
      <dgm:spPr/>
      <dgm:t>
        <a:bodyPr/>
        <a:lstStyle/>
        <a:p>
          <a:endParaRPr lang="es-MX"/>
        </a:p>
      </dgm:t>
    </dgm:pt>
    <dgm:pt modelId="{64781D0A-FFBF-467C-B3FA-00F5183F27AE}">
      <dgm:prSet phldrT="[Texto]"/>
      <dgm:spPr/>
      <dgm:t>
        <a:bodyPr/>
        <a:lstStyle/>
        <a:p>
          <a:r>
            <a:rPr lang="es-MX" dirty="0" smtClean="0"/>
            <a:t>Medición 1</a:t>
          </a:r>
          <a:endParaRPr lang="es-MX" dirty="0"/>
        </a:p>
      </dgm:t>
    </dgm:pt>
    <dgm:pt modelId="{1A5DBE1B-23A2-4AD5-A259-78EDC7535A6F}" type="parTrans" cxnId="{78153533-748D-4080-ABBF-13736A5B9908}">
      <dgm:prSet/>
      <dgm:spPr/>
      <dgm:t>
        <a:bodyPr/>
        <a:lstStyle/>
        <a:p>
          <a:endParaRPr lang="es-MX"/>
        </a:p>
      </dgm:t>
    </dgm:pt>
    <dgm:pt modelId="{052F2091-D852-4A44-95F0-67D5916437EB}" type="sibTrans" cxnId="{78153533-748D-4080-ABBF-13736A5B9908}">
      <dgm:prSet/>
      <dgm:spPr/>
      <dgm:t>
        <a:bodyPr/>
        <a:lstStyle/>
        <a:p>
          <a:endParaRPr lang="es-MX"/>
        </a:p>
      </dgm:t>
    </dgm:pt>
    <dgm:pt modelId="{37CC9C93-7190-4994-B5BE-2416D8E19DEC}">
      <dgm:prSet phldrT="[Texto]"/>
      <dgm:spPr/>
      <dgm:t>
        <a:bodyPr/>
        <a:lstStyle/>
        <a:p>
          <a:r>
            <a:rPr lang="es-MX" dirty="0" smtClean="0"/>
            <a:t>Medición 2</a:t>
          </a:r>
          <a:endParaRPr lang="es-MX" dirty="0"/>
        </a:p>
      </dgm:t>
    </dgm:pt>
    <dgm:pt modelId="{960EE07F-AB2F-43F4-B9E4-6C0AE3CC4184}" type="parTrans" cxnId="{9FD66BC7-30C3-433C-9FAE-3ABED2E35680}">
      <dgm:prSet/>
      <dgm:spPr/>
      <dgm:t>
        <a:bodyPr/>
        <a:lstStyle/>
        <a:p>
          <a:endParaRPr lang="es-MX"/>
        </a:p>
      </dgm:t>
    </dgm:pt>
    <dgm:pt modelId="{0E9BC4F5-A845-4ABC-8985-8945E177491F}" type="sibTrans" cxnId="{9FD66BC7-30C3-433C-9FAE-3ABED2E35680}">
      <dgm:prSet/>
      <dgm:spPr/>
      <dgm:t>
        <a:bodyPr/>
        <a:lstStyle/>
        <a:p>
          <a:endParaRPr lang="es-MX"/>
        </a:p>
      </dgm:t>
    </dgm:pt>
    <dgm:pt modelId="{46A17869-64F0-43B6-BAE2-1FC3F04D640B}">
      <dgm:prSet phldrT="[Texto]"/>
      <dgm:spPr/>
      <dgm:t>
        <a:bodyPr/>
        <a:lstStyle/>
        <a:p>
          <a:r>
            <a:rPr lang="es-MX" dirty="0" smtClean="0"/>
            <a:t>Otras mediciones más…</a:t>
          </a:r>
          <a:endParaRPr lang="es-MX" dirty="0"/>
        </a:p>
      </dgm:t>
    </dgm:pt>
    <dgm:pt modelId="{7A4FD1C7-AC65-4A8F-BBBE-6A1083FAB695}" type="parTrans" cxnId="{236F8294-FBE9-4891-BD8C-D558D0BA2CAD}">
      <dgm:prSet/>
      <dgm:spPr/>
      <dgm:t>
        <a:bodyPr/>
        <a:lstStyle/>
        <a:p>
          <a:endParaRPr lang="es-MX"/>
        </a:p>
      </dgm:t>
    </dgm:pt>
    <dgm:pt modelId="{8B2E5074-8681-47D3-971D-87BED33172CD}" type="sibTrans" cxnId="{236F8294-FBE9-4891-BD8C-D558D0BA2CAD}">
      <dgm:prSet/>
      <dgm:spPr/>
      <dgm:t>
        <a:bodyPr/>
        <a:lstStyle/>
        <a:p>
          <a:endParaRPr lang="es-MX"/>
        </a:p>
      </dgm:t>
    </dgm:pt>
    <dgm:pt modelId="{2DC880B9-7A28-4489-95D0-79FD3D3E9491}">
      <dgm:prSet/>
      <dgm:spPr/>
      <dgm:t>
        <a:bodyPr/>
        <a:lstStyle/>
        <a:p>
          <a:r>
            <a:rPr lang="es-MX" dirty="0" smtClean="0"/>
            <a:t>Medición 3</a:t>
          </a:r>
          <a:endParaRPr lang="es-MX" dirty="0"/>
        </a:p>
      </dgm:t>
    </dgm:pt>
    <dgm:pt modelId="{B38F433C-F011-448A-B4B1-25BF193C1D55}" type="parTrans" cxnId="{DB8772F9-4484-4751-B0DD-DDA984EE9001}">
      <dgm:prSet/>
      <dgm:spPr/>
      <dgm:t>
        <a:bodyPr/>
        <a:lstStyle/>
        <a:p>
          <a:endParaRPr lang="es-MX"/>
        </a:p>
      </dgm:t>
    </dgm:pt>
    <dgm:pt modelId="{EB34A81F-7B9F-4F73-8A93-91119B7C2823}" type="sibTrans" cxnId="{DB8772F9-4484-4751-B0DD-DDA984EE9001}">
      <dgm:prSet/>
      <dgm:spPr/>
      <dgm:t>
        <a:bodyPr/>
        <a:lstStyle/>
        <a:p>
          <a:endParaRPr lang="es-MX"/>
        </a:p>
      </dgm:t>
    </dgm:pt>
    <dgm:pt modelId="{0241A6DB-6023-4016-9167-4E9D4B9A19D0}" type="pres">
      <dgm:prSet presAssocID="{42B90EEB-8A42-42D4-8BC4-D3444911E3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EE8F5E4-EED5-4AF1-AF4C-2F7FB3B11723}" type="pres">
      <dgm:prSet presAssocID="{FB82C3E7-45F9-4DD7-969A-E76688312003}" presName="root1" presStyleCnt="0"/>
      <dgm:spPr/>
    </dgm:pt>
    <dgm:pt modelId="{3085EB4B-9B6E-4675-A8A8-F43D83532BB3}" type="pres">
      <dgm:prSet presAssocID="{FB82C3E7-45F9-4DD7-969A-E76688312003}" presName="LevelOneTextNode" presStyleLbl="node0" presStyleIdx="0" presStyleCnt="1" custScaleX="1457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081E795-9B34-434F-8A85-BAA2349B6206}" type="pres">
      <dgm:prSet presAssocID="{FB82C3E7-45F9-4DD7-969A-E76688312003}" presName="level2hierChild" presStyleCnt="0"/>
      <dgm:spPr/>
    </dgm:pt>
    <dgm:pt modelId="{78CC3855-4849-4FF0-A84F-52599FE80E93}" type="pres">
      <dgm:prSet presAssocID="{1A5DBE1B-23A2-4AD5-A259-78EDC7535A6F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973EBBA6-3814-498F-9432-85F88B362146}" type="pres">
      <dgm:prSet presAssocID="{1A5DBE1B-23A2-4AD5-A259-78EDC7535A6F}" presName="connTx" presStyleLbl="parChTrans1D2" presStyleIdx="0" presStyleCnt="4"/>
      <dgm:spPr/>
      <dgm:t>
        <a:bodyPr/>
        <a:lstStyle/>
        <a:p>
          <a:endParaRPr lang="es-MX"/>
        </a:p>
      </dgm:t>
    </dgm:pt>
    <dgm:pt modelId="{4287066D-D0A0-42BF-96E0-5FC5720C34BE}" type="pres">
      <dgm:prSet presAssocID="{64781D0A-FFBF-467C-B3FA-00F5183F27AE}" presName="root2" presStyleCnt="0"/>
      <dgm:spPr/>
    </dgm:pt>
    <dgm:pt modelId="{2B4A5FE8-AA95-4479-95A8-3689B11D4EB2}" type="pres">
      <dgm:prSet presAssocID="{64781D0A-FFBF-467C-B3FA-00F5183F27A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3FB7236-332E-4C4B-BBEF-1E5A6977DD35}" type="pres">
      <dgm:prSet presAssocID="{64781D0A-FFBF-467C-B3FA-00F5183F27AE}" presName="level3hierChild" presStyleCnt="0"/>
      <dgm:spPr/>
    </dgm:pt>
    <dgm:pt modelId="{B707A4A1-9353-4F71-9492-C4C7C0E235AD}" type="pres">
      <dgm:prSet presAssocID="{960EE07F-AB2F-43F4-B9E4-6C0AE3CC4184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DAA4B378-6CA8-4246-8814-7F73F1C6D72D}" type="pres">
      <dgm:prSet presAssocID="{960EE07F-AB2F-43F4-B9E4-6C0AE3CC4184}" presName="connTx" presStyleLbl="parChTrans1D2" presStyleIdx="1" presStyleCnt="4"/>
      <dgm:spPr/>
      <dgm:t>
        <a:bodyPr/>
        <a:lstStyle/>
        <a:p>
          <a:endParaRPr lang="es-MX"/>
        </a:p>
      </dgm:t>
    </dgm:pt>
    <dgm:pt modelId="{6B8FE55B-DE3D-4DD3-90EC-3B8DD8F185F9}" type="pres">
      <dgm:prSet presAssocID="{37CC9C93-7190-4994-B5BE-2416D8E19DEC}" presName="root2" presStyleCnt="0"/>
      <dgm:spPr/>
    </dgm:pt>
    <dgm:pt modelId="{BC05BA30-EE4E-4CF3-BF92-FD9E3EBD77B7}" type="pres">
      <dgm:prSet presAssocID="{37CC9C93-7190-4994-B5BE-2416D8E19DE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B46773-6F17-4DF7-B8DB-DC87450A623E}" type="pres">
      <dgm:prSet presAssocID="{37CC9C93-7190-4994-B5BE-2416D8E19DEC}" presName="level3hierChild" presStyleCnt="0"/>
      <dgm:spPr/>
    </dgm:pt>
    <dgm:pt modelId="{CE866EA5-88F8-419A-AAB5-AB6CD11E7432}" type="pres">
      <dgm:prSet presAssocID="{B38F433C-F011-448A-B4B1-25BF193C1D55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468EFF7F-83D0-420D-9BDF-61D1247B43BA}" type="pres">
      <dgm:prSet presAssocID="{B38F433C-F011-448A-B4B1-25BF193C1D55}" presName="connTx" presStyleLbl="parChTrans1D2" presStyleIdx="2" presStyleCnt="4"/>
      <dgm:spPr/>
      <dgm:t>
        <a:bodyPr/>
        <a:lstStyle/>
        <a:p>
          <a:endParaRPr lang="es-MX"/>
        </a:p>
      </dgm:t>
    </dgm:pt>
    <dgm:pt modelId="{5C61FDE4-C8C6-4FC0-8F65-B8BCAF9F6825}" type="pres">
      <dgm:prSet presAssocID="{2DC880B9-7A28-4489-95D0-79FD3D3E9491}" presName="root2" presStyleCnt="0"/>
      <dgm:spPr/>
    </dgm:pt>
    <dgm:pt modelId="{3CE52549-53DB-4EED-A0DB-D64C724CC537}" type="pres">
      <dgm:prSet presAssocID="{2DC880B9-7A28-4489-95D0-79FD3D3E949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3114244-F112-4591-A804-8A3A267F7613}" type="pres">
      <dgm:prSet presAssocID="{2DC880B9-7A28-4489-95D0-79FD3D3E9491}" presName="level3hierChild" presStyleCnt="0"/>
      <dgm:spPr/>
    </dgm:pt>
    <dgm:pt modelId="{1BBC2870-9E03-4E1C-95BC-5DDD52F2A6DB}" type="pres">
      <dgm:prSet presAssocID="{7A4FD1C7-AC65-4A8F-BBBE-6A1083FAB695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EFCD15DE-A73D-44A8-B117-4D9E22992EF7}" type="pres">
      <dgm:prSet presAssocID="{7A4FD1C7-AC65-4A8F-BBBE-6A1083FAB695}" presName="connTx" presStyleLbl="parChTrans1D2" presStyleIdx="3" presStyleCnt="4"/>
      <dgm:spPr/>
      <dgm:t>
        <a:bodyPr/>
        <a:lstStyle/>
        <a:p>
          <a:endParaRPr lang="es-MX"/>
        </a:p>
      </dgm:t>
    </dgm:pt>
    <dgm:pt modelId="{6FDCA416-F892-4E39-BD6A-2A7FCF1994A1}" type="pres">
      <dgm:prSet presAssocID="{46A17869-64F0-43B6-BAE2-1FC3F04D640B}" presName="root2" presStyleCnt="0"/>
      <dgm:spPr/>
    </dgm:pt>
    <dgm:pt modelId="{1BCE97CC-F215-4851-89FB-30D8791C936C}" type="pres">
      <dgm:prSet presAssocID="{46A17869-64F0-43B6-BAE2-1FC3F04D640B}" presName="LevelTwoTextNode" presStyleLbl="node2" presStyleIdx="3" presStyleCnt="4" custScaleX="1936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EC4754-B704-41C5-8492-314E7D50194C}" type="pres">
      <dgm:prSet presAssocID="{46A17869-64F0-43B6-BAE2-1FC3F04D640B}" presName="level3hierChild" presStyleCnt="0"/>
      <dgm:spPr/>
    </dgm:pt>
  </dgm:ptLst>
  <dgm:cxnLst>
    <dgm:cxn modelId="{E54EB4E2-E0A4-4E9F-BF4D-0A96128166AA}" srcId="{42B90EEB-8A42-42D4-8BC4-D3444911E3FF}" destId="{FB82C3E7-45F9-4DD7-969A-E76688312003}" srcOrd="0" destOrd="0" parTransId="{07BDE8C6-F726-4494-A048-4E025ADA96A1}" sibTransId="{E8F142C2-9E24-4937-9EB3-29E3E9E159CD}"/>
    <dgm:cxn modelId="{F3946086-EC1E-4D12-B1CF-213E053065A4}" type="presOf" srcId="{2DC880B9-7A28-4489-95D0-79FD3D3E9491}" destId="{3CE52549-53DB-4EED-A0DB-D64C724CC537}" srcOrd="0" destOrd="0" presId="urn:microsoft.com/office/officeart/2008/layout/HorizontalMultiLevelHierarchy"/>
    <dgm:cxn modelId="{78153533-748D-4080-ABBF-13736A5B9908}" srcId="{FB82C3E7-45F9-4DD7-969A-E76688312003}" destId="{64781D0A-FFBF-467C-B3FA-00F5183F27AE}" srcOrd="0" destOrd="0" parTransId="{1A5DBE1B-23A2-4AD5-A259-78EDC7535A6F}" sibTransId="{052F2091-D852-4A44-95F0-67D5916437EB}"/>
    <dgm:cxn modelId="{236F8294-FBE9-4891-BD8C-D558D0BA2CAD}" srcId="{FB82C3E7-45F9-4DD7-969A-E76688312003}" destId="{46A17869-64F0-43B6-BAE2-1FC3F04D640B}" srcOrd="3" destOrd="0" parTransId="{7A4FD1C7-AC65-4A8F-BBBE-6A1083FAB695}" sibTransId="{8B2E5074-8681-47D3-971D-87BED33172CD}"/>
    <dgm:cxn modelId="{030D1833-96A5-4D3B-8414-88ED4D3BE566}" type="presOf" srcId="{FB82C3E7-45F9-4DD7-969A-E76688312003}" destId="{3085EB4B-9B6E-4675-A8A8-F43D83532BB3}" srcOrd="0" destOrd="0" presId="urn:microsoft.com/office/officeart/2008/layout/HorizontalMultiLevelHierarchy"/>
    <dgm:cxn modelId="{54304EAC-CB38-4DEC-854E-3F569155601D}" type="presOf" srcId="{960EE07F-AB2F-43F4-B9E4-6C0AE3CC4184}" destId="{B707A4A1-9353-4F71-9492-C4C7C0E235AD}" srcOrd="0" destOrd="0" presId="urn:microsoft.com/office/officeart/2008/layout/HorizontalMultiLevelHierarchy"/>
    <dgm:cxn modelId="{19E5DC7A-E315-4E91-BB81-59A53B90D444}" type="presOf" srcId="{1A5DBE1B-23A2-4AD5-A259-78EDC7535A6F}" destId="{973EBBA6-3814-498F-9432-85F88B362146}" srcOrd="1" destOrd="0" presId="urn:microsoft.com/office/officeart/2008/layout/HorizontalMultiLevelHierarchy"/>
    <dgm:cxn modelId="{B9B970E9-1360-485C-93AA-730620428494}" type="presOf" srcId="{42B90EEB-8A42-42D4-8BC4-D3444911E3FF}" destId="{0241A6DB-6023-4016-9167-4E9D4B9A19D0}" srcOrd="0" destOrd="0" presId="urn:microsoft.com/office/officeart/2008/layout/HorizontalMultiLevelHierarchy"/>
    <dgm:cxn modelId="{DDF2FF25-BA63-4F22-8B9C-E0A20118DEBE}" type="presOf" srcId="{37CC9C93-7190-4994-B5BE-2416D8E19DEC}" destId="{BC05BA30-EE4E-4CF3-BF92-FD9E3EBD77B7}" srcOrd="0" destOrd="0" presId="urn:microsoft.com/office/officeart/2008/layout/HorizontalMultiLevelHierarchy"/>
    <dgm:cxn modelId="{2A538450-F1E5-4972-8F96-5B5DCA89DA38}" type="presOf" srcId="{B38F433C-F011-448A-B4B1-25BF193C1D55}" destId="{CE866EA5-88F8-419A-AAB5-AB6CD11E7432}" srcOrd="0" destOrd="0" presId="urn:microsoft.com/office/officeart/2008/layout/HorizontalMultiLevelHierarchy"/>
    <dgm:cxn modelId="{C6ECAC49-754F-47D0-BC32-EB7915BBDB9C}" type="presOf" srcId="{960EE07F-AB2F-43F4-B9E4-6C0AE3CC4184}" destId="{DAA4B378-6CA8-4246-8814-7F73F1C6D72D}" srcOrd="1" destOrd="0" presId="urn:microsoft.com/office/officeart/2008/layout/HorizontalMultiLevelHierarchy"/>
    <dgm:cxn modelId="{35EA00D9-6BB1-42A1-B91E-0B8EBC14A943}" type="presOf" srcId="{7A4FD1C7-AC65-4A8F-BBBE-6A1083FAB695}" destId="{EFCD15DE-A73D-44A8-B117-4D9E22992EF7}" srcOrd="1" destOrd="0" presId="urn:microsoft.com/office/officeart/2008/layout/HorizontalMultiLevelHierarchy"/>
    <dgm:cxn modelId="{DB8772F9-4484-4751-B0DD-DDA984EE9001}" srcId="{FB82C3E7-45F9-4DD7-969A-E76688312003}" destId="{2DC880B9-7A28-4489-95D0-79FD3D3E9491}" srcOrd="2" destOrd="0" parTransId="{B38F433C-F011-448A-B4B1-25BF193C1D55}" sibTransId="{EB34A81F-7B9F-4F73-8A93-91119B7C2823}"/>
    <dgm:cxn modelId="{DC1F7D54-BDF2-4726-A198-EB1A8F93BB8C}" type="presOf" srcId="{7A4FD1C7-AC65-4A8F-BBBE-6A1083FAB695}" destId="{1BBC2870-9E03-4E1C-95BC-5DDD52F2A6DB}" srcOrd="0" destOrd="0" presId="urn:microsoft.com/office/officeart/2008/layout/HorizontalMultiLevelHierarchy"/>
    <dgm:cxn modelId="{44167FE4-3063-4696-95FA-1621972DD4C9}" type="presOf" srcId="{64781D0A-FFBF-467C-B3FA-00F5183F27AE}" destId="{2B4A5FE8-AA95-4479-95A8-3689B11D4EB2}" srcOrd="0" destOrd="0" presId="urn:microsoft.com/office/officeart/2008/layout/HorizontalMultiLevelHierarchy"/>
    <dgm:cxn modelId="{7686CAEA-73C8-44A7-A0F7-929D36BDD3D8}" type="presOf" srcId="{46A17869-64F0-43B6-BAE2-1FC3F04D640B}" destId="{1BCE97CC-F215-4851-89FB-30D8791C936C}" srcOrd="0" destOrd="0" presId="urn:microsoft.com/office/officeart/2008/layout/HorizontalMultiLevelHierarchy"/>
    <dgm:cxn modelId="{5530DFF1-C585-4B34-9814-84188D119BF1}" type="presOf" srcId="{1A5DBE1B-23A2-4AD5-A259-78EDC7535A6F}" destId="{78CC3855-4849-4FF0-A84F-52599FE80E93}" srcOrd="0" destOrd="0" presId="urn:microsoft.com/office/officeart/2008/layout/HorizontalMultiLevelHierarchy"/>
    <dgm:cxn modelId="{9FD66BC7-30C3-433C-9FAE-3ABED2E35680}" srcId="{FB82C3E7-45F9-4DD7-969A-E76688312003}" destId="{37CC9C93-7190-4994-B5BE-2416D8E19DEC}" srcOrd="1" destOrd="0" parTransId="{960EE07F-AB2F-43F4-B9E4-6C0AE3CC4184}" sibTransId="{0E9BC4F5-A845-4ABC-8985-8945E177491F}"/>
    <dgm:cxn modelId="{7054E99A-A304-4BF3-90C5-C2FCFC025B71}" type="presOf" srcId="{B38F433C-F011-448A-B4B1-25BF193C1D55}" destId="{468EFF7F-83D0-420D-9BDF-61D1247B43BA}" srcOrd="1" destOrd="0" presId="urn:microsoft.com/office/officeart/2008/layout/HorizontalMultiLevelHierarchy"/>
    <dgm:cxn modelId="{EE05E7B2-C4AC-4AC3-B7A8-95BEE0CA9A4D}" type="presParOf" srcId="{0241A6DB-6023-4016-9167-4E9D4B9A19D0}" destId="{7EE8F5E4-EED5-4AF1-AF4C-2F7FB3B11723}" srcOrd="0" destOrd="0" presId="urn:microsoft.com/office/officeart/2008/layout/HorizontalMultiLevelHierarchy"/>
    <dgm:cxn modelId="{B50D6A85-BDAE-4DB5-87BC-0AD093CCAED9}" type="presParOf" srcId="{7EE8F5E4-EED5-4AF1-AF4C-2F7FB3B11723}" destId="{3085EB4B-9B6E-4675-A8A8-F43D83532BB3}" srcOrd="0" destOrd="0" presId="urn:microsoft.com/office/officeart/2008/layout/HorizontalMultiLevelHierarchy"/>
    <dgm:cxn modelId="{75B3CBBE-727D-48C3-BA9F-86AE305241D2}" type="presParOf" srcId="{7EE8F5E4-EED5-4AF1-AF4C-2F7FB3B11723}" destId="{A081E795-9B34-434F-8A85-BAA2349B6206}" srcOrd="1" destOrd="0" presId="urn:microsoft.com/office/officeart/2008/layout/HorizontalMultiLevelHierarchy"/>
    <dgm:cxn modelId="{64219F66-F297-476C-8EF3-96454B7A8C7E}" type="presParOf" srcId="{A081E795-9B34-434F-8A85-BAA2349B6206}" destId="{78CC3855-4849-4FF0-A84F-52599FE80E93}" srcOrd="0" destOrd="0" presId="urn:microsoft.com/office/officeart/2008/layout/HorizontalMultiLevelHierarchy"/>
    <dgm:cxn modelId="{0A47CAA5-7EF5-4687-97AC-218A99BFBC2E}" type="presParOf" srcId="{78CC3855-4849-4FF0-A84F-52599FE80E93}" destId="{973EBBA6-3814-498F-9432-85F88B362146}" srcOrd="0" destOrd="0" presId="urn:microsoft.com/office/officeart/2008/layout/HorizontalMultiLevelHierarchy"/>
    <dgm:cxn modelId="{469C41AC-8D6C-47F9-A1A4-429EA1BE4DE5}" type="presParOf" srcId="{A081E795-9B34-434F-8A85-BAA2349B6206}" destId="{4287066D-D0A0-42BF-96E0-5FC5720C34BE}" srcOrd="1" destOrd="0" presId="urn:microsoft.com/office/officeart/2008/layout/HorizontalMultiLevelHierarchy"/>
    <dgm:cxn modelId="{0A78A952-A318-4471-9866-341E59E405DE}" type="presParOf" srcId="{4287066D-D0A0-42BF-96E0-5FC5720C34BE}" destId="{2B4A5FE8-AA95-4479-95A8-3689B11D4EB2}" srcOrd="0" destOrd="0" presId="urn:microsoft.com/office/officeart/2008/layout/HorizontalMultiLevelHierarchy"/>
    <dgm:cxn modelId="{15A44662-C000-49E0-A69E-77F258BD5D9C}" type="presParOf" srcId="{4287066D-D0A0-42BF-96E0-5FC5720C34BE}" destId="{C3FB7236-332E-4C4B-BBEF-1E5A6977DD35}" srcOrd="1" destOrd="0" presId="urn:microsoft.com/office/officeart/2008/layout/HorizontalMultiLevelHierarchy"/>
    <dgm:cxn modelId="{398F60EB-1FB7-4D00-A97C-8A2CB06FC307}" type="presParOf" srcId="{A081E795-9B34-434F-8A85-BAA2349B6206}" destId="{B707A4A1-9353-4F71-9492-C4C7C0E235AD}" srcOrd="2" destOrd="0" presId="urn:microsoft.com/office/officeart/2008/layout/HorizontalMultiLevelHierarchy"/>
    <dgm:cxn modelId="{FD1B87DB-8AA4-4027-B48A-65ED8AF93E89}" type="presParOf" srcId="{B707A4A1-9353-4F71-9492-C4C7C0E235AD}" destId="{DAA4B378-6CA8-4246-8814-7F73F1C6D72D}" srcOrd="0" destOrd="0" presId="urn:microsoft.com/office/officeart/2008/layout/HorizontalMultiLevelHierarchy"/>
    <dgm:cxn modelId="{2D4880F0-42F3-4833-9283-CBE18FB185B3}" type="presParOf" srcId="{A081E795-9B34-434F-8A85-BAA2349B6206}" destId="{6B8FE55B-DE3D-4DD3-90EC-3B8DD8F185F9}" srcOrd="3" destOrd="0" presId="urn:microsoft.com/office/officeart/2008/layout/HorizontalMultiLevelHierarchy"/>
    <dgm:cxn modelId="{ADFE7F86-120D-4931-B9CC-F599D74BA674}" type="presParOf" srcId="{6B8FE55B-DE3D-4DD3-90EC-3B8DD8F185F9}" destId="{BC05BA30-EE4E-4CF3-BF92-FD9E3EBD77B7}" srcOrd="0" destOrd="0" presId="urn:microsoft.com/office/officeart/2008/layout/HorizontalMultiLevelHierarchy"/>
    <dgm:cxn modelId="{A4648916-8E30-42EE-9472-BC6FE986A4EC}" type="presParOf" srcId="{6B8FE55B-DE3D-4DD3-90EC-3B8DD8F185F9}" destId="{03B46773-6F17-4DF7-B8DB-DC87450A623E}" srcOrd="1" destOrd="0" presId="urn:microsoft.com/office/officeart/2008/layout/HorizontalMultiLevelHierarchy"/>
    <dgm:cxn modelId="{0CE57E66-61D6-472A-86A2-18C442BFED8A}" type="presParOf" srcId="{A081E795-9B34-434F-8A85-BAA2349B6206}" destId="{CE866EA5-88F8-419A-AAB5-AB6CD11E7432}" srcOrd="4" destOrd="0" presId="urn:microsoft.com/office/officeart/2008/layout/HorizontalMultiLevelHierarchy"/>
    <dgm:cxn modelId="{816673C2-7529-47C2-B35F-6FD90888BC24}" type="presParOf" srcId="{CE866EA5-88F8-419A-AAB5-AB6CD11E7432}" destId="{468EFF7F-83D0-420D-9BDF-61D1247B43BA}" srcOrd="0" destOrd="0" presId="urn:microsoft.com/office/officeart/2008/layout/HorizontalMultiLevelHierarchy"/>
    <dgm:cxn modelId="{5571BB76-CAFF-4B43-9EFF-144DC9789B1A}" type="presParOf" srcId="{A081E795-9B34-434F-8A85-BAA2349B6206}" destId="{5C61FDE4-C8C6-4FC0-8F65-B8BCAF9F6825}" srcOrd="5" destOrd="0" presId="urn:microsoft.com/office/officeart/2008/layout/HorizontalMultiLevelHierarchy"/>
    <dgm:cxn modelId="{F0F28339-5B22-4F1A-A067-6E5E27E2F756}" type="presParOf" srcId="{5C61FDE4-C8C6-4FC0-8F65-B8BCAF9F6825}" destId="{3CE52549-53DB-4EED-A0DB-D64C724CC537}" srcOrd="0" destOrd="0" presId="urn:microsoft.com/office/officeart/2008/layout/HorizontalMultiLevelHierarchy"/>
    <dgm:cxn modelId="{F24BD443-963C-4D42-B853-19364522F174}" type="presParOf" srcId="{5C61FDE4-C8C6-4FC0-8F65-B8BCAF9F6825}" destId="{33114244-F112-4591-A804-8A3A267F7613}" srcOrd="1" destOrd="0" presId="urn:microsoft.com/office/officeart/2008/layout/HorizontalMultiLevelHierarchy"/>
    <dgm:cxn modelId="{9EE53451-5C2F-4309-B561-6967713A1581}" type="presParOf" srcId="{A081E795-9B34-434F-8A85-BAA2349B6206}" destId="{1BBC2870-9E03-4E1C-95BC-5DDD52F2A6DB}" srcOrd="6" destOrd="0" presId="urn:microsoft.com/office/officeart/2008/layout/HorizontalMultiLevelHierarchy"/>
    <dgm:cxn modelId="{4243069F-03B4-4F99-B38E-342C297B56B1}" type="presParOf" srcId="{1BBC2870-9E03-4E1C-95BC-5DDD52F2A6DB}" destId="{EFCD15DE-A73D-44A8-B117-4D9E22992EF7}" srcOrd="0" destOrd="0" presId="urn:microsoft.com/office/officeart/2008/layout/HorizontalMultiLevelHierarchy"/>
    <dgm:cxn modelId="{9646EAC6-7850-4300-BDF5-9D63BB86F3FC}" type="presParOf" srcId="{A081E795-9B34-434F-8A85-BAA2349B6206}" destId="{6FDCA416-F892-4E39-BD6A-2A7FCF1994A1}" srcOrd="7" destOrd="0" presId="urn:microsoft.com/office/officeart/2008/layout/HorizontalMultiLevelHierarchy"/>
    <dgm:cxn modelId="{7ED51EEE-D156-4EEC-B3BD-28EBA0250284}" type="presParOf" srcId="{6FDCA416-F892-4E39-BD6A-2A7FCF1994A1}" destId="{1BCE97CC-F215-4851-89FB-30D8791C936C}" srcOrd="0" destOrd="0" presId="urn:microsoft.com/office/officeart/2008/layout/HorizontalMultiLevelHierarchy"/>
    <dgm:cxn modelId="{C66E1EDE-160C-4449-860C-16A61BF9BB0A}" type="presParOf" srcId="{6FDCA416-F892-4E39-BD6A-2A7FCF1994A1}" destId="{5AEC4754-B704-41C5-8492-314E7D5019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C2870-9E03-4E1C-95BC-5DDD52F2A6DB}">
      <dsp:nvSpPr>
        <dsp:cNvPr id="0" name=""/>
        <dsp:cNvSpPr/>
      </dsp:nvSpPr>
      <dsp:spPr>
        <a:xfrm>
          <a:off x="2213517" y="1656184"/>
          <a:ext cx="412853" cy="1180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426" y="0"/>
              </a:lnTo>
              <a:lnTo>
                <a:pt x="206426" y="1180031"/>
              </a:lnTo>
              <a:lnTo>
                <a:pt x="412853" y="11800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388690" y="2214945"/>
        <a:ext cx="62508" cy="62508"/>
      </dsp:txXfrm>
    </dsp:sp>
    <dsp:sp modelId="{CE866EA5-88F8-419A-AAB5-AB6CD11E7432}">
      <dsp:nvSpPr>
        <dsp:cNvPr id="0" name=""/>
        <dsp:cNvSpPr/>
      </dsp:nvSpPr>
      <dsp:spPr>
        <a:xfrm>
          <a:off x="2213517" y="1656184"/>
          <a:ext cx="412853" cy="39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426" y="0"/>
              </a:lnTo>
              <a:lnTo>
                <a:pt x="206426" y="393343"/>
              </a:lnTo>
              <a:lnTo>
                <a:pt x="412853" y="3933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405688" y="1838599"/>
        <a:ext cx="28511" cy="28511"/>
      </dsp:txXfrm>
    </dsp:sp>
    <dsp:sp modelId="{B707A4A1-9353-4F71-9492-C4C7C0E235AD}">
      <dsp:nvSpPr>
        <dsp:cNvPr id="0" name=""/>
        <dsp:cNvSpPr/>
      </dsp:nvSpPr>
      <dsp:spPr>
        <a:xfrm>
          <a:off x="2213517" y="1262840"/>
          <a:ext cx="412853" cy="393343"/>
        </a:xfrm>
        <a:custGeom>
          <a:avLst/>
          <a:gdLst/>
          <a:ahLst/>
          <a:cxnLst/>
          <a:rect l="0" t="0" r="0" b="0"/>
          <a:pathLst>
            <a:path>
              <a:moveTo>
                <a:pt x="0" y="393343"/>
              </a:moveTo>
              <a:lnTo>
                <a:pt x="206426" y="393343"/>
              </a:lnTo>
              <a:lnTo>
                <a:pt x="206426" y="0"/>
              </a:lnTo>
              <a:lnTo>
                <a:pt x="41285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405688" y="1445256"/>
        <a:ext cx="28511" cy="28511"/>
      </dsp:txXfrm>
    </dsp:sp>
    <dsp:sp modelId="{78CC3855-4849-4FF0-A84F-52599FE80E93}">
      <dsp:nvSpPr>
        <dsp:cNvPr id="0" name=""/>
        <dsp:cNvSpPr/>
      </dsp:nvSpPr>
      <dsp:spPr>
        <a:xfrm>
          <a:off x="2213517" y="476152"/>
          <a:ext cx="412853" cy="1180031"/>
        </a:xfrm>
        <a:custGeom>
          <a:avLst/>
          <a:gdLst/>
          <a:ahLst/>
          <a:cxnLst/>
          <a:rect l="0" t="0" r="0" b="0"/>
          <a:pathLst>
            <a:path>
              <a:moveTo>
                <a:pt x="0" y="1180031"/>
              </a:moveTo>
              <a:lnTo>
                <a:pt x="206426" y="1180031"/>
              </a:lnTo>
              <a:lnTo>
                <a:pt x="206426" y="0"/>
              </a:lnTo>
              <a:lnTo>
                <a:pt x="41285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388690" y="1034914"/>
        <a:ext cx="62508" cy="62508"/>
      </dsp:txXfrm>
    </dsp:sp>
    <dsp:sp modelId="{3085EB4B-9B6E-4675-A8A8-F43D83532BB3}">
      <dsp:nvSpPr>
        <dsp:cNvPr id="0" name=""/>
        <dsp:cNvSpPr/>
      </dsp:nvSpPr>
      <dsp:spPr>
        <a:xfrm rot="16200000">
          <a:off x="98647" y="1197498"/>
          <a:ext cx="3312368" cy="91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Criterios de Evaluación</a:t>
          </a:r>
          <a:endParaRPr lang="es-MX" sz="3000" kern="1200" dirty="0"/>
        </a:p>
      </dsp:txBody>
      <dsp:txXfrm>
        <a:off x="98647" y="1197498"/>
        <a:ext cx="3312368" cy="917371"/>
      </dsp:txXfrm>
    </dsp:sp>
    <dsp:sp modelId="{2B4A5FE8-AA95-4479-95A8-3689B11D4EB2}">
      <dsp:nvSpPr>
        <dsp:cNvPr id="0" name=""/>
        <dsp:cNvSpPr/>
      </dsp:nvSpPr>
      <dsp:spPr>
        <a:xfrm>
          <a:off x="2626371" y="161477"/>
          <a:ext cx="2064267" cy="6293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Medición 1</a:t>
          </a:r>
          <a:endParaRPr lang="es-MX" sz="2900" kern="1200" dirty="0"/>
        </a:p>
      </dsp:txBody>
      <dsp:txXfrm>
        <a:off x="2626371" y="161477"/>
        <a:ext cx="2064267" cy="629349"/>
      </dsp:txXfrm>
    </dsp:sp>
    <dsp:sp modelId="{BC05BA30-EE4E-4CF3-BF92-FD9E3EBD77B7}">
      <dsp:nvSpPr>
        <dsp:cNvPr id="0" name=""/>
        <dsp:cNvSpPr/>
      </dsp:nvSpPr>
      <dsp:spPr>
        <a:xfrm>
          <a:off x="2626371" y="948165"/>
          <a:ext cx="2064267" cy="6293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Medición 2</a:t>
          </a:r>
          <a:endParaRPr lang="es-MX" sz="2900" kern="1200" dirty="0"/>
        </a:p>
      </dsp:txBody>
      <dsp:txXfrm>
        <a:off x="2626371" y="948165"/>
        <a:ext cx="2064267" cy="629349"/>
      </dsp:txXfrm>
    </dsp:sp>
    <dsp:sp modelId="{3CE52549-53DB-4EED-A0DB-D64C724CC537}">
      <dsp:nvSpPr>
        <dsp:cNvPr id="0" name=""/>
        <dsp:cNvSpPr/>
      </dsp:nvSpPr>
      <dsp:spPr>
        <a:xfrm>
          <a:off x="2626371" y="1734852"/>
          <a:ext cx="2064267" cy="6293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Medición 3</a:t>
          </a:r>
          <a:endParaRPr lang="es-MX" sz="2900" kern="1200" dirty="0"/>
        </a:p>
      </dsp:txBody>
      <dsp:txXfrm>
        <a:off x="2626371" y="1734852"/>
        <a:ext cx="2064267" cy="629349"/>
      </dsp:txXfrm>
    </dsp:sp>
    <dsp:sp modelId="{1BCE97CC-F215-4851-89FB-30D8791C936C}">
      <dsp:nvSpPr>
        <dsp:cNvPr id="0" name=""/>
        <dsp:cNvSpPr/>
      </dsp:nvSpPr>
      <dsp:spPr>
        <a:xfrm>
          <a:off x="2626371" y="2521540"/>
          <a:ext cx="3998362" cy="6293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Otras mediciones más…</a:t>
          </a:r>
          <a:endParaRPr lang="es-MX" sz="2900" kern="1200" dirty="0"/>
        </a:p>
      </dsp:txBody>
      <dsp:txXfrm>
        <a:off x="2626371" y="2521540"/>
        <a:ext cx="3998362" cy="629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28C6FB-0149-4F3B-BB11-7F79BBBC2EF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8BA0CC-6959-4A6A-8EF6-FD107DBE51E9}" type="datetimeFigureOut">
              <a:rPr lang="es-MX" smtClean="0"/>
              <a:t>29/09/2012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Tv_mkXySOglG6Igu3DY6QnrZJUpMu-7vMTXflR67ckg8pKE3IT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3212976"/>
            <a:ext cx="3563888" cy="35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Instrumentos de Evaluación</a:t>
            </a:r>
            <a:br>
              <a:rPr lang="es-MX" dirty="0" smtClean="0"/>
            </a:br>
            <a:r>
              <a:rPr lang="es-MX" dirty="0" smtClean="0"/>
              <a:t>y su aplicación en Educación Básica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5040560" cy="1633736"/>
          </a:xfrm>
        </p:spPr>
        <p:txBody>
          <a:bodyPr>
            <a:noAutofit/>
          </a:bodyPr>
          <a:lstStyle/>
          <a:p>
            <a:pPr algn="r"/>
            <a:r>
              <a:rPr lang="es-MX" sz="2400" dirty="0" smtClean="0"/>
              <a:t>Dr. Wenceslao Verdugo Rojas</a:t>
            </a:r>
          </a:p>
          <a:p>
            <a:pPr algn="r"/>
            <a:r>
              <a:rPr lang="es-MX" sz="2400" dirty="0" smtClean="0"/>
              <a:t>Red de Investigación Educativa en Sonora, A.C.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6632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/>
          </a:bodyPr>
          <a:lstStyle/>
          <a:p>
            <a:r>
              <a:rPr lang="es-MX" dirty="0" smtClean="0"/>
              <a:t>El diseño de instrumentos de medición está asociado a los objetivos de enseñanza o consignas.</a:t>
            </a:r>
          </a:p>
          <a:p>
            <a:r>
              <a:rPr lang="es-MX" dirty="0" smtClean="0"/>
              <a:t>Hay verbos simples de medir y otros son muy complejos, pensemos como medir el verbo conocer y como medir el verbo crear.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233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Según el Plan y Programas de Estudio la intención de la evaluación en educación básica es “servir </a:t>
            </a:r>
            <a:r>
              <a:rPr lang="es-MX" dirty="0"/>
              <a:t>de </a:t>
            </a:r>
            <a:r>
              <a:rPr lang="es-MX" b="1" dirty="0"/>
              <a:t>estímulo</a:t>
            </a:r>
            <a:r>
              <a:rPr lang="es-MX" dirty="0"/>
              <a:t> para </a:t>
            </a:r>
            <a:r>
              <a:rPr lang="es-MX" b="1" dirty="0"/>
              <a:t>elevar la calidad </a:t>
            </a:r>
            <a:r>
              <a:rPr lang="es-MX" dirty="0"/>
              <a:t>de la educación</a:t>
            </a:r>
            <a:r>
              <a:rPr lang="es-MX" dirty="0" smtClean="0"/>
              <a:t>, favorecer </a:t>
            </a:r>
            <a:r>
              <a:rPr lang="es-MX" dirty="0"/>
              <a:t>la transparencia y la rendición de cuentas, y </a:t>
            </a:r>
            <a:r>
              <a:rPr lang="es-MX" b="1" dirty="0"/>
              <a:t>servir de base </a:t>
            </a:r>
            <a:r>
              <a:rPr lang="es-MX" dirty="0"/>
              <a:t>para el </a:t>
            </a:r>
            <a:r>
              <a:rPr lang="es-MX" dirty="0" smtClean="0"/>
              <a:t>diseño adecuado </a:t>
            </a:r>
            <a:r>
              <a:rPr lang="es-MX" dirty="0"/>
              <a:t>de políticas </a:t>
            </a:r>
            <a:r>
              <a:rPr lang="es-MX" dirty="0" smtClean="0"/>
              <a:t>educativas” y “que favorezca el análisis y la reflexión”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78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Además “propone </a:t>
            </a:r>
            <a:r>
              <a:rPr lang="es-MX" dirty="0"/>
              <a:t>que la evaluación sea una </a:t>
            </a:r>
            <a:r>
              <a:rPr lang="es-MX" b="1" dirty="0"/>
              <a:t>fuente de aprendizaje </a:t>
            </a:r>
            <a:r>
              <a:rPr lang="es-MX" dirty="0"/>
              <a:t>y permita </a:t>
            </a:r>
            <a:r>
              <a:rPr lang="es-MX" b="1" dirty="0"/>
              <a:t>detectar </a:t>
            </a:r>
            <a:r>
              <a:rPr lang="es-MX" b="1" dirty="0" smtClean="0"/>
              <a:t>el rezago </a:t>
            </a:r>
            <a:r>
              <a:rPr lang="es-MX" dirty="0"/>
              <a:t>escolar de manera temprana </a:t>
            </a:r>
            <a:r>
              <a:rPr lang="es-MX" dirty="0" smtClean="0"/>
              <a:t>y </a:t>
            </a:r>
            <a:r>
              <a:rPr lang="es-MX" dirty="0"/>
              <a:t>en consecuencia, la </a:t>
            </a:r>
            <a:r>
              <a:rPr lang="es-MX" b="1" dirty="0"/>
              <a:t>escuela desarrolle </a:t>
            </a:r>
            <a:r>
              <a:rPr lang="es-MX" b="1" dirty="0" smtClean="0"/>
              <a:t>estrategias </a:t>
            </a:r>
            <a:r>
              <a:rPr lang="es-MX" dirty="0" smtClean="0"/>
              <a:t>de </a:t>
            </a:r>
            <a:r>
              <a:rPr lang="es-MX" dirty="0"/>
              <a:t>atención y retención que garanticen </a:t>
            </a:r>
            <a:r>
              <a:rPr lang="es-MX" b="1" dirty="0"/>
              <a:t>que los estudiantes sigan aprendiendo</a:t>
            </a:r>
            <a:r>
              <a:rPr lang="es-MX" dirty="0"/>
              <a:t> </a:t>
            </a:r>
            <a:r>
              <a:rPr lang="es-MX" dirty="0" smtClean="0"/>
              <a:t>y permanezcan </a:t>
            </a:r>
            <a:r>
              <a:rPr lang="es-MX" dirty="0"/>
              <a:t>en el sistema educativo durante su trayecto formativo</a:t>
            </a:r>
            <a:r>
              <a:rPr lang="es-MX" dirty="0" smtClean="0"/>
              <a:t>.”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35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rlv.zcache.com/one_way_arrow_right_highway_sign_card-p137313802725806705b21fb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55038">
            <a:off x="2784335" y="2162082"/>
            <a:ext cx="4097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0375" y="1386392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Lo anterior plantea como en muchas cosas de la vida la realidad y el ideal:</a:t>
            </a:r>
            <a:endParaRPr lang="es-MX" dirty="0"/>
          </a:p>
        </p:txBody>
      </p:sp>
      <p:sp>
        <p:nvSpPr>
          <p:cNvPr id="5" name="AutoShape 2" descr="data:image/jpeg;base64,/9j/4AAQSkZJRgABAQAAAQABAAD/2wCEAAkGBhAPDw4ODxANDQ8NDQ8ODg8NDxAPDQ8MFRAVFBMQEhIXGyYeFxkjGhISHy8hLycpLCwtFR4xNTMqNSYrLykBCQoKDgwOFw8PGCweHBwyKSwvLiwsLDQ1NCwpKSk1KSo1NSwqLS8pLDU1KTUpLyk0KSkpMCkpKTU1LCotLDItNf/AABEIAK8BHwMBIgACEQEDEQH/xAAbAAEAAgMBAQAAAAAAAAAAAAAAAQUEBgcCA//EAEMQAAICAAIFCAYEDAcAAAAAAAABAgMEEQUGITFRBxITFEFSYXEiMpGSocFigbGzIyQ0QnJzdIKio7LwFTM1Q9HS4f/EABsBAQACAwEBAAAAAAAAAAAAAAABAgMEBgUH/8QALxEBAAICAQEECAYDAAAAAAAAAAECAxEEBRMhMVESQWFxgaGx4RUyUsHR8CMzkf/aAAwDAQACEQMRAD8A7iAAAAAAAAAAAAAFVHSrvslVhspRqk434h7a4TW+qvvz49ke3N+iU+n9MzxOJ/wzCTcGkpY7EQ30UP8A2oPssluz7M/PLZNHYOumqFVUVXXXFRhGO5Jf3vI22bYuypFr+NvCPZ5z+0fHw8ciK2EgEtYAAAAAAAAAAAAAAAAAAAAAAAAAAAAAAAAAAAAAAAAKDXXWVaPwk7lk7Zfg6Ivtta2Nrgkm35Zdpezmopt7Elmzj+s+kXpLTOHwu+mixQ5vZs9O5+eUcv3Stp09Hp3GjPl3f8le+fdHqbXqRol4fDxlZnLEYp9YxE5bZuc9qTfgn7WzdKdxUU7y3q3CGHlZJyXm9vGXsAFmoAAAAAAAAAAAAAAAAAEKQEgAAAAAAAAAAAAAAAAAAAeLp81NgVGsWklVVZJ+rTXO2fjzYt5fA5LybxdukZWy2yjTda39OTUW/wCNm76/4lx0fimt8+ZD6pWRT+GZp3JSvxu/j1V/ewMc+LquDj7PgZrx6+7+/wDXVKntLWiWwp4S2lhRYWhz2SGaCIyzJLNYAAAAAAAAAAAAAAD5u+ObjmucoqTjmucottJtcM0/YAtsyMeFx88RcYtd20rtnrTuW8J5nswKrjLrszJ2x2rp9AASoAAAAAAAAAAAAABh6QnsyMwrscyJZMcd7SuUl5aOn43Ur4t/I0nk4xqrx8YvYr6rKv3slNfGGX1m7cpf+nS/X0/azkuGxEq5wsg+bOucZxfCSeafwMc+LtemYu14V6ecz9Id95+0y6bTXdD6bhiqYXwyWaynHPbCxetF/LwaLWq4mJc1lxTWZraNTC6quMiNmZT13mTDEFttK2NZZgw44g+ixBO2OayyAfJXonpUSrqX0B46VDpUDUvYPHSIdIgaeweekQ6RA09NnJuVDTFuF0lhb6JuuccIlmt0o9NPOMl2p8DqF+JSOO8rlnOxdH7KvvZlLT3Pa6Jji3JiLRuJifo23V3XWrHQy2VYiKznU3v4zrfbH4rt4u1hccHovlCUZwk4Si84yi8pJ8Uzouq2uiv5tN7UL90ZboWvw4S8O3s4FNvU5vSuy3fF318vL7N/quMyq4pKrjNquLxLn741zXafYrKrjLquLRLUtTTIBCZJLGAAAAAAAAAAAVmMZZlZje0iWXF4tP5Qoc7R1/0ZVS/mxXzOPHa9aaukwWLhvbom0vGK5y/pOKGKXcdEn/DavlP7QsdB6dtwdnPrecZZKyt+pOPjwfBnTdCazU4pLo5c2eXpVT2WLy7y8V8DkB6jNppptNPNNbGn4Mhu8vgY+R3+FvN3eGIPvDEHING68YqnJSkr4rstWcsv01t9uZseD5SKXl0tdtT4xysj8n8C23PZuk56eEbj2OhRxJ7WINSw+ueDnuvhHwmpQ/qRYU6bon6t1Mv0bYP5k7edfiZK/mrMfBsCxJ66yUscanuafk0z2sSNsM4Vv1onrRUdYfiT1hjaOxW3Wh1oqesPxHWH4jZ2K260eZ4vJFX1h+J4txLyGyML64jSHicw5Rrufianww+X8yRuGNxW80HW+7nXQfCrL+KRTboOlYfRzRPvUJKZADqW8ara75c2jFS2bFC59nBWf9vbxN/pvOEmzar64yw3NquznRuT3zq8uMfD2cCdvB5/TItvJhjv8v4/h12q4zKrihwmMjOMZwkpxks4yi8014GfVcWiXK5MevFdVXGTGWZUVXGZVcXiWnejMB5jPM9EsIAAAAAAAAVuMW8sjBxcd5EsmPxUOMgnzk90k0/J7GcMxeHddllb31zlB+cW18jvGKgcm190f0WLdiXo3xU1w569GS+Cf7xil1vRMur2p5x9GtkAkh1KCSABIIAEkqb4v2nkBD6K+Xel7zJ6zPvz95nzANQ+nWZ9+fvSHWZ9+fvSPmQD0Y8n16zPvz95kdYn3p+8z5kg1D07Zd6XtZ5bIJAgAkJQASBc6vazWYOWSznTJ5zrb/ijwl9p1DRWlq8RWrapKUX9TjLuyXYzipn6I0zbhbOkqe/ZOD9SceEl8+wPK53T6549Kvdb6/3zdwquMyq41TQGsVWLhzoPmyjl0lbfpwfzXiXtVxeJchmwWpaa2jUwuqrjLrnmVOFbk8kW8IZLIvDzskRD0ACWIAAAAADFxUTKPlfHYFqzqVHiYGn676G6xhpOKzspbshxay9OP1rb9SN4xFZWYisxy9Xi5pxXi8eMODkGya56vPDWu2C/A3SbWW6ux7XDy3tezsNbKO+w5a5qRevhISQAygJAEEggASQAJIAAEkEgAQAJAIAEkAASCAPvgsbZTONlUnCcXsa+xrtXgdQ1R1nhjWqnlXelthnsmlvlXx8t68TlJ0zk65OpSlXjsWpQjFqzD07YylJbY2T7Uu1Lt7dm+YeP1auCMM3yzqfV578va6hgsMoRXEyADM+fTO53IAAgAAAAACJLYSAK/EVldfUXd1ZX3VFZbWO7X9I6PhdCdVkVKE1k0/tXBnKNYtXLMHPbnOqT/B2Zb/oy4S+07TdSV+NwMLIyhZFThJZSjJZpopMPb4POtx586z4w4eDb9PagzrbswudsN7qf+ZH9F/nL4+ZqNlbi3GScZJ5NSTTT4NMq67DyMeeu6Tt5AAZwkEASCCQIAAAEkAASQAAAAkgACUiYQcmkk220kks229ySOn6i6gcxxxGIinbvhB7VV4vjL7PMNPl8zHxaelf4Qjk+5O9sMVjI7VlKqmS2R4TsXHhHs7eC6olkeKKVBJI+hmiNPnvM5eTlZPTvPu9gACWmAAAAAAAAAACGjHtqMkhoJidKq2kxLaC5spMaygrps0yKWygq9J6AoxCyuqjN5bJbpryktpss6D4Tw5XTbx55rO6zqXOMfybRe2i5x+jaucvej/wUWK1HxkN1cbVxrnF/B5P4HX5Yc+csMV09XF1fPXxmJ97iN2hcTD1qL4+dc8vbkYs6pLfGS800d1eGIeG+sabletz66fP7OEg7m8DHur2IdQj3Y+xDS/43X9Hz+zhgO5dQj3Y+6h1CPdj7qGj8br+j5/Zw0HcuoR7sfdQ6hHux9iGj8br+j5/Zw0Hc+pR7sfYjm/KNBLFVJJL8XW79ZMjTa4nU45GT0Irr4/ZqhBID1w90USnKMIRc5SaUYxWbb4JHrCYSd0411xc5zeUYx3v/AM8Tr+pGokcMlZPKd0l6U/zYruw8PHtJiNtDnc7HxKbt3z6oYuo2oKp5t1yU72vONS4R4vi/Z49FooUFkj1VUorJHsyxGnz/AJXLycm83vIACWoAAAAAAAAAAAAAAAAHiVeZ7AGPOg+MsOZxGRGl4vMK6WGPDwxZ8xEdGhpbtFW8MR1bwLXoUR0KI0t2qr6qOqlp0KHQoaO1VfVfAdV8C06FDoUNHaqvqvgOq+Ba9EiJ1rIaO1lSYmGSOTcpH5VX+zr7yZ1vHdpyTlI/Kq/2dfeTKS6Hov8Avj3S1IytHaOsxFkaqouc5exLtlJ9iPpojQ9uLtVVUc29spP1YR70nwO0aoam14StJLOTydljXpTfyXBERG3vdQ6jTiV87eTH1M1IhhYZvKdkkuksa3/RjwibrXWorJEwgkskSZYjTgeRyL57ze87mQAEtcAAAAAAAAAAAAAAAAAAAAAAAAAAAAAAAAAAAiW4kAUukK3tOa616vXYzH1V1LKKw8efY16EI9JPfxfgdhspUt6PlXgYReaRSa7elxOdPGn0qx36UOq+qdWErUIRy7ZSfrzlxk/7yNljHLYiQWiNNLLltltNrzuZAASx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jpeg;base64,/9j/4AAQSkZJRgABAQAAAQABAAD/2wCEAAkGBhAPDw4ODxANDQ8NDQ8ODg8NDxAPDQ8MFRAVFBMQEhIXGyYeFxkjGhISHy8hLycpLCwtFR4xNTMqNSYrLykBCQoKDgwOFw8PGCweHBwyKSwvLiwsLDQ1NCwpKSk1KSo1NSwqLS8pLDU1KTUpLyk0KSkpMCkpKTU1LCotLDItNf/AABEIAK8BHwMBIgACEQEDEQH/xAAbAAEAAgMBAQAAAAAAAAAAAAAAAQUEBgcCA//EAEMQAAICAAIFCAYEDAcAAAAAAAABAgMEEQUGITFRBxITFEFSYXEiMpGSocFigbGzIyQ0QnJzdIKio7LwFTM1Q9HS4f/EABsBAQACAwEBAAAAAAAAAAAAAAABAgMEBgUH/8QALxEBAAICAQEECAYDAAAAAAAAAAECAxEEBRMhMVESQWFxgaGx4RUyUsHR8CMzkf/aAAwDAQACEQMRAD8A7iAAAAAAAAAAAAAFVHSrvslVhspRqk434h7a4TW+qvvz49ke3N+iU+n9MzxOJ/wzCTcGkpY7EQ30UP8A2oPssluz7M/PLZNHYOumqFVUVXXXFRhGO5Jf3vI22bYuypFr+NvCPZ5z+0fHw8ciK2EgEtYAAAAAAAAAAAAAAAAAAAAAAAAAAAAAAAAAAAAAAAAKDXXWVaPwk7lk7Zfg6Ivtta2Nrgkm35Zdpezmopt7Elmzj+s+kXpLTOHwu+mixQ5vZs9O5+eUcv3Stp09Hp3GjPl3f8le+fdHqbXqRol4fDxlZnLEYp9YxE5bZuc9qTfgn7WzdKdxUU7y3q3CGHlZJyXm9vGXsAFmoAAAAAAAAAAAAAAAAAEKQEgAAAAAAAAAAAAAAAAAAAeLp81NgVGsWklVVZJ+rTXO2fjzYt5fA5LybxdukZWy2yjTda39OTUW/wCNm76/4lx0fimt8+ZD6pWRT+GZp3JSvxu/j1V/ewMc+LquDj7PgZrx6+7+/wDXVKntLWiWwp4S2lhRYWhz2SGaCIyzJLNYAAAAAAAAAAAAAAD5u+ObjmucoqTjmucottJtcM0/YAtsyMeFx88RcYtd20rtnrTuW8J5nswKrjLrszJ2x2rp9AASoAAAAAAAAAAAAABh6QnsyMwrscyJZMcd7SuUl5aOn43Ur4t/I0nk4xqrx8YvYr6rKv3slNfGGX1m7cpf+nS/X0/azkuGxEq5wsg+bOucZxfCSeafwMc+LtemYu14V6ecz9Id95+0y6bTXdD6bhiqYXwyWaynHPbCxetF/LwaLWq4mJc1lxTWZraNTC6quMiNmZT13mTDEFttK2NZZgw44g+ixBO2OayyAfJXonpUSrqX0B46VDpUDUvYPHSIdIgaeweekQ6RA09NnJuVDTFuF0lhb6JuuccIlmt0o9NPOMl2p8DqF+JSOO8rlnOxdH7KvvZlLT3Pa6Jji3JiLRuJifo23V3XWrHQy2VYiKznU3v4zrfbH4rt4u1hccHovlCUZwk4Si84yi8pJ8Uzouq2uiv5tN7UL90ZboWvw4S8O3s4FNvU5vSuy3fF318vL7N/quMyq4pKrjNquLxLn741zXafYrKrjLquLRLUtTTIBCZJLGAAAAAAAAAAAVmMZZlZje0iWXF4tP5Qoc7R1/0ZVS/mxXzOPHa9aaukwWLhvbom0vGK5y/pOKGKXcdEn/DavlP7QsdB6dtwdnPrecZZKyt+pOPjwfBnTdCazU4pLo5c2eXpVT2WLy7y8V8DkB6jNppptNPNNbGn4Mhu8vgY+R3+FvN3eGIPvDEHING68YqnJSkr4rstWcsv01t9uZseD5SKXl0tdtT4xysj8n8C23PZuk56eEbj2OhRxJ7WINSw+ueDnuvhHwmpQ/qRYU6bon6t1Mv0bYP5k7edfiZK/mrMfBsCxJ66yUscanuafk0z2sSNsM4Vv1onrRUdYfiT1hjaOxW3Wh1oqesPxHWH4jZ2K260eZ4vJFX1h+J4txLyGyML64jSHicw5Rrufianww+X8yRuGNxW80HW+7nXQfCrL+KRTboOlYfRzRPvUJKZADqW8ara75c2jFS2bFC59nBWf9vbxN/pvOEmzar64yw3NquznRuT3zq8uMfD2cCdvB5/TItvJhjv8v4/h12q4zKrihwmMjOMZwkpxks4yi8014GfVcWiXK5MevFdVXGTGWZUVXGZVcXiWnejMB5jPM9EsIAAAAAAAAVuMW8sjBxcd5EsmPxUOMgnzk90k0/J7GcMxeHddllb31zlB+cW18jvGKgcm190f0WLdiXo3xU1w569GS+Cf7xil1vRMur2p5x9GtkAkh1KCSABIIAEkqb4v2nkBD6K+Xel7zJ6zPvz95nzANQ+nWZ9+fvSHWZ9+fvSPmQD0Y8n16zPvz95kdYn3p+8z5kg1D07Zd6XtZ5bIJAgAkJQASBc6vazWYOWSznTJ5zrb/ijwl9p1DRWlq8RWrapKUX9TjLuyXYzipn6I0zbhbOkqe/ZOD9SceEl8+wPK53T6549Kvdb6/3zdwquMyq41TQGsVWLhzoPmyjl0lbfpwfzXiXtVxeJchmwWpaa2jUwuqrjLrnmVOFbk8kW8IZLIvDzskRD0ACWIAAAAADFxUTKPlfHYFqzqVHiYGn676G6xhpOKzspbshxay9OP1rb9SN4xFZWYisxy9Xi5pxXi8eMODkGya56vPDWu2C/A3SbWW6ux7XDy3tezsNbKO+w5a5qRevhISQAygJAEEggASQAJIAAEkEgAQAJAIAEkAASCAPvgsbZTONlUnCcXsa+xrtXgdQ1R1nhjWqnlXelthnsmlvlXx8t68TlJ0zk65OpSlXjsWpQjFqzD07YylJbY2T7Uu1Lt7dm+YeP1auCMM3yzqfV578va6hgsMoRXEyADM+fTO53IAAgAAAAACJLYSAK/EVldfUXd1ZX3VFZbWO7X9I6PhdCdVkVKE1k0/tXBnKNYtXLMHPbnOqT/B2Zb/oy4S+07TdSV+NwMLIyhZFThJZSjJZpopMPb4POtx586z4w4eDb9PagzrbswudsN7qf+ZH9F/nL4+ZqNlbi3GScZJ5NSTTT4NMq67DyMeeu6Tt5AAZwkEASCCQIAAAEkAASQAAAAkgACUiYQcmkk220kks229ySOn6i6gcxxxGIinbvhB7VV4vjL7PMNPl8zHxaelf4Qjk+5O9sMVjI7VlKqmS2R4TsXHhHs7eC6olkeKKVBJI+hmiNPnvM5eTlZPTvPu9gACWmAAAAAAAAAACGjHtqMkhoJidKq2kxLaC5spMaygrps0yKWygq9J6AoxCyuqjN5bJbpryktpss6D4Tw5XTbx55rO6zqXOMfybRe2i5x+jaucvej/wUWK1HxkN1cbVxrnF/B5P4HX5Yc+csMV09XF1fPXxmJ97iN2hcTD1qL4+dc8vbkYs6pLfGS800d1eGIeG+sabletz66fP7OEg7m8DHur2IdQj3Y+xDS/43X9Hz+zhgO5dQj3Y+6h1CPdj7qGj8br+j5/Zw0HcuoR7sfdQ6hHux9iGj8br+j5/Zw0Hc+pR7sfYjm/KNBLFVJJL8XW79ZMjTa4nU45GT0Irr4/ZqhBID1w90USnKMIRc5SaUYxWbb4JHrCYSd0411xc5zeUYx3v/AM8Tr+pGokcMlZPKd0l6U/zYruw8PHtJiNtDnc7HxKbt3z6oYuo2oKp5t1yU72vONS4R4vi/Z49FooUFkj1VUorJHsyxGnz/AJXLycm83vIACWoAAAAAAAAAAAAAAAAHiVeZ7AGPOg+MsOZxGRGl4vMK6WGPDwxZ8xEdGhpbtFW8MR1bwLXoUR0KI0t2qr6qOqlp0KHQoaO1VfVfAdV8C06FDoUNHaqvqvgOq+Ba9EiJ1rIaO1lSYmGSOTcpH5VX+zr7yZ1vHdpyTlI/Kq/2dfeTKS6Hov8Avj3S1IytHaOsxFkaqouc5exLtlJ9iPpojQ9uLtVVUc29spP1YR70nwO0aoam14StJLOTydljXpTfyXBERG3vdQ6jTiV87eTH1M1IhhYZvKdkkuksa3/RjwibrXWorJEwgkskSZYjTgeRyL57ze87mQAEtcAAAAAAAAAAAAAAAAAAAAAAAAAAAAAAAAAAAiW4kAUukK3tOa616vXYzH1V1LKKw8efY16EI9JPfxfgdhspUt6PlXgYReaRSa7elxOdPGn0qx36UOq+qdWErUIRy7ZSfrzlxk/7yNljHLYiQWiNNLLltltNrzuZAASxAAAAAAA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6" descr="data:image/jpeg;base64,/9j/4AAQSkZJRgABAQAAAQABAAD/2wCEAAkGBhAPDw4ODxANDQ8NDQ8ODg8NDxAPDQ8MFRAVFBMQEhIXGyYeFxkjGhISHy8hLycpLCwtFR4xNTMqNSYrLykBCQoKDgwOFw8PGCweHBwyKSwvLiwsLDQ1NCwpKSk1KSo1NSwqLS8pLDU1KTUpLyk0KSkpMCkpKTU1LCotLDItNf/AABEIAK8BHwMBIgACEQEDEQH/xAAbAAEAAgMBAQAAAAAAAAAAAAAAAQUEBgcCA//EAEMQAAICAAIFCAYEDAcAAAAAAAABAgMEEQUGITFRBxITFEFSYXEiMpGSocFigbGzIyQ0QnJzdIKio7LwFTM1Q9HS4f/EABsBAQACAwEBAAAAAAAAAAAAAAABAgMEBgUH/8QALxEBAAICAQEECAYDAAAAAAAAAAECAxEEBRMhMVESQWFxgaGx4RUyUsHR8CMzkf/aAAwDAQACEQMRAD8A7iAAAAAAAAAAAAAFVHSrvslVhspRqk434h7a4TW+qvvz49ke3N+iU+n9MzxOJ/wzCTcGkpY7EQ30UP8A2oPssluz7M/PLZNHYOumqFVUVXXXFRhGO5Jf3vI22bYuypFr+NvCPZ5z+0fHw8ciK2EgEtYAAAAAAAAAAAAAAAAAAAAAAAAAAAAAAAAAAAAAAAAKDXXWVaPwk7lk7Zfg6Ivtta2Nrgkm35Zdpezmopt7Elmzj+s+kXpLTOHwu+mixQ5vZs9O5+eUcv3Stp09Hp3GjPl3f8le+fdHqbXqRol4fDxlZnLEYp9YxE5bZuc9qTfgn7WzdKdxUU7y3q3CGHlZJyXm9vGXsAFmoAAAAAAAAAAAAAAAAAEKQEgAAAAAAAAAAAAAAAAAAAeLp81NgVGsWklVVZJ+rTXO2fjzYt5fA5LybxdukZWy2yjTda39OTUW/wCNm76/4lx0fimt8+ZD6pWRT+GZp3JSvxu/j1V/ewMc+LquDj7PgZrx6+7+/wDXVKntLWiWwp4S2lhRYWhz2SGaCIyzJLNYAAAAAAAAAAAAAAD5u+ObjmucoqTjmucottJtcM0/YAtsyMeFx88RcYtd20rtnrTuW8J5nswKrjLrszJ2x2rp9AASoAAAAAAAAAAAAABh6QnsyMwrscyJZMcd7SuUl5aOn43Ur4t/I0nk4xqrx8YvYr6rKv3slNfGGX1m7cpf+nS/X0/azkuGxEq5wsg+bOucZxfCSeafwMc+LtemYu14V6ecz9Id95+0y6bTXdD6bhiqYXwyWaynHPbCxetF/LwaLWq4mJc1lxTWZraNTC6quMiNmZT13mTDEFttK2NZZgw44g+ixBO2OayyAfJXonpUSrqX0B46VDpUDUvYPHSIdIgaeweekQ6RA09NnJuVDTFuF0lhb6JuuccIlmt0o9NPOMl2p8DqF+JSOO8rlnOxdH7KvvZlLT3Pa6Jji3JiLRuJifo23V3XWrHQy2VYiKznU3v4zrfbH4rt4u1hccHovlCUZwk4Si84yi8pJ8Uzouq2uiv5tN7UL90ZboWvw4S8O3s4FNvU5vSuy3fF318vL7N/quMyq4pKrjNquLxLn741zXafYrKrjLquLRLUtTTIBCZJLGAAAAAAAAAAAVmMZZlZje0iWXF4tP5Qoc7R1/0ZVS/mxXzOPHa9aaukwWLhvbom0vGK5y/pOKGKXcdEn/DavlP7QsdB6dtwdnPrecZZKyt+pOPjwfBnTdCazU4pLo5c2eXpVT2WLy7y8V8DkB6jNppptNPNNbGn4Mhu8vgY+R3+FvN3eGIPvDEHING68YqnJSkr4rstWcsv01t9uZseD5SKXl0tdtT4xysj8n8C23PZuk56eEbj2OhRxJ7WINSw+ueDnuvhHwmpQ/qRYU6bon6t1Mv0bYP5k7edfiZK/mrMfBsCxJ66yUscanuafk0z2sSNsM4Vv1onrRUdYfiT1hjaOxW3Wh1oqesPxHWH4jZ2K260eZ4vJFX1h+J4txLyGyML64jSHicw5Rrufianww+X8yRuGNxW80HW+7nXQfCrL+KRTboOlYfRzRPvUJKZADqW8ara75c2jFS2bFC59nBWf9vbxN/pvOEmzar64yw3NquznRuT3zq8uMfD2cCdvB5/TItvJhjv8v4/h12q4zKrihwmMjOMZwkpxks4yi8014GfVcWiXK5MevFdVXGTGWZUVXGZVcXiWnejMB5jPM9EsIAAAAAAAAVuMW8sjBxcd5EsmPxUOMgnzk90k0/J7GcMxeHddllb31zlB+cW18jvGKgcm190f0WLdiXo3xU1w569GS+Cf7xil1vRMur2p5x9GtkAkh1KCSABIIAEkqb4v2nkBD6K+Xel7zJ6zPvz95nzANQ+nWZ9+fvSHWZ9+fvSPmQD0Y8n16zPvz95kdYn3p+8z5kg1D07Zd6XtZ5bIJAgAkJQASBc6vazWYOWSznTJ5zrb/ijwl9p1DRWlq8RWrapKUX9TjLuyXYzipn6I0zbhbOkqe/ZOD9SceEl8+wPK53T6549Kvdb6/3zdwquMyq41TQGsVWLhzoPmyjl0lbfpwfzXiXtVxeJchmwWpaa2jUwuqrjLrnmVOFbk8kW8IZLIvDzskRD0ACWIAAAAADFxUTKPlfHYFqzqVHiYGn676G6xhpOKzspbshxay9OP1rb9SN4xFZWYisxy9Xi5pxXi8eMODkGya56vPDWu2C/A3SbWW6ux7XDy3tezsNbKO+w5a5qRevhISQAygJAEEggASQAJIAAEkEgAQAJAIAEkAASCAPvgsbZTONlUnCcXsa+xrtXgdQ1R1nhjWqnlXelthnsmlvlXx8t68TlJ0zk65OpSlXjsWpQjFqzD07YylJbY2T7Uu1Lt7dm+YeP1auCMM3yzqfV578va6hgsMoRXEyADM+fTO53IAAgAAAAACJLYSAK/EVldfUXd1ZX3VFZbWO7X9I6PhdCdVkVKE1k0/tXBnKNYtXLMHPbnOqT/B2Zb/oy4S+07TdSV+NwMLIyhZFThJZSjJZpopMPb4POtx586z4w4eDb9PagzrbswudsN7qf+ZH9F/nL4+ZqNlbi3GScZJ5NSTTT4NMq67DyMeeu6Tt5AAZwkEASCCQIAAAEkAASQAAAAkgACUiYQcmkk220kks229ySOn6i6gcxxxGIinbvhB7VV4vjL7PMNPl8zHxaelf4Qjk+5O9sMVjI7VlKqmS2R4TsXHhHs7eC6olkeKKVBJI+hmiNPnvM5eTlZPTvPu9gACWmAAAAAAAAAACGjHtqMkhoJidKq2kxLaC5spMaygrps0yKWygq9J6AoxCyuqjN5bJbpryktpss6D4Tw5XTbx55rO6zqXOMfybRe2i5x+jaucvej/wUWK1HxkN1cbVxrnF/B5P4HX5Yc+csMV09XF1fPXxmJ97iN2hcTD1qL4+dc8vbkYs6pLfGS800d1eGIeG+sabletz66fP7OEg7m8DHur2IdQj3Y+xDS/43X9Hz+zhgO5dQj3Y+6h1CPdj7qGj8br+j5/Zw0HcuoR7sfdQ6hHux9iGj8br+j5/Zw0Hc+pR7sfYjm/KNBLFVJJL8XW79ZMjTa4nU45GT0Irr4/ZqhBID1w90USnKMIRc5SaUYxWbb4JHrCYSd0411xc5zeUYx3v/AM8Tr+pGokcMlZPKd0l6U/zYruw8PHtJiNtDnc7HxKbt3z6oYuo2oKp5t1yU72vONS4R4vi/Z49FooUFkj1VUorJHsyxGnz/AJXLycm83vIACWoAAAAAAAAAAAAAAAAHiVeZ7AGPOg+MsOZxGRGl4vMK6WGPDwxZ8xEdGhpbtFW8MR1bwLXoUR0KI0t2qr6qOqlp0KHQoaO1VfVfAdV8C06FDoUNHaqvqvgOq+Ba9EiJ1rIaO1lSYmGSOTcpH5VX+zr7yZ1vHdpyTlI/Kq/2dfeTKS6Hov8Avj3S1IytHaOsxFkaqouc5exLtlJ9iPpojQ9uLtVVUc29spP1YR70nwO0aoam14StJLOTydljXpTfyXBERG3vdQ6jTiV87eTH1M1IhhYZvKdkkuksa3/RjwibrXWorJEwgkskSZYjTgeRyL57ze87mQAEtcAAAAAAAAAAAAAAAAAAAAAAAAAAAAAAAAAAAiW4kAUukK3tOa616vXYzH1V1LKKw8efY16EI9JPfxfgdhspUt6PlXgYReaRSa7elxOdPGn0qx36UOq+qdWErUIRy7ZSfrzlxk/7yNljHLYiQWiNNLLltltNrzuZAASxAAAAAAAA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8" descr="data:image/jpeg;base64,/9j/4AAQSkZJRgABAQAAAQABAAD/2wCEAAkGBhAPDw4ODxANDQ8NDQ8ODg8NDxAPDQ8MFRAVFBMQEhIXGyYeFxkjGhISHy8hLycpLCwtFR4xNTMqNSYrLykBCQoKDgwOFw8PGCweHBwyKSwvLiwsLDQ1NCwpKSk1KSo1NSwqLS8pLDU1KTUpLyk0KSkpMCkpKTU1LCotLDItNf/AABEIAK8BHwMBIgACEQEDEQH/xAAbAAEAAgMBAQAAAAAAAAAAAAAAAQUEBgcCA//EAEMQAAICAAIFCAYEDAcAAAAAAAABAgMEEQUGITFRBxITFEFSYXEiMpGSocFigbGzIyQ0QnJzdIKio7LwFTM1Q9HS4f/EABsBAQACAwEBAAAAAAAAAAAAAAABAgMEBgUH/8QALxEBAAICAQEECAYDAAAAAAAAAAECAxEEBRMhMVESQWFxgaGx4RUyUsHR8CMzkf/aAAwDAQACEQMRAD8A7iAAAAAAAAAAAAAFVHSrvslVhspRqk434h7a4TW+qvvz49ke3N+iU+n9MzxOJ/wzCTcGkpY7EQ30UP8A2oPssluz7M/PLZNHYOumqFVUVXXXFRhGO5Jf3vI22bYuypFr+NvCPZ5z+0fHw8ciK2EgEtYAAAAAAAAAAAAAAAAAAAAAAAAAAAAAAAAAAAAAAAAKDXXWVaPwk7lk7Zfg6Ivtta2Nrgkm35Zdpezmopt7Elmzj+s+kXpLTOHwu+mixQ5vZs9O5+eUcv3Stp09Hp3GjPl3f8le+fdHqbXqRol4fDxlZnLEYp9YxE5bZuc9qTfgn7WzdKdxUU7y3q3CGHlZJyXm9vGXsAFmoAAAAAAAAAAAAAAAAAEKQEgAAAAAAAAAAAAAAAAAAAeLp81NgVGsWklVVZJ+rTXO2fjzYt5fA5LybxdukZWy2yjTda39OTUW/wCNm76/4lx0fimt8+ZD6pWRT+GZp3JSvxu/j1V/ewMc+LquDj7PgZrx6+7+/wDXVKntLWiWwp4S2lhRYWhz2SGaCIyzJLNYAAAAAAAAAAAAAAD5u+ObjmucoqTjmucottJtcM0/YAtsyMeFx88RcYtd20rtnrTuW8J5nswKrjLrszJ2x2rp9AASoAAAAAAAAAAAAABh6QnsyMwrscyJZMcd7SuUl5aOn43Ur4t/I0nk4xqrx8YvYr6rKv3slNfGGX1m7cpf+nS/X0/azkuGxEq5wsg+bOucZxfCSeafwMc+LtemYu14V6ecz9Id95+0y6bTXdD6bhiqYXwyWaynHPbCxetF/LwaLWq4mJc1lxTWZraNTC6quMiNmZT13mTDEFttK2NZZgw44g+ixBO2OayyAfJXonpUSrqX0B46VDpUDUvYPHSIdIgaeweekQ6RA09NnJuVDTFuF0lhb6JuuccIlmt0o9NPOMl2p8DqF+JSOO8rlnOxdH7KvvZlLT3Pa6Jji3JiLRuJifo23V3XWrHQy2VYiKznU3v4zrfbH4rt4u1hccHovlCUZwk4Si84yi8pJ8Uzouq2uiv5tN7UL90ZboWvw4S8O3s4FNvU5vSuy3fF318vL7N/quMyq4pKrjNquLxLn741zXafYrKrjLquLRLUtTTIBCZJLGAAAAAAAAAAAVmMZZlZje0iWXF4tP5Qoc7R1/0ZVS/mxXzOPHa9aaukwWLhvbom0vGK5y/pOKGKXcdEn/DavlP7QsdB6dtwdnPrecZZKyt+pOPjwfBnTdCazU4pLo5c2eXpVT2WLy7y8V8DkB6jNppptNPNNbGn4Mhu8vgY+R3+FvN3eGIPvDEHING68YqnJSkr4rstWcsv01t9uZseD5SKXl0tdtT4xysj8n8C23PZuk56eEbj2OhRxJ7WINSw+ueDnuvhHwmpQ/qRYU6bon6t1Mv0bYP5k7edfiZK/mrMfBsCxJ66yUscanuafk0z2sSNsM4Vv1onrRUdYfiT1hjaOxW3Wh1oqesPxHWH4jZ2K260eZ4vJFX1h+J4txLyGyML64jSHicw5Rrufianww+X8yRuGNxW80HW+7nXQfCrL+KRTboOlYfRzRPvUJKZADqW8ara75c2jFS2bFC59nBWf9vbxN/pvOEmzar64yw3NquznRuT3zq8uMfD2cCdvB5/TItvJhjv8v4/h12q4zKrihwmMjOMZwkpxks4yi8014GfVcWiXK5MevFdVXGTGWZUVXGZVcXiWnejMB5jPM9EsIAAAAAAAAVuMW8sjBxcd5EsmPxUOMgnzk90k0/J7GcMxeHddllb31zlB+cW18jvGKgcm190f0WLdiXo3xU1w569GS+Cf7xil1vRMur2p5x9GtkAkh1KCSABIIAEkqb4v2nkBD6K+Xel7zJ6zPvz95nzANQ+nWZ9+fvSHWZ9+fvSPmQD0Y8n16zPvz95kdYn3p+8z5kg1D07Zd6XtZ5bIJAgAkJQASBc6vazWYOWSznTJ5zrb/ijwl9p1DRWlq8RWrapKUX9TjLuyXYzipn6I0zbhbOkqe/ZOD9SceEl8+wPK53T6549Kvdb6/3zdwquMyq41TQGsVWLhzoPmyjl0lbfpwfzXiXtVxeJchmwWpaa2jUwuqrjLrnmVOFbk8kW8IZLIvDzskRD0ACWIAAAAADFxUTKPlfHYFqzqVHiYGn676G6xhpOKzspbshxay9OP1rb9SN4xFZWYisxy9Xi5pxXi8eMODkGya56vPDWu2C/A3SbWW6ux7XDy3tezsNbKO+w5a5qRevhISQAygJAEEggASQAJIAAEkEgAQAJAIAEkAASCAPvgsbZTONlUnCcXsa+xrtXgdQ1R1nhjWqnlXelthnsmlvlXx8t68TlJ0zk65OpSlXjsWpQjFqzD07YylJbY2T7Uu1Lt7dm+YeP1auCMM3yzqfV578va6hgsMoRXEyADM+fTO53IAAgAAAAACJLYSAK/EVldfUXd1ZX3VFZbWO7X9I6PhdCdVkVKE1k0/tXBnKNYtXLMHPbnOqT/B2Zb/oy4S+07TdSV+NwMLIyhZFThJZSjJZpopMPb4POtx586z4w4eDb9PagzrbswudsN7qf+ZH9F/nL4+ZqNlbi3GScZJ5NSTTT4NMq67DyMeeu6Tt5AAZwkEASCCQIAAAEkAASQAAAAkgACUiYQcmkk220kks229ySOn6i6gcxxxGIinbvhB7VV4vjL7PMNPl8zHxaelf4Qjk+5O9sMVjI7VlKqmS2R4TsXHhHs7eC6olkeKKVBJI+hmiNPnvM5eTlZPTvPu9gACWmAAAAAAAAAACGjHtqMkhoJidKq2kxLaC5spMaygrps0yKWygq9J6AoxCyuqjN5bJbpryktpss6D4Tw5XTbx55rO6zqXOMfybRe2i5x+jaucvej/wUWK1HxkN1cbVxrnF/B5P4HX5Yc+csMV09XF1fPXxmJ97iN2hcTD1qL4+dc8vbkYs6pLfGS800d1eGIeG+sabletz66fP7OEg7m8DHur2IdQj3Y+xDS/43X9Hz+zhgO5dQj3Y+6h1CPdj7qGj8br+j5/Zw0HcuoR7sfdQ6hHux9iGj8br+j5/Zw0Hc+pR7sfYjm/KNBLFVJJL8XW79ZMjTa4nU45GT0Irr4/ZqhBID1w90USnKMIRc5SaUYxWbb4JHrCYSd0411xc5zeUYx3v/AM8Tr+pGokcMlZPKd0l6U/zYruw8PHtJiNtDnc7HxKbt3z6oYuo2oKp5t1yU72vONS4R4vi/Z49FooUFkj1VUorJHsyxGnz/AJXLycm83vIACWoAAAAAAAAAAAAAAAAHiVeZ7AGPOg+MsOZxGRGl4vMK6WGPDwxZ8xEdGhpbtFW8MR1bwLXoUR0KI0t2qr6qOqlp0KHQoaO1VfVfAdV8C06FDoUNHaqvqvgOq+Ba9EiJ1rIaO1lSYmGSOTcpH5VX+zr7yZ1vHdpyTlI/Kq/2dfeTKS6Hov8Avj3S1IytHaOsxFkaqouc5exLtlJ9iPpojQ9uLtVVUc29spP1YR70nwO0aoam14StJLOTydljXpTfyXBERG3vdQ6jTiV87eTH1M1IhhYZvKdkkuksa3/RjwibrXWorJEwgkskSZYjTgeRyL57ze87mQAEtcAAAAAAAAAAAAAAAAAAAAAAAAAAAAAAAAAAAiW4kAUukK3tOa616vXYzH1V1LKKw8efY16EI9JPfxfgdhspUt6PlXgYReaRSa7elxOdPGn0qx36UOq+qdWErUIRy7ZSfrzlxk/7yNljHLYiQWiNNLLltltNrzuZAASxAAAAAAAA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43608" y="5517232"/>
            <a:ext cx="2294657" cy="5760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MX" b="1" dirty="0" smtClean="0">
                <a:solidFill>
                  <a:schemeClr val="bg1"/>
                </a:solidFill>
              </a:rPr>
              <a:t>Realidad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6418089" y="2444350"/>
            <a:ext cx="1584176" cy="6480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MX" b="1" dirty="0" smtClean="0">
                <a:solidFill>
                  <a:schemeClr val="bg1"/>
                </a:solidFill>
              </a:rPr>
              <a:t>Ideal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En la realidad </a:t>
            </a:r>
            <a:r>
              <a:rPr lang="es-MX" dirty="0" smtClean="0"/>
              <a:t>la evaluación educativa tiende a:</a:t>
            </a:r>
          </a:p>
          <a:p>
            <a:pPr>
              <a:buFontTx/>
              <a:buChar char="-"/>
            </a:pPr>
            <a:r>
              <a:rPr lang="es-MX" dirty="0" smtClean="0"/>
              <a:t>Ser herramienta para el control disciplinario de alumnos, cosa que no es tan mala porque la disciplina es cada vez más compleja.</a:t>
            </a:r>
          </a:p>
          <a:p>
            <a:pPr>
              <a:buFontTx/>
              <a:buChar char="-"/>
            </a:pPr>
            <a:r>
              <a:rPr lang="es-MX" dirty="0" smtClean="0"/>
              <a:t>Ser herramienta para motivación docente y que eventualmente genera dinámicas no muy adecuadas buscando el bono o el siguiente nivel.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246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En la realidad </a:t>
            </a:r>
            <a:r>
              <a:rPr lang="es-MX" dirty="0" smtClean="0"/>
              <a:t>la evaluación educativa tiende a:</a:t>
            </a:r>
          </a:p>
          <a:p>
            <a:pPr marL="0" indent="0">
              <a:buNone/>
            </a:pPr>
            <a:r>
              <a:rPr lang="es-MX" dirty="0" smtClean="0"/>
              <a:t>Presentar una seria dificultad al decidir a quien corresponde otorgar más recursos en términos de equidad o justicia, es decir si a los:</a:t>
            </a:r>
          </a:p>
          <a:p>
            <a:pPr>
              <a:buFontTx/>
              <a:buChar char="-"/>
            </a:pPr>
            <a:r>
              <a:rPr lang="es-MX" dirty="0" smtClean="0"/>
              <a:t>Estudiantes que lo necesitan o a quienes lo merecen.</a:t>
            </a:r>
          </a:p>
          <a:p>
            <a:pPr>
              <a:buFontTx/>
              <a:buChar char="-"/>
            </a:pPr>
            <a:r>
              <a:rPr lang="es-MX" dirty="0" smtClean="0"/>
              <a:t>Profesores que </a:t>
            </a:r>
            <a:r>
              <a:rPr lang="es-MX" dirty="0"/>
              <a:t>lo </a:t>
            </a:r>
            <a:r>
              <a:rPr lang="es-MX" dirty="0" smtClean="0"/>
              <a:t>requieren o lo </a:t>
            </a:r>
            <a:r>
              <a:rPr lang="es-MX" dirty="0"/>
              <a:t>merecen.</a:t>
            </a:r>
          </a:p>
          <a:p>
            <a:pPr>
              <a:buFontTx/>
              <a:buChar char="-"/>
            </a:pPr>
            <a:r>
              <a:rPr lang="es-MX" dirty="0" smtClean="0"/>
              <a:t>Escuelas que </a:t>
            </a:r>
            <a:r>
              <a:rPr lang="es-MX" dirty="0"/>
              <a:t>lo necesitan o </a:t>
            </a:r>
            <a:r>
              <a:rPr lang="es-MX" dirty="0" smtClean="0"/>
              <a:t>lo </a:t>
            </a:r>
            <a:r>
              <a:rPr lang="es-MX" dirty="0"/>
              <a:t>merecen.</a:t>
            </a:r>
          </a:p>
          <a:p>
            <a:pPr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052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7984" y="2564904"/>
            <a:ext cx="4258816" cy="369074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s-MX" dirty="0" smtClean="0"/>
              <a:t>Efectivamente tenemos reprobados.</a:t>
            </a:r>
          </a:p>
          <a:p>
            <a:pPr>
              <a:buFontTx/>
              <a:buChar char="-"/>
            </a:pPr>
            <a:r>
              <a:rPr lang="es-MX" dirty="0" smtClean="0"/>
              <a:t>Muchos contenidos no se enseñan.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Difícilmente se educa para la vida.</a:t>
            </a:r>
          </a:p>
          <a:p>
            <a:pPr marL="0" indent="0">
              <a:buNone/>
            </a:pPr>
            <a:endParaRPr lang="es-MX" sz="2400" dirty="0"/>
          </a:p>
          <a:p>
            <a:pPr marL="0" indent="0" algn="r">
              <a:buNone/>
            </a:pPr>
            <a:r>
              <a:rPr lang="es-MX" sz="2400" i="1" dirty="0" smtClean="0"/>
              <a:t>No es la idea en esta presentación indicar responsables, </a:t>
            </a:r>
          </a:p>
          <a:p>
            <a:pPr marL="0" indent="0" algn="r">
              <a:buNone/>
            </a:pPr>
            <a:r>
              <a:rPr lang="es-MX" sz="2400" i="1" dirty="0" smtClean="0"/>
              <a:t>cada uno de nosotros debe asumir su responsabilidad.</a:t>
            </a:r>
            <a:endParaRPr lang="es-MX" dirty="0"/>
          </a:p>
        </p:txBody>
      </p:sp>
      <p:pic>
        <p:nvPicPr>
          <p:cNvPr id="4" name="Picture 6" descr="http://1.bp.blogspot.com/_obSF_GeKiOc/RnKtjAbwFAI/AAAAAAAAAkI/F4CSpnmR3_Q/s400/thinkers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0" y="2636912"/>
            <a:ext cx="4169298" cy="361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0034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b="1" dirty="0" smtClean="0"/>
              <a:t>En la realidad </a:t>
            </a:r>
            <a:r>
              <a:rPr lang="es-MX" dirty="0" smtClean="0"/>
              <a:t>la evaluación educativa encuentra que: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10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4546848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Equidad</a:t>
            </a:r>
            <a:r>
              <a:rPr lang="es-MX" dirty="0" smtClean="0"/>
              <a:t>: Trato desigual a los desiguales.</a:t>
            </a:r>
          </a:p>
          <a:p>
            <a:pPr marL="0" indent="0">
              <a:buNone/>
            </a:pPr>
            <a:r>
              <a:rPr lang="es-MX" b="1" dirty="0"/>
              <a:t>J</a:t>
            </a:r>
            <a:r>
              <a:rPr lang="es-MX" b="1" dirty="0" smtClean="0"/>
              <a:t>usticia</a:t>
            </a:r>
            <a:r>
              <a:rPr lang="es-MX" dirty="0" smtClean="0"/>
              <a:t>: Darle a cada quien lo que merece.</a:t>
            </a:r>
          </a:p>
          <a:p>
            <a:pPr marL="0" indent="0">
              <a:buNone/>
            </a:pPr>
            <a:r>
              <a:rPr lang="es-MX" b="1" dirty="0" smtClean="0"/>
              <a:t>Objetivo</a:t>
            </a:r>
            <a:r>
              <a:rPr lang="es-MX" dirty="0" smtClean="0"/>
              <a:t>: Relativo al objeto en si.</a:t>
            </a:r>
          </a:p>
          <a:p>
            <a:pPr marL="0" indent="0">
              <a:buNone/>
            </a:pPr>
            <a:r>
              <a:rPr lang="es-MX" b="1" dirty="0" smtClean="0"/>
              <a:t>Subjetivo</a:t>
            </a:r>
            <a:r>
              <a:rPr lang="es-MX" dirty="0" smtClean="0"/>
              <a:t>: Relativo al pensar o sentir.</a:t>
            </a:r>
          </a:p>
          <a:p>
            <a:pPr lvl="1"/>
            <a:r>
              <a:rPr lang="es-MX" dirty="0" smtClean="0"/>
              <a:t>Para que una medición sea objetiva es necesario tener registro, evidencia.</a:t>
            </a:r>
            <a:endParaRPr lang="es-MX" dirty="0"/>
          </a:p>
        </p:txBody>
      </p:sp>
      <p:pic>
        <p:nvPicPr>
          <p:cNvPr id="4" name="Picture 4" descr="http://www.cartoonstock.com/newscartoons/cartoonists/mfl/lowres/mfln484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8100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526059"/>
            <a:ext cx="8579296" cy="822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b="1" dirty="0" smtClean="0"/>
              <a:t>Equidad, justicia, objetividad y subjetividad.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6636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en Educación Básica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006273"/>
              </p:ext>
            </p:extLst>
          </p:nvPr>
        </p:nvGraphicFramePr>
        <p:xfrm>
          <a:off x="457200" y="1600200"/>
          <a:ext cx="76200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78"/>
                <a:gridCol w="2933659"/>
                <a:gridCol w="2876563"/>
              </a:tblGrid>
              <a:tr h="1401688"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Equidad</a:t>
                      </a:r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Justicia</a:t>
                      </a:r>
                      <a:endParaRPr lang="es-MX" sz="2800" dirty="0"/>
                    </a:p>
                  </a:txBody>
                  <a:tcPr marL="84667" marR="84667" anchor="ctr"/>
                </a:tc>
              </a:tr>
              <a:tr h="1401688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Objetivo</a:t>
                      </a:r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84667" marR="84667" anchor="ctr"/>
                </a:tc>
              </a:tr>
              <a:tr h="1401688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Subjetivo</a:t>
                      </a:r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endParaRPr lang="es-MX" sz="2800" dirty="0"/>
                    </a:p>
                  </a:txBody>
                  <a:tcPr marL="84667" marR="8466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59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Aplicación en Educación Básica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1440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Podemos comparar la evaluación educativa con la evaluación médica y suponiendo que sean correctas sabremos que lo importante son las acciones que surgen con base en los resultados.</a:t>
            </a:r>
            <a:endParaRPr lang="es-MX" dirty="0"/>
          </a:p>
        </p:txBody>
      </p:sp>
      <p:pic>
        <p:nvPicPr>
          <p:cNvPr id="2056" name="Picture 8" descr="http://behind2ndlook.files.wordpress.com/2011/09/stuart-carlson-2005-resized-cartoon.jpg?w=900&amp;h=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27153"/>
            <a:ext cx="6768752" cy="409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28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idea de esta participación es reflexionar acerca de la evaluación y su aplicación.</a:t>
            </a:r>
          </a:p>
          <a:p>
            <a:r>
              <a:rPr lang="es-MX" dirty="0" smtClean="0"/>
              <a:t>No es la intención relatar un  sumario de técnicas, instrumentos y modelos de evaluación.</a:t>
            </a:r>
          </a:p>
          <a:p>
            <a:r>
              <a:rPr lang="es-MX" dirty="0" smtClean="0"/>
              <a:t>Lo aquí platicado va dirigido a motivar reflexiones.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941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Reflexionando y calificando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0322"/>
              </p:ext>
            </p:extLst>
          </p:nvPr>
        </p:nvGraphicFramePr>
        <p:xfrm>
          <a:off x="1115616" y="1556792"/>
          <a:ext cx="6984776" cy="455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087"/>
                <a:gridCol w="1255689"/>
              </a:tblGrid>
              <a:tr h="49053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Política educativa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Bien, mal,</a:t>
                      </a:r>
                      <a:r>
                        <a:rPr lang="es-MX" baseline="0" dirty="0" smtClean="0"/>
                        <a:t> depende</a:t>
                      </a:r>
                      <a:endParaRPr lang="es-MX" dirty="0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Si evaluamos al alumno con una medición.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r>
                        <a:rPr lang="es-MX" dirty="0" smtClean="0"/>
                        <a:t>Si evaluamos al alumno con varias mediciones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2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Si usamos la evaluación como herramienta de mejora.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Si usamos la calificación como estímulo.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Si asociamos la calidad a la calificación.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r>
                        <a:rPr lang="es-MX" dirty="0" smtClean="0"/>
                        <a:t>Si nadie reprueba.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r>
                        <a:rPr lang="es-MX" dirty="0" smtClean="0"/>
                        <a:t>Si pagamos más a quien mejor enseña.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9053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74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Reflexionando y calificando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1484785"/>
            <a:ext cx="7056784" cy="1440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¿Tenemos miedo a la evaluación en Educación Básica?</a:t>
            </a:r>
            <a:endParaRPr lang="es-MX" dirty="0"/>
          </a:p>
        </p:txBody>
      </p:sp>
      <p:pic>
        <p:nvPicPr>
          <p:cNvPr id="1026" name="Picture 2" descr="https://encrypted-tbn1.gstatic.com/images?q=tbn:ANd9GcRYWuAqZCkI_M6VX2dTM1iCI15Q3J1C8BtxiQTldZmKZyvypd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442174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139952" y="2204864"/>
            <a:ext cx="3596952" cy="3240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MX" dirty="0" smtClean="0"/>
              <a:t>Porque al saber estamos obligados a actuar.</a:t>
            </a:r>
          </a:p>
          <a:p>
            <a:pPr marL="0" indent="0">
              <a:buFont typeface="Arial" pitchFamily="34" charset="0"/>
              <a:buNone/>
            </a:pPr>
            <a:endParaRPr lang="es-MX" dirty="0"/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Porque evidencia nuestros logros pero también nuestros errores.</a:t>
            </a:r>
          </a:p>
          <a:p>
            <a:pPr marL="0" indent="0">
              <a:buFont typeface="Arial" pitchFamily="34" charset="0"/>
              <a:buNone/>
            </a:pPr>
            <a:endParaRPr lang="es-MX" dirty="0"/>
          </a:p>
          <a:p>
            <a:pPr marL="0" indent="0">
              <a:buFont typeface="Arial" pitchFamily="34" charset="0"/>
              <a:buNone/>
            </a:pPr>
            <a:r>
              <a:rPr lang="es-MX" dirty="0" smtClean="0"/>
              <a:t>Porque nos impide </a:t>
            </a:r>
            <a:r>
              <a:rPr lang="es-MX" dirty="0" err="1" smtClean="0"/>
              <a:t>autoegañarnos</a:t>
            </a:r>
            <a:r>
              <a:rPr lang="es-MX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5857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encrypted-tbn3.gstatic.com/images?q=tbn:ANd9GcS_dM_QlE4nbKydeERwhqlkQ5qON3HOTxMWwyrQQDuagq2uEWR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9951"/>
            <a:ext cx="4929336" cy="616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2564904"/>
            <a:ext cx="3312368" cy="767654"/>
          </a:xfrm>
        </p:spPr>
        <p:txBody>
          <a:bodyPr/>
          <a:lstStyle/>
          <a:p>
            <a:pPr marL="114300" indent="0" algn="ctr">
              <a:buNone/>
            </a:pPr>
            <a:r>
              <a:rPr lang="es-MX" dirty="0" smtClean="0">
                <a:latin typeface="Comic Sans MS" pitchFamily="66" charset="0"/>
              </a:rPr>
              <a:t>whemy@hotmail.com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232249"/>
          </a:xfrm>
        </p:spPr>
        <p:txBody>
          <a:bodyPr/>
          <a:lstStyle/>
          <a:p>
            <a:r>
              <a:rPr lang="es-MX" dirty="0" smtClean="0"/>
              <a:t>Medir es comparar con un patrón.</a:t>
            </a:r>
          </a:p>
          <a:p>
            <a:r>
              <a:rPr lang="es-MX" dirty="0" smtClean="0"/>
              <a:t>Evaluar es calcular el valor de algo.</a:t>
            </a:r>
          </a:p>
          <a:p>
            <a:r>
              <a:rPr lang="es-MX" dirty="0" smtClean="0"/>
              <a:t>En educación:</a:t>
            </a:r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50191601"/>
              </p:ext>
            </p:extLst>
          </p:nvPr>
        </p:nvGraphicFramePr>
        <p:xfrm>
          <a:off x="539552" y="3212976"/>
          <a:ext cx="792088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45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r>
              <a:rPr lang="es-MX" dirty="0" smtClean="0"/>
              <a:t>Los instrumentos de medición pueden ser:</a:t>
            </a:r>
          </a:p>
          <a:p>
            <a:r>
              <a:rPr lang="es-MX" dirty="0" smtClean="0"/>
              <a:t>Examen oral (Preguntas o reflexiones)</a:t>
            </a:r>
          </a:p>
          <a:p>
            <a:r>
              <a:rPr lang="es-MX" dirty="0" smtClean="0"/>
              <a:t>Examen escrito (TCT o TRI)</a:t>
            </a:r>
          </a:p>
          <a:p>
            <a:r>
              <a:rPr lang="es-MX" dirty="0" smtClean="0"/>
              <a:t>Observación directa (veces que se pone de pie).</a:t>
            </a:r>
          </a:p>
          <a:p>
            <a:r>
              <a:rPr lang="es-MX" dirty="0" smtClean="0"/>
              <a:t>Observación indirecta (veces que desatiende una indicación de otra persona).</a:t>
            </a:r>
          </a:p>
          <a:p>
            <a:r>
              <a:rPr lang="es-MX" dirty="0" smtClean="0"/>
              <a:t>Tareas en casa.</a:t>
            </a:r>
          </a:p>
          <a:p>
            <a:r>
              <a:rPr lang="es-MX" dirty="0" smtClean="0"/>
              <a:t>Ejercicios en clase.</a:t>
            </a:r>
          </a:p>
          <a:p>
            <a:r>
              <a:rPr lang="es-MX" dirty="0" smtClean="0"/>
              <a:t>Etc.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516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MX" dirty="0" smtClean="0"/>
              <a:t>Tienen la intención de recoger información.</a:t>
            </a:r>
          </a:p>
          <a:p>
            <a:pPr>
              <a:buFontTx/>
              <a:buChar char="-"/>
            </a:pPr>
            <a:r>
              <a:rPr lang="es-MX" dirty="0" smtClean="0"/>
              <a:t>Diferentes tipos de información requieren diferentes instrumentos:</a:t>
            </a:r>
          </a:p>
          <a:p>
            <a:pPr lvl="1">
              <a:buFontTx/>
              <a:buChar char="-"/>
            </a:pPr>
            <a:r>
              <a:rPr lang="es-MX" b="1" dirty="0" smtClean="0"/>
              <a:t>Formales</a:t>
            </a:r>
            <a:r>
              <a:rPr lang="es-MX" dirty="0" smtClean="0"/>
              <a:t>: Exámenes, observación sistémica.</a:t>
            </a:r>
          </a:p>
          <a:p>
            <a:pPr lvl="1">
              <a:buFontTx/>
              <a:buChar char="-"/>
            </a:pPr>
            <a:r>
              <a:rPr lang="es-MX" b="1" dirty="0" err="1" smtClean="0"/>
              <a:t>Semiformales</a:t>
            </a:r>
            <a:r>
              <a:rPr lang="es-MX" dirty="0" smtClean="0"/>
              <a:t>: Ejercicios y tareas.</a:t>
            </a:r>
          </a:p>
          <a:p>
            <a:pPr lvl="1">
              <a:buFontTx/>
              <a:buChar char="-"/>
            </a:pPr>
            <a:r>
              <a:rPr lang="es-MX" b="1" dirty="0" smtClean="0"/>
              <a:t>No formales</a:t>
            </a:r>
            <a:r>
              <a:rPr lang="es-MX" dirty="0" smtClean="0"/>
              <a:t>: Conversaciones, comentarios.</a:t>
            </a:r>
          </a:p>
          <a:p>
            <a:pPr lvl="1">
              <a:buFontTx/>
              <a:buChar char="-"/>
            </a:pPr>
            <a:endParaRPr lang="es-MX" dirty="0"/>
          </a:p>
        </p:txBody>
      </p:sp>
      <p:pic>
        <p:nvPicPr>
          <p:cNvPr id="6146" name="Picture 2" descr="https://encrypted-tbn0.gstatic.com/images?q=tbn:ANd9GcQwJR1vnbreJblt_3Pt8zgNx5jMcSxXM0zYLbajziEkr3RYxQYZ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1783085" cy="178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2.gstatic.com/images?q=tbn:ANd9GcRNY_BeDDpOSsdoWIUTV1y1msGQPsaaEnkz5sXAsmZFmFO9j_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7355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2.gstatic.com/images?q=tbn:ANd9GcTff5PNHACG50sgtyVGuzt9lVShkmOCI58Znt3h3qrGwGoLJ6K6X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725144"/>
            <a:ext cx="1968864" cy="189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17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MX" dirty="0" smtClean="0"/>
              <a:t>Si consideramos tres áreas de desarrollo humano tendremos que el área:</a:t>
            </a:r>
          </a:p>
          <a:p>
            <a:pPr lvl="1">
              <a:buFontTx/>
              <a:buChar char="-"/>
            </a:pPr>
            <a:r>
              <a:rPr lang="es-MX" b="1" dirty="0" smtClean="0"/>
              <a:t>Cognitiva</a:t>
            </a:r>
            <a:r>
              <a:rPr lang="es-MX" dirty="0" smtClean="0"/>
              <a:t> – el saber – se mide con un examen.</a:t>
            </a:r>
          </a:p>
          <a:p>
            <a:pPr lvl="1">
              <a:buFontTx/>
              <a:buChar char="-"/>
            </a:pPr>
            <a:r>
              <a:rPr lang="es-MX" b="1" dirty="0" smtClean="0"/>
              <a:t>Operativa</a:t>
            </a:r>
            <a:r>
              <a:rPr lang="es-MX" dirty="0" smtClean="0"/>
              <a:t> – el poder – se mide con el trazo de figuras (que también lleva un componente cognitivo).</a:t>
            </a:r>
          </a:p>
          <a:p>
            <a:pPr lvl="1">
              <a:buFontTx/>
              <a:buChar char="-"/>
            </a:pPr>
            <a:r>
              <a:rPr lang="es-MX" b="1" dirty="0" smtClean="0"/>
              <a:t>Afectiva</a:t>
            </a:r>
            <a:r>
              <a:rPr lang="es-MX" dirty="0" smtClean="0"/>
              <a:t> – el querer – difícilmente lo medimos y cuando lo hacemos es en forma subjetiva.</a:t>
            </a:r>
          </a:p>
          <a:p>
            <a:pPr lvl="1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350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41382"/>
              </p:ext>
            </p:extLst>
          </p:nvPr>
        </p:nvGraphicFramePr>
        <p:xfrm>
          <a:off x="827584" y="1397000"/>
          <a:ext cx="7416824" cy="4768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1192076"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>
                        <a:buFontTx/>
                        <a:buNone/>
                      </a:pPr>
                      <a:r>
                        <a:rPr lang="es-MX" b="1" u="sng" dirty="0" smtClean="0"/>
                        <a:t>Formales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Exámenes, observación sistémica.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u="sng" dirty="0" err="1" smtClean="0"/>
                        <a:t>Semiformales</a:t>
                      </a:r>
                      <a:endParaRPr lang="es-MX" b="1" u="sng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Ejercicios y tareas.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u="sng" dirty="0" smtClean="0"/>
                        <a:t>No formales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Conversaciones, comentarios.</a:t>
                      </a:r>
                      <a:endParaRPr lang="es-MX" sz="1400" b="1" dirty="0" smtClean="0"/>
                    </a:p>
                  </a:txBody>
                  <a:tcPr anchor="ctr"/>
                </a:tc>
              </a:tr>
              <a:tr h="11920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b="1" dirty="0" smtClean="0"/>
                        <a:t>Cognitiva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 anchor="ctr"/>
                </a:tc>
              </a:tr>
              <a:tr h="1192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Operativa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 anchor="ctr"/>
                </a:tc>
              </a:tr>
              <a:tr h="1192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Afectiva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22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r>
              <a:rPr lang="es-MX" dirty="0" smtClean="0"/>
              <a:t>Por competencia entendemos </a:t>
            </a:r>
            <a:r>
              <a:rPr lang="es-MX" i="1" dirty="0" smtClean="0"/>
              <a:t>“la movilización de recursos hacia la solución de un problema en un contexto determinado”.</a:t>
            </a:r>
          </a:p>
          <a:p>
            <a:r>
              <a:rPr lang="es-MX" dirty="0" smtClean="0"/>
              <a:t>Así la evaluación de competencias tiene un par de componentes complejos de medir:</a:t>
            </a:r>
          </a:p>
          <a:p>
            <a:pPr lvl="1"/>
            <a:r>
              <a:rPr lang="es-MX" dirty="0" smtClean="0"/>
              <a:t>La ejecución en futuro y/o la ejecución en otro contexto no controlado.</a:t>
            </a:r>
          </a:p>
          <a:p>
            <a:pPr lvl="1"/>
            <a:r>
              <a:rPr lang="es-MX" dirty="0" smtClean="0"/>
              <a:t>El efecto de la memoria sobre la ejecución que sobrevalora el área cognitiva.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832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Instrumentos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4834880" cy="4392488"/>
          </a:xfrm>
        </p:spPr>
        <p:txBody>
          <a:bodyPr>
            <a:normAutofit/>
          </a:bodyPr>
          <a:lstStyle/>
          <a:p>
            <a:r>
              <a:rPr lang="es-MX" dirty="0" smtClean="0"/>
              <a:t>Por destreza entendemos la “habilidad</a:t>
            </a:r>
            <a:r>
              <a:rPr lang="es-MX" dirty="0"/>
              <a:t>, arte, primor o propiedad con que se hace </a:t>
            </a:r>
            <a:r>
              <a:rPr lang="es-MX" dirty="0" smtClean="0"/>
              <a:t>algo”.</a:t>
            </a:r>
          </a:p>
          <a:p>
            <a:r>
              <a:rPr lang="es-MX" dirty="0" smtClean="0"/>
              <a:t>Se puede observar que involucra el saber, el hacer y el querer hacer bien las cosas.</a:t>
            </a:r>
          </a:p>
          <a:p>
            <a:r>
              <a:rPr lang="es-MX" dirty="0" smtClean="0"/>
              <a:t>Tiene que ver con objetividad y subjetividad.</a:t>
            </a:r>
          </a:p>
        </p:txBody>
      </p:sp>
      <p:pic>
        <p:nvPicPr>
          <p:cNvPr id="3074" name="Picture 2" descr="http://img1.mlstatic.com/cubo-3-x-3-tipo-rubik-con-manual-juego-de-destreza-yong-jun_MLM-O-3005313935_08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483" y="2060848"/>
            <a:ext cx="34099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42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286</TotalTime>
  <Words>931</Words>
  <Application>Microsoft Office PowerPoint</Application>
  <PresentationFormat>Presentación en pantalla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Adyacencia</vt:lpstr>
      <vt:lpstr>Instrumentos de Evaluación y su aplicación en Educación Básica</vt:lpstr>
      <vt:lpstr>Presentación de PowerPoint</vt:lpstr>
      <vt:lpstr>Instrumentos de Evaluación</vt:lpstr>
      <vt:lpstr>Instrumentos de Evaluación</vt:lpstr>
      <vt:lpstr>Instrumentos de Evaluación</vt:lpstr>
      <vt:lpstr>Instrumentos de Evaluación</vt:lpstr>
      <vt:lpstr>Instrumentos de Evaluación</vt:lpstr>
      <vt:lpstr>Instrumentos de Evaluación</vt:lpstr>
      <vt:lpstr>Instrumentos de Evaluación</vt:lpstr>
      <vt:lpstr>Instrumentos de Evaluación</vt:lpstr>
      <vt:lpstr>Aplicación en Educación Básica</vt:lpstr>
      <vt:lpstr>Aplicación en Educación Básica</vt:lpstr>
      <vt:lpstr>Aplicación en Educación Básica</vt:lpstr>
      <vt:lpstr>Aplicación en Educación Básica</vt:lpstr>
      <vt:lpstr>Aplicación en Educación Básica</vt:lpstr>
      <vt:lpstr>Aplicación en Educación Básica</vt:lpstr>
      <vt:lpstr>Aplicación en Educación Básica</vt:lpstr>
      <vt:lpstr>Aplicación en Educación Básica</vt:lpstr>
      <vt:lpstr>Aplicación en Educación Básica</vt:lpstr>
      <vt:lpstr>Reflexionando y calificando</vt:lpstr>
      <vt:lpstr>Reflexionando y calificando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de Evaluación y su aplicación en Educación Básica</dc:title>
  <dc:creator>Wenceslao Verdugo Rojas</dc:creator>
  <cp:keywords>Ciclo de conferencias</cp:keywords>
  <cp:lastModifiedBy>Wenceslao Verdugo Rojas</cp:lastModifiedBy>
  <cp:revision>29</cp:revision>
  <dcterms:created xsi:type="dcterms:W3CDTF">2012-09-25T00:51:12Z</dcterms:created>
  <dcterms:modified xsi:type="dcterms:W3CDTF">2012-09-29T15:31:09Z</dcterms:modified>
</cp:coreProperties>
</file>