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7"/>
  </p:notesMasterIdLst>
  <p:sldIdLst>
    <p:sldId id="256" r:id="rId2"/>
    <p:sldId id="265" r:id="rId3"/>
    <p:sldId id="270" r:id="rId4"/>
    <p:sldId id="266" r:id="rId5"/>
    <p:sldId id="271" r:id="rId6"/>
    <p:sldId id="267" r:id="rId7"/>
    <p:sldId id="268" r:id="rId8"/>
    <p:sldId id="257" r:id="rId9"/>
    <p:sldId id="294" r:id="rId10"/>
    <p:sldId id="258" r:id="rId11"/>
    <p:sldId id="295" r:id="rId12"/>
    <p:sldId id="259" r:id="rId13"/>
    <p:sldId id="296" r:id="rId14"/>
    <p:sldId id="260" r:id="rId15"/>
    <p:sldId id="273" r:id="rId16"/>
    <p:sldId id="274" r:id="rId17"/>
    <p:sldId id="275" r:id="rId18"/>
    <p:sldId id="282" r:id="rId19"/>
    <p:sldId id="283" r:id="rId20"/>
    <p:sldId id="284" r:id="rId21"/>
    <p:sldId id="289" r:id="rId22"/>
    <p:sldId id="285" r:id="rId23"/>
    <p:sldId id="286" r:id="rId24"/>
    <p:sldId id="288" r:id="rId25"/>
    <p:sldId id="293" r:id="rId2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4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MX"/>
          </a:p>
        </p:txBody>
      </p:sp>
      <p:sp>
        <p:nvSpPr>
          <p:cNvPr id="1126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MX"/>
          </a:p>
        </p:txBody>
      </p:sp>
      <p:sp>
        <p:nvSpPr>
          <p:cNvPr id="1126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MX" smtClean="0"/>
              <a:t>Haga clic para modificar el estilo de texto del patrón</a:t>
            </a:r>
          </a:p>
          <a:p>
            <a:pPr lvl="1"/>
            <a:r>
              <a:rPr lang="es-MX" smtClean="0"/>
              <a:t>Segundo nivel</a:t>
            </a:r>
          </a:p>
          <a:p>
            <a:pPr lvl="2"/>
            <a:r>
              <a:rPr lang="es-MX" smtClean="0"/>
              <a:t>Tercer nivel</a:t>
            </a:r>
          </a:p>
          <a:p>
            <a:pPr lvl="3"/>
            <a:r>
              <a:rPr lang="es-MX" smtClean="0"/>
              <a:t>Cuarto nivel</a:t>
            </a:r>
          </a:p>
          <a:p>
            <a:pPr lvl="4"/>
            <a:r>
              <a:rPr lang="es-MX" smtClean="0"/>
              <a:t>Quinto nivel</a:t>
            </a:r>
          </a:p>
        </p:txBody>
      </p:sp>
      <p:sp>
        <p:nvSpPr>
          <p:cNvPr id="1126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MX"/>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5593007-8A46-4715-A058-146CF8DF7C39}" type="slidenum">
              <a:rPr lang="es-MX"/>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86035FE8-072A-4607-A626-A2F7E06486F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6035FE8-072A-4607-A626-A2F7E06486F7}"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6035FE8-072A-4607-A626-A2F7E06486F7}"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MX"/>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MX"/>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8EF8F971-1631-4B7C-89BF-85CEF321910F}"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endParaRPr lang="es-MX"/>
          </a:p>
        </p:txBody>
      </p:sp>
      <p:sp>
        <p:nvSpPr>
          <p:cNvPr id="9" name="8 Marcador de número de diapositiva"/>
          <p:cNvSpPr>
            <a:spLocks noGrp="1"/>
          </p:cNvSpPr>
          <p:nvPr>
            <p:ph type="sldNum" sz="quarter" idx="15"/>
          </p:nvPr>
        </p:nvSpPr>
        <p:spPr/>
        <p:txBody>
          <a:bodyPr rtlCol="0"/>
          <a:lstStyle/>
          <a:p>
            <a:fld id="{86035FE8-072A-4607-A626-A2F7E06486F7}"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86035FE8-072A-4607-A626-A2F7E06486F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6035FE8-072A-4607-A626-A2F7E06486F7}"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6035FE8-072A-4607-A626-A2F7E06486F7}"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endParaRPr lang="es-MX"/>
          </a:p>
        </p:txBody>
      </p:sp>
      <p:sp>
        <p:nvSpPr>
          <p:cNvPr id="7" name="6 Marcador de número de diapositiva"/>
          <p:cNvSpPr>
            <a:spLocks noGrp="1"/>
          </p:cNvSpPr>
          <p:nvPr>
            <p:ph type="sldNum" sz="quarter" idx="11"/>
          </p:nvPr>
        </p:nvSpPr>
        <p:spPr/>
        <p:txBody>
          <a:bodyPr rtlCol="0"/>
          <a:lstStyle/>
          <a:p>
            <a:fld id="{86035FE8-072A-4607-A626-A2F7E06486F7}"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6035FE8-072A-4607-A626-A2F7E06486F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endParaRPr lang="es-MX"/>
          </a:p>
        </p:txBody>
      </p:sp>
      <p:sp>
        <p:nvSpPr>
          <p:cNvPr id="22" name="21 Marcador de número de diapositiva"/>
          <p:cNvSpPr>
            <a:spLocks noGrp="1"/>
          </p:cNvSpPr>
          <p:nvPr>
            <p:ph type="sldNum" sz="quarter" idx="15"/>
          </p:nvPr>
        </p:nvSpPr>
        <p:spPr/>
        <p:txBody>
          <a:bodyPr rtlCol="0"/>
          <a:lstStyle/>
          <a:p>
            <a:fld id="{86035FE8-072A-4607-A626-A2F7E06486F7}"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endParaRPr lang="es-MX"/>
          </a:p>
        </p:txBody>
      </p:sp>
      <p:sp>
        <p:nvSpPr>
          <p:cNvPr id="18" name="17 Marcador de número de diapositiva"/>
          <p:cNvSpPr>
            <a:spLocks noGrp="1"/>
          </p:cNvSpPr>
          <p:nvPr>
            <p:ph type="sldNum" sz="quarter" idx="11"/>
          </p:nvPr>
        </p:nvSpPr>
        <p:spPr/>
        <p:txBody>
          <a:bodyPr rtlCol="0"/>
          <a:lstStyle/>
          <a:p>
            <a:fld id="{86035FE8-072A-4607-A626-A2F7E06486F7}"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6035FE8-072A-4607-A626-A2F7E06486F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2000"/>
                                        <p:tgtEl>
                                          <p:spTgt spid="1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2000"/>
                                        <p:tgtEl>
                                          <p:spTgt spid="1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fade">
                                      <p:cBhvr>
                                        <p:cTn id="18" dur="2000"/>
                                        <p:tgtEl>
                                          <p:spTgt spid="1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2000"/>
                                        <p:tgtEl>
                                          <p:spTgt spid="1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fade">
                                      <p:cBhvr>
                                        <p:cTn id="24" dur="20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onografias.com/trabajos10/formulac/formulac.shtml#FUN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monografias.com/trabajos12/recoldat/recoldat.shtml#entrev" TargetMode="External"/><Relationship Id="rId3" Type="http://schemas.openxmlformats.org/officeDocument/2006/relationships/hyperlink" Target="http://www.monografias.com/trabajos10/carso/carso.shtml" TargetMode="External"/><Relationship Id="rId7" Type="http://schemas.openxmlformats.org/officeDocument/2006/relationships/hyperlink" Target="http://www.monografias.com/trabajos7/arch/arch.shtml" TargetMode="External"/><Relationship Id="rId2" Type="http://schemas.openxmlformats.org/officeDocument/2006/relationships/hyperlink" Target="http://www.monografias.com/trabajos10/formulac/formulac.shtml#FUNC" TargetMode="External"/><Relationship Id="rId1" Type="http://schemas.openxmlformats.org/officeDocument/2006/relationships/slideLayout" Target="../slideLayouts/slideLayout2.xml"/><Relationship Id="rId6" Type="http://schemas.openxmlformats.org/officeDocument/2006/relationships/hyperlink" Target="http://www.monografias.com/trabajos13/libapren/libapren2.shtml#TRECE" TargetMode="External"/><Relationship Id="rId5" Type="http://schemas.openxmlformats.org/officeDocument/2006/relationships/hyperlink" Target="http://www.monografias.com/trabajos16/contabilidad-mercantil/contabilidad-mercantil.shtml#libros" TargetMode="External"/><Relationship Id="rId4" Type="http://schemas.openxmlformats.org/officeDocument/2006/relationships/hyperlink" Target="http://www.monografias.com/trabajos14/comer/comer.shtml" TargetMode="External"/><Relationship Id="rId9" Type="http://schemas.openxmlformats.org/officeDocument/2006/relationships/hyperlink" Target="http://www.monografias.com/trabajos12/recoldat/recoldat.shtml#quee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monografias.com/trabajos11/metods/metods.shtml#ANALIT" TargetMode="External"/><Relationship Id="rId2" Type="http://schemas.openxmlformats.org/officeDocument/2006/relationships/hyperlink" Target="http://www.monografias.com/trabajos13/mapro/mapro.shtml" TargetMode="External"/><Relationship Id="rId1" Type="http://schemas.openxmlformats.org/officeDocument/2006/relationships/slideLayout" Target="../slideLayouts/slideLayout2.xml"/><Relationship Id="rId4" Type="http://schemas.openxmlformats.org/officeDocument/2006/relationships/hyperlink" Target="http://www.monografias.com/trabajos11/metods/metods.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onografias.com/trabajos14/administ-procesos/administ-procesos.shtml#PROCE" TargetMode="External"/><Relationship Id="rId7" Type="http://schemas.openxmlformats.org/officeDocument/2006/relationships/hyperlink" Target="http://www.monografias.com/trabajos/epistemologia2/epistemologia2.shtml" TargetMode="External"/><Relationship Id="rId2" Type="http://schemas.openxmlformats.org/officeDocument/2006/relationships/hyperlink" Target="http://www.monografias.com/trabajos11/norma/norma.shtml" TargetMode="External"/><Relationship Id="rId1" Type="http://schemas.openxmlformats.org/officeDocument/2006/relationships/slideLayout" Target="../slideLayouts/slideLayout12.xml"/><Relationship Id="rId6" Type="http://schemas.openxmlformats.org/officeDocument/2006/relationships/hyperlink" Target="http://www.monografias.com/trabajos15/financiamiento/financiamiento.shtml" TargetMode="External"/><Relationship Id="rId5" Type="http://schemas.openxmlformats.org/officeDocument/2006/relationships/hyperlink" Target="http://www.monografias.com/trabajos7/sisinf/sisinf.shtml" TargetMode="External"/><Relationship Id="rId4" Type="http://schemas.openxmlformats.org/officeDocument/2006/relationships/hyperlink" Target="http://www.monografias.com/trabajos11/metods/metods.shtm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683568" y="2564904"/>
            <a:ext cx="7772400" cy="2160240"/>
          </a:xfrm>
        </p:spPr>
        <p:txBody>
          <a:bodyPr/>
          <a:lstStyle/>
          <a:p>
            <a:pPr algn="r"/>
            <a:r>
              <a:rPr lang="es-MX" b="1" dirty="0" smtClean="0">
                <a:solidFill>
                  <a:schemeClr val="hlink"/>
                </a:solidFill>
                <a:latin typeface="Batang" pitchFamily="18" charset="-127"/>
              </a:rPr>
              <a:t>La Investigación y la Construcción del Conocimiento.</a:t>
            </a:r>
            <a:endParaRPr lang="es-MX" dirty="0"/>
          </a:p>
        </p:txBody>
      </p:sp>
      <p:sp>
        <p:nvSpPr>
          <p:cNvPr id="2051" name="Rectangle 3"/>
          <p:cNvSpPr>
            <a:spLocks noGrp="1" noChangeArrowheads="1"/>
          </p:cNvSpPr>
          <p:nvPr>
            <p:ph type="subTitle" idx="1"/>
          </p:nvPr>
        </p:nvSpPr>
        <p:spPr>
          <a:xfrm>
            <a:off x="1371600" y="5157192"/>
            <a:ext cx="6400800" cy="936104"/>
          </a:xfrm>
        </p:spPr>
        <p:txBody>
          <a:bodyPr/>
          <a:lstStyle/>
          <a:p>
            <a:r>
              <a:rPr lang="es-MX" sz="2400" b="1" u="sng" dirty="0" smtClean="0">
                <a:solidFill>
                  <a:schemeClr val="folHlink"/>
                </a:solidFill>
                <a:latin typeface="Batang" pitchFamily="18" charset="-127"/>
              </a:rPr>
              <a:t>www.wmvr.org</a:t>
            </a:r>
            <a:endParaRPr lang="es-MX" b="1" u="sng" dirty="0">
              <a:solidFill>
                <a:schemeClr val="hlink"/>
              </a:solidFill>
              <a:latin typeface="Batang" pitchFamily="18" charset="-127"/>
            </a:endParaRPr>
          </a:p>
        </p:txBody>
      </p:sp>
      <p:pic>
        <p:nvPicPr>
          <p:cNvPr id="1026" name="Picture 2"/>
          <p:cNvPicPr>
            <a:picLocks noChangeAspect="1" noChangeArrowheads="1"/>
          </p:cNvPicPr>
          <p:nvPr/>
        </p:nvPicPr>
        <p:blipFill>
          <a:blip r:embed="rId2" cstate="print"/>
          <a:srcRect/>
          <a:stretch>
            <a:fillRect/>
          </a:stretch>
        </p:blipFill>
        <p:spPr bwMode="auto">
          <a:xfrm>
            <a:off x="4355976" y="404664"/>
            <a:ext cx="3524250" cy="1057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404813"/>
            <a:ext cx="8288337" cy="576262"/>
          </a:xfrm>
        </p:spPr>
        <p:txBody>
          <a:bodyPr>
            <a:normAutofit fontScale="90000"/>
          </a:bodyPr>
          <a:lstStyle/>
          <a:p>
            <a:r>
              <a:rPr lang="es-ES" sz="2800" b="1" i="1">
                <a:latin typeface="Arial Black" pitchFamily="34" charset="0"/>
              </a:rPr>
              <a:t>OBJETIVOS DE LA INVESTIGACIÓN CIENTÍFICA</a:t>
            </a:r>
            <a:endParaRPr lang="es-MX" sz="2800" b="1" i="1">
              <a:latin typeface="Arial Black" pitchFamily="34" charset="0"/>
            </a:endParaRPr>
          </a:p>
        </p:txBody>
      </p:sp>
      <p:sp>
        <p:nvSpPr>
          <p:cNvPr id="9219" name="Rectangle 3"/>
          <p:cNvSpPr>
            <a:spLocks noGrp="1" noChangeArrowheads="1"/>
          </p:cNvSpPr>
          <p:nvPr>
            <p:ph sz="quarter" idx="1"/>
          </p:nvPr>
        </p:nvSpPr>
        <p:spPr>
          <a:xfrm>
            <a:off x="539750" y="1125538"/>
            <a:ext cx="8208963" cy="5399087"/>
          </a:xfrm>
        </p:spPr>
        <p:txBody>
          <a:bodyPr/>
          <a:lstStyle/>
          <a:p>
            <a:pPr algn="just">
              <a:lnSpc>
                <a:spcPct val="80000"/>
              </a:lnSpc>
              <a:buFont typeface="Wingdings" pitchFamily="2" charset="2"/>
              <a:buNone/>
            </a:pPr>
            <a:r>
              <a:rPr lang="es-ES" sz="2800" dirty="0"/>
              <a:t>El objetivo central de la investigación científica es:</a:t>
            </a:r>
            <a:endParaRPr lang="es-ES" sz="2800" i="1" dirty="0"/>
          </a:p>
          <a:p>
            <a:pPr marL="669925" lvl="1" indent="-325438" algn="just">
              <a:lnSpc>
                <a:spcPct val="80000"/>
              </a:lnSpc>
            </a:pPr>
            <a:r>
              <a:rPr lang="es-ES" i="1" dirty="0"/>
              <a:t>Descripción</a:t>
            </a:r>
          </a:p>
          <a:p>
            <a:pPr marL="669925" lvl="1" indent="-325438" algn="just">
              <a:lnSpc>
                <a:spcPct val="80000"/>
              </a:lnSpc>
            </a:pPr>
            <a:r>
              <a:rPr lang="es-ES" i="1" dirty="0"/>
              <a:t>Explicación y  </a:t>
            </a:r>
          </a:p>
          <a:p>
            <a:pPr marL="669925" lvl="1" indent="-325438" algn="just">
              <a:lnSpc>
                <a:spcPct val="80000"/>
              </a:lnSpc>
            </a:pPr>
            <a:r>
              <a:rPr lang="es-ES" i="1" dirty="0"/>
              <a:t>Predicción </a:t>
            </a:r>
            <a:endParaRPr lang="es-ES" dirty="0"/>
          </a:p>
          <a:p>
            <a:pPr algn="just">
              <a:lnSpc>
                <a:spcPct val="80000"/>
              </a:lnSpc>
              <a:buFont typeface="Wingdings" pitchFamily="2" charset="2"/>
              <a:buNone/>
            </a:pPr>
            <a:r>
              <a:rPr lang="es-ES" sz="2800" dirty="0"/>
              <a:t>    De la conducta de los fenómenos, es decir, </a:t>
            </a:r>
            <a:r>
              <a:rPr lang="es-ES" sz="2800" i="1" dirty="0"/>
              <a:t>la búsqueda</a:t>
            </a:r>
            <a:r>
              <a:rPr lang="es-ES" sz="2800" dirty="0"/>
              <a:t> </a:t>
            </a:r>
            <a:r>
              <a:rPr lang="es-ES" sz="2800" i="1" dirty="0"/>
              <a:t>de nuevos conocimientos</a:t>
            </a:r>
            <a:r>
              <a:rPr lang="es-ES" sz="2800" i="1" dirty="0" smtClean="0"/>
              <a:t>.</a:t>
            </a:r>
            <a:r>
              <a:rPr lang="es-ES" sz="2800" dirty="0" smtClean="0"/>
              <a:t>.</a:t>
            </a:r>
            <a:endParaRPr lang="es-MX"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404813"/>
            <a:ext cx="8288337" cy="576262"/>
          </a:xfrm>
        </p:spPr>
        <p:txBody>
          <a:bodyPr>
            <a:normAutofit fontScale="90000"/>
          </a:bodyPr>
          <a:lstStyle/>
          <a:p>
            <a:r>
              <a:rPr lang="es-ES" sz="2800" b="1" i="1">
                <a:latin typeface="Arial Black" pitchFamily="34" charset="0"/>
              </a:rPr>
              <a:t>OBJETIVOS DE LA INVESTIGACIÓN CIENTÍFICA</a:t>
            </a:r>
            <a:endParaRPr lang="es-MX" sz="2800" b="1" i="1">
              <a:latin typeface="Arial Black" pitchFamily="34" charset="0"/>
            </a:endParaRPr>
          </a:p>
        </p:txBody>
      </p:sp>
      <p:sp>
        <p:nvSpPr>
          <p:cNvPr id="9219" name="Rectangle 3"/>
          <p:cNvSpPr>
            <a:spLocks noGrp="1" noChangeArrowheads="1"/>
          </p:cNvSpPr>
          <p:nvPr>
            <p:ph sz="quarter" idx="1"/>
          </p:nvPr>
        </p:nvSpPr>
        <p:spPr>
          <a:xfrm>
            <a:off x="539750" y="1125538"/>
            <a:ext cx="8208963" cy="5399087"/>
          </a:xfrm>
        </p:spPr>
        <p:txBody>
          <a:bodyPr>
            <a:normAutofit lnSpcReduction="10000"/>
          </a:bodyPr>
          <a:lstStyle/>
          <a:p>
            <a:pPr algn="just">
              <a:lnSpc>
                <a:spcPct val="80000"/>
              </a:lnSpc>
              <a:buFont typeface="Wingdings" pitchFamily="2" charset="2"/>
              <a:buNone/>
            </a:pPr>
            <a:r>
              <a:rPr lang="es-ES" dirty="0" smtClean="0"/>
              <a:t>La </a:t>
            </a:r>
            <a:r>
              <a:rPr lang="es-ES" dirty="0"/>
              <a:t>investigación, a su vez, puede cubrir otros objetivos que están implícitos en el anterior entre los que se encuentran:</a:t>
            </a:r>
          </a:p>
          <a:p>
            <a:pPr marL="669925" lvl="1" indent="-325438" algn="just">
              <a:lnSpc>
                <a:spcPct val="80000"/>
              </a:lnSpc>
            </a:pPr>
            <a:r>
              <a:rPr lang="es-ES" sz="2400" dirty="0"/>
              <a:t>Extender y desarrollar los conocimientos de un Tema</a:t>
            </a:r>
          </a:p>
          <a:p>
            <a:pPr marL="669925" lvl="1" indent="-325438" algn="just">
              <a:lnSpc>
                <a:spcPct val="80000"/>
              </a:lnSpc>
            </a:pPr>
            <a:r>
              <a:rPr lang="es-ES" sz="2400" dirty="0"/>
              <a:t>Profundizar y precisar acerca de tesis o argumentos científicos</a:t>
            </a:r>
          </a:p>
          <a:p>
            <a:pPr marL="669925" lvl="1" indent="-325438" algn="just">
              <a:lnSpc>
                <a:spcPct val="80000"/>
              </a:lnSpc>
            </a:pPr>
            <a:r>
              <a:rPr lang="es-ES" sz="2400" dirty="0"/>
              <a:t>Llevar a la práctica los conocimientos adquiridos en el diseño de una investigación</a:t>
            </a:r>
          </a:p>
          <a:p>
            <a:pPr marL="669925" lvl="1" indent="-325438" algn="just">
              <a:lnSpc>
                <a:spcPct val="80000"/>
              </a:lnSpc>
            </a:pPr>
            <a:r>
              <a:rPr lang="es-ES" sz="2400" dirty="0"/>
              <a:t>Interrelacionar y sintetizar. Encontrando el sentido último de los fenómenos de la naturaleza, la sociedad y el pensamiento mediante la integración de teorías ya existentes.</a:t>
            </a:r>
          </a:p>
          <a:p>
            <a:pPr marL="669925" lvl="1" indent="-325438" algn="just">
              <a:lnSpc>
                <a:spcPct val="80000"/>
              </a:lnSpc>
            </a:pPr>
            <a:r>
              <a:rPr lang="es-ES" sz="2400" dirty="0"/>
              <a:t>Establecer principios generales para ofrecer solución a problemas prácticos.</a:t>
            </a:r>
          </a:p>
          <a:p>
            <a:pPr marL="669925" lvl="1" indent="-325438" algn="just">
              <a:lnSpc>
                <a:spcPct val="80000"/>
              </a:lnSpc>
            </a:pPr>
            <a:r>
              <a:rPr lang="es-ES" sz="2400" dirty="0"/>
              <a:t>Encontrar los factores centrales en relación con un problema.</a:t>
            </a:r>
            <a:endParaRPr lang="es-MX"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95375" y="44450"/>
            <a:ext cx="8229600" cy="433388"/>
          </a:xfrm>
        </p:spPr>
        <p:txBody>
          <a:bodyPr>
            <a:normAutofit fontScale="90000"/>
          </a:bodyPr>
          <a:lstStyle/>
          <a:p>
            <a:r>
              <a:rPr lang="es-ES" sz="4100"/>
              <a:t/>
            </a:r>
            <a:br>
              <a:rPr lang="es-ES" sz="4100"/>
            </a:br>
            <a:r>
              <a:rPr lang="es-ES" sz="3200" b="1" i="1">
                <a:latin typeface="Arial Black" pitchFamily="34" charset="0"/>
              </a:rPr>
              <a:t>RELACIÓN  TEMA – OBJETO</a:t>
            </a:r>
            <a:endParaRPr lang="es-MX" sz="3200" b="1" i="1">
              <a:latin typeface="Arial Black" pitchFamily="34" charset="0"/>
            </a:endParaRPr>
          </a:p>
        </p:txBody>
      </p:sp>
      <p:sp>
        <p:nvSpPr>
          <p:cNvPr id="10243" name="Rectangle 3"/>
          <p:cNvSpPr>
            <a:spLocks noGrp="1" noChangeArrowheads="1"/>
          </p:cNvSpPr>
          <p:nvPr>
            <p:ph sz="quarter" idx="1"/>
          </p:nvPr>
        </p:nvSpPr>
        <p:spPr>
          <a:xfrm>
            <a:off x="171450" y="1484313"/>
            <a:ext cx="8577014" cy="5040312"/>
          </a:xfrm>
        </p:spPr>
        <p:txBody>
          <a:bodyPr>
            <a:normAutofit/>
          </a:bodyPr>
          <a:lstStyle/>
          <a:p>
            <a:pPr algn="just">
              <a:lnSpc>
                <a:spcPct val="125000"/>
              </a:lnSpc>
            </a:pPr>
            <a:r>
              <a:rPr lang="es-ES" sz="2000" dirty="0"/>
              <a:t>Es preciso aclarar brevemente la relación entre el Tema de investigación y el Objeto de investigación; porque con frecuencia, se confunde el tema del análisis con su Objeto, sin explicar su diferencia. Esta diferencia radica en lo siguiente: el tema de investigación es, un interés </a:t>
            </a:r>
            <a:r>
              <a:rPr lang="es-MX" sz="2000" dirty="0"/>
              <a:t>por</a:t>
            </a:r>
            <a:r>
              <a:rPr lang="es-ES" sz="2000" dirty="0"/>
              <a:t> saber de una (o varias)  persona(s) que se expresa en una frase o formulación (enunciado, proposición) como: </a:t>
            </a:r>
            <a:r>
              <a:rPr lang="es-ES" sz="2000" b="1" u="sng" dirty="0"/>
              <a:t>La Educación en México</a:t>
            </a:r>
            <a:r>
              <a:rPr lang="es-ES" sz="2000" i="1" dirty="0"/>
              <a:t>.</a:t>
            </a:r>
            <a:r>
              <a:rPr lang="es-ES" sz="2000" dirty="0"/>
              <a:t> Dicho enunciado constituye, en rigor, el Tema de investigación. El </a:t>
            </a:r>
            <a:r>
              <a:rPr lang="es-ES" sz="2000" b="1" i="1" dirty="0"/>
              <a:t>Objeto de investigación</a:t>
            </a:r>
            <a:r>
              <a:rPr lang="es-ES" sz="2000" dirty="0"/>
              <a:t>, en cambio, es el fenómeno real a que se refiere el enunciado /la frase), por </a:t>
            </a:r>
            <a:r>
              <a:rPr lang="es-ES" sz="2000" b="1" i="1" dirty="0" err="1"/>
              <a:t>Ejem</a:t>
            </a:r>
            <a:r>
              <a:rPr lang="es-ES" sz="2000" dirty="0"/>
              <a:t>. : El Proceso enseñanza-aprendizaje, la </a:t>
            </a:r>
            <a:r>
              <a:rPr lang="es-ES" sz="2000" dirty="0" err="1"/>
              <a:t>Reprobaciòn</a:t>
            </a:r>
            <a:r>
              <a:rPr lang="es-ES" sz="2000" dirty="0"/>
              <a:t>, La deserción,  Eficiencia terminal, el Aprovechamiento escolar, etc</a:t>
            </a:r>
            <a:r>
              <a:rPr lang="es-ES" sz="2000" dirty="0" smtClean="0"/>
              <a:t>.</a:t>
            </a:r>
            <a:endParaRPr lang="es-E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95375" y="44450"/>
            <a:ext cx="8229600" cy="433388"/>
          </a:xfrm>
        </p:spPr>
        <p:txBody>
          <a:bodyPr>
            <a:normAutofit fontScale="90000"/>
          </a:bodyPr>
          <a:lstStyle/>
          <a:p>
            <a:r>
              <a:rPr lang="es-ES" sz="4100"/>
              <a:t/>
            </a:r>
            <a:br>
              <a:rPr lang="es-ES" sz="4100"/>
            </a:br>
            <a:r>
              <a:rPr lang="es-ES" sz="3200" b="1" i="1">
                <a:latin typeface="Arial Black" pitchFamily="34" charset="0"/>
              </a:rPr>
              <a:t>RELACIÓN  TEMA – OBJETO</a:t>
            </a:r>
            <a:endParaRPr lang="es-MX" sz="3200" b="1" i="1">
              <a:latin typeface="Arial Black" pitchFamily="34" charset="0"/>
            </a:endParaRPr>
          </a:p>
        </p:txBody>
      </p:sp>
      <p:sp>
        <p:nvSpPr>
          <p:cNvPr id="10243" name="Rectangle 3"/>
          <p:cNvSpPr>
            <a:spLocks noGrp="1" noChangeArrowheads="1"/>
          </p:cNvSpPr>
          <p:nvPr>
            <p:ph sz="quarter" idx="1"/>
          </p:nvPr>
        </p:nvSpPr>
        <p:spPr>
          <a:xfrm>
            <a:off x="171450" y="1484313"/>
            <a:ext cx="8820150" cy="5040312"/>
          </a:xfrm>
        </p:spPr>
        <p:txBody>
          <a:bodyPr>
            <a:normAutofit/>
          </a:bodyPr>
          <a:lstStyle/>
          <a:p>
            <a:pPr algn="just">
              <a:lnSpc>
                <a:spcPct val="125000"/>
              </a:lnSpc>
            </a:pPr>
            <a:r>
              <a:rPr lang="es-ES" sz="2400" dirty="0" smtClean="0"/>
              <a:t>En </a:t>
            </a:r>
            <a:r>
              <a:rPr lang="es-ES" sz="2400" dirty="0"/>
              <a:t>otras palabras, el Objeto de investigación en el análisis científico es un fenómeno real, objetivo y comprobable, que existe en el universo de manera independiente del interés de conocimiento y tema de investigación que pudiera tener alguna persona sobre él.</a:t>
            </a:r>
          </a:p>
          <a:p>
            <a:pPr algn="just">
              <a:lnSpc>
                <a:spcPct val="125000"/>
              </a:lnSpc>
            </a:pPr>
            <a:r>
              <a:rPr lang="es-ES" sz="2400" dirty="0"/>
              <a:t>El Tema de investigación es su expresión o referente simbólico (es decir, expresado en una frase, un enunciado, palabras, números, etc.) o, si se quiere, el lazo que vincula al investigador con esa parte de la realidad (el Objeto).</a:t>
            </a:r>
            <a:endParaRPr lang="es-MX"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317500"/>
          </a:xfrm>
        </p:spPr>
        <p:txBody>
          <a:bodyPr>
            <a:normAutofit fontScale="90000"/>
          </a:bodyPr>
          <a:lstStyle/>
          <a:p>
            <a:r>
              <a:rPr lang="es-MX" sz="2800" b="1" i="1" dirty="0">
                <a:latin typeface="Arial Black" pitchFamily="34" charset="0"/>
              </a:rPr>
              <a:t>RELACIÓN ENTRE SUJETO Y OBJETO</a:t>
            </a:r>
          </a:p>
        </p:txBody>
      </p:sp>
      <p:sp>
        <p:nvSpPr>
          <p:cNvPr id="11267" name="Rectangle 3"/>
          <p:cNvSpPr>
            <a:spLocks noGrp="1" noChangeArrowheads="1"/>
          </p:cNvSpPr>
          <p:nvPr>
            <p:ph sz="quarter" idx="1"/>
          </p:nvPr>
        </p:nvSpPr>
        <p:spPr>
          <a:xfrm>
            <a:off x="323850" y="692150"/>
            <a:ext cx="8820150" cy="5832475"/>
          </a:xfrm>
        </p:spPr>
        <p:txBody>
          <a:bodyPr>
            <a:normAutofit lnSpcReduction="10000"/>
          </a:bodyPr>
          <a:lstStyle/>
          <a:p>
            <a:pPr>
              <a:lnSpc>
                <a:spcPct val="80000"/>
              </a:lnSpc>
              <a:buFont typeface="Wingdings" pitchFamily="2" charset="2"/>
              <a:buNone/>
            </a:pPr>
            <a:r>
              <a:rPr lang="es-ES" sz="2500"/>
              <a:t>        </a:t>
            </a:r>
            <a:r>
              <a:rPr lang="es-ES" sz="2000"/>
              <a:t>Conocer es enfrentar la realidad; todo conocimiento es forzosamente   una   relación   en   la  cual aparecen   dos elementos relacionados  entre sí; un cognoscente, llamado SUJETO, y otro conocido, llamado OBJETO.</a:t>
            </a:r>
          </a:p>
          <a:p>
            <a:pPr>
              <a:lnSpc>
                <a:spcPct val="80000"/>
              </a:lnSpc>
              <a:buFont typeface="Wingdings" pitchFamily="2" charset="2"/>
              <a:buNone/>
            </a:pPr>
            <a:r>
              <a:rPr lang="es-ES" sz="2000"/>
              <a:t>La relación que se establece entre estos componentes es lo que hace posible la existencia del conocimiento</a:t>
            </a:r>
            <a:r>
              <a:rPr lang="es-ES" sz="2500"/>
              <a:t>:</a:t>
            </a:r>
          </a:p>
          <a:p>
            <a:pPr>
              <a:lnSpc>
                <a:spcPct val="80000"/>
              </a:lnSpc>
              <a:buFont typeface="Wingdings" pitchFamily="2" charset="2"/>
              <a:buNone/>
            </a:pPr>
            <a:r>
              <a:rPr lang="es-ES" sz="2500"/>
              <a:t>     SUJETO                 RELACIÓN DE              OBJETO DE </a:t>
            </a:r>
          </a:p>
          <a:p>
            <a:pPr>
              <a:lnSpc>
                <a:spcPct val="80000"/>
              </a:lnSpc>
              <a:buFont typeface="Wingdings" pitchFamily="2" charset="2"/>
              <a:buNone/>
            </a:pPr>
            <a:r>
              <a:rPr lang="es-ES" sz="2500"/>
              <a:t>COGNOSCENTE         CONOCIMIENTO        CONOCIMIENTO</a:t>
            </a:r>
          </a:p>
          <a:p>
            <a:pPr>
              <a:lnSpc>
                <a:spcPct val="80000"/>
              </a:lnSpc>
              <a:buFont typeface="Wingdings" pitchFamily="2" charset="2"/>
              <a:buNone/>
            </a:pPr>
            <a:r>
              <a:rPr lang="es-ES" sz="2500"/>
              <a:t>   </a:t>
            </a:r>
          </a:p>
          <a:p>
            <a:pPr>
              <a:lnSpc>
                <a:spcPct val="80000"/>
              </a:lnSpc>
              <a:buFont typeface="Wingdings" pitchFamily="2" charset="2"/>
              <a:buNone/>
            </a:pPr>
            <a:endParaRPr lang="es-ES" sz="2500"/>
          </a:p>
          <a:p>
            <a:pPr>
              <a:lnSpc>
                <a:spcPct val="80000"/>
              </a:lnSpc>
              <a:buFont typeface="Wingdings" pitchFamily="2" charset="2"/>
              <a:buNone/>
            </a:pPr>
            <a:r>
              <a:rPr lang="es-ES" sz="2500"/>
              <a:t>    Hombre              Producto del Proceso        Naturaleza</a:t>
            </a:r>
          </a:p>
          <a:p>
            <a:pPr>
              <a:lnSpc>
                <a:spcPct val="80000"/>
              </a:lnSpc>
              <a:buFont typeface="Wingdings" pitchFamily="2" charset="2"/>
              <a:buNone/>
            </a:pPr>
            <a:r>
              <a:rPr lang="es-ES" sz="2500"/>
              <a:t>Ser Pensante              Cognoscitivo            Pensamiento</a:t>
            </a:r>
          </a:p>
          <a:p>
            <a:pPr>
              <a:lnSpc>
                <a:spcPct val="80000"/>
              </a:lnSpc>
              <a:buFont typeface="Wingdings" pitchFamily="2" charset="2"/>
              <a:buNone/>
            </a:pPr>
            <a:endParaRPr lang="es-ES" sz="2500"/>
          </a:p>
          <a:p>
            <a:pPr>
              <a:lnSpc>
                <a:spcPct val="80000"/>
              </a:lnSpc>
              <a:buFont typeface="Wingdings" pitchFamily="2" charset="2"/>
              <a:buNone/>
            </a:pPr>
            <a:r>
              <a:rPr lang="es-ES" sz="2500"/>
              <a:t>             </a:t>
            </a:r>
            <a:r>
              <a:rPr lang="es-ES" sz="2000"/>
              <a:t>Es, pues,  desde  esta  perspectiva  el  Sujeto quien determina la relación con el Objeto, y por tanto  determina esa actividad de conocer y puede entrar en  relación con el objeto de diferentes maneras, lo cual hace que la actividad de   conocer  fluctúe  entre  el  Conocimiento  Vulgar  y  el Conocimiento Científico.</a:t>
            </a:r>
            <a:endParaRPr lang="es-MX" sz="2000"/>
          </a:p>
        </p:txBody>
      </p:sp>
      <p:sp>
        <p:nvSpPr>
          <p:cNvPr id="11268" name="Line 4"/>
          <p:cNvSpPr>
            <a:spLocks noChangeShapeType="1"/>
          </p:cNvSpPr>
          <p:nvPr/>
        </p:nvSpPr>
        <p:spPr bwMode="auto">
          <a:xfrm>
            <a:off x="3132138" y="2636838"/>
            <a:ext cx="503237" cy="0"/>
          </a:xfrm>
          <a:prstGeom prst="line">
            <a:avLst/>
          </a:prstGeom>
          <a:noFill/>
          <a:ln w="57150">
            <a:solidFill>
              <a:schemeClr val="tx1"/>
            </a:solidFill>
            <a:round/>
            <a:headEnd type="triangle" w="med" len="med"/>
            <a:tailEnd type="triangle" w="med" len="med"/>
          </a:ln>
          <a:effectLst/>
        </p:spPr>
        <p:txBody>
          <a:bodyPr/>
          <a:lstStyle/>
          <a:p>
            <a:endParaRPr lang="es-MX"/>
          </a:p>
        </p:txBody>
      </p:sp>
      <p:sp>
        <p:nvSpPr>
          <p:cNvPr id="11269" name="Line 5"/>
          <p:cNvSpPr>
            <a:spLocks noChangeShapeType="1"/>
          </p:cNvSpPr>
          <p:nvPr/>
        </p:nvSpPr>
        <p:spPr bwMode="auto">
          <a:xfrm>
            <a:off x="2051050" y="4149725"/>
            <a:ext cx="936625" cy="0"/>
          </a:xfrm>
          <a:prstGeom prst="line">
            <a:avLst/>
          </a:prstGeom>
          <a:noFill/>
          <a:ln w="57150">
            <a:solidFill>
              <a:schemeClr val="tx1"/>
            </a:solidFill>
            <a:round/>
            <a:headEnd type="triangle" w="med" len="med"/>
            <a:tailEnd type="triangle" w="med" len="med"/>
          </a:ln>
          <a:effectLst/>
        </p:spPr>
        <p:txBody>
          <a:bodyPr/>
          <a:lstStyle/>
          <a:p>
            <a:endParaRPr lang="es-MX"/>
          </a:p>
        </p:txBody>
      </p:sp>
      <p:sp>
        <p:nvSpPr>
          <p:cNvPr id="11270" name="Line 6"/>
          <p:cNvSpPr>
            <a:spLocks noChangeShapeType="1"/>
          </p:cNvSpPr>
          <p:nvPr/>
        </p:nvSpPr>
        <p:spPr bwMode="auto">
          <a:xfrm>
            <a:off x="5724525" y="2924175"/>
            <a:ext cx="1296988" cy="0"/>
          </a:xfrm>
          <a:prstGeom prst="line">
            <a:avLst/>
          </a:prstGeom>
          <a:noFill/>
          <a:ln w="57150">
            <a:solidFill>
              <a:schemeClr val="tx1"/>
            </a:solidFill>
            <a:round/>
            <a:headEnd type="triangle" w="med" len="med"/>
            <a:tailEnd type="triangle" w="med" len="med"/>
          </a:ln>
          <a:effectLst/>
        </p:spPr>
        <p:txBody>
          <a:bodyPr/>
          <a:lstStyle/>
          <a:p>
            <a:endParaRPr lang="es-MX"/>
          </a:p>
        </p:txBody>
      </p:sp>
      <p:sp>
        <p:nvSpPr>
          <p:cNvPr id="11271" name="Line 7"/>
          <p:cNvSpPr>
            <a:spLocks noChangeShapeType="1"/>
          </p:cNvSpPr>
          <p:nvPr/>
        </p:nvSpPr>
        <p:spPr bwMode="auto">
          <a:xfrm>
            <a:off x="6300788" y="4149725"/>
            <a:ext cx="431800" cy="0"/>
          </a:xfrm>
          <a:prstGeom prst="line">
            <a:avLst/>
          </a:prstGeom>
          <a:noFill/>
          <a:ln w="57150">
            <a:solidFill>
              <a:schemeClr val="tx1"/>
            </a:solidFill>
            <a:round/>
            <a:headEnd type="triangle" w="med" len="med"/>
            <a:tailEnd type="triangle" w="med" len="med"/>
          </a:ln>
          <a:effectLst/>
        </p:spPr>
        <p:txBody>
          <a:bodyPr/>
          <a:lstStyle/>
          <a:p>
            <a:endParaRPr lang="es-MX"/>
          </a:p>
        </p:txBody>
      </p:sp>
      <p:sp>
        <p:nvSpPr>
          <p:cNvPr id="11272" name="Line 8"/>
          <p:cNvSpPr>
            <a:spLocks noChangeShapeType="1"/>
          </p:cNvSpPr>
          <p:nvPr/>
        </p:nvSpPr>
        <p:spPr bwMode="auto">
          <a:xfrm>
            <a:off x="1331913" y="3213100"/>
            <a:ext cx="0" cy="792163"/>
          </a:xfrm>
          <a:prstGeom prst="line">
            <a:avLst/>
          </a:prstGeom>
          <a:noFill/>
          <a:ln w="57150">
            <a:solidFill>
              <a:schemeClr val="tx1"/>
            </a:solidFill>
            <a:round/>
            <a:headEnd type="triangle" w="med" len="med"/>
            <a:tailEnd type="triangle" w="med" len="med"/>
          </a:ln>
          <a:effectLst/>
        </p:spPr>
        <p:txBody>
          <a:bodyPr/>
          <a:lstStyle/>
          <a:p>
            <a:endParaRPr lang="es-MX"/>
          </a:p>
        </p:txBody>
      </p:sp>
      <p:sp>
        <p:nvSpPr>
          <p:cNvPr id="11273" name="Line 9"/>
          <p:cNvSpPr>
            <a:spLocks noChangeShapeType="1"/>
          </p:cNvSpPr>
          <p:nvPr/>
        </p:nvSpPr>
        <p:spPr bwMode="auto">
          <a:xfrm>
            <a:off x="4500563" y="3141663"/>
            <a:ext cx="0" cy="792162"/>
          </a:xfrm>
          <a:prstGeom prst="line">
            <a:avLst/>
          </a:prstGeom>
          <a:noFill/>
          <a:ln w="57150">
            <a:solidFill>
              <a:schemeClr val="tx1"/>
            </a:solidFill>
            <a:round/>
            <a:headEnd type="triangle" w="med" len="med"/>
            <a:tailEnd type="triangle" w="med" len="med"/>
          </a:ln>
          <a:effectLst/>
        </p:spPr>
        <p:txBody>
          <a:bodyPr/>
          <a:lstStyle/>
          <a:p>
            <a:endParaRPr lang="es-MX"/>
          </a:p>
        </p:txBody>
      </p:sp>
      <p:sp>
        <p:nvSpPr>
          <p:cNvPr id="11274" name="Line 10"/>
          <p:cNvSpPr>
            <a:spLocks noChangeShapeType="1"/>
          </p:cNvSpPr>
          <p:nvPr/>
        </p:nvSpPr>
        <p:spPr bwMode="auto">
          <a:xfrm>
            <a:off x="7451725" y="3068638"/>
            <a:ext cx="0" cy="792162"/>
          </a:xfrm>
          <a:prstGeom prst="line">
            <a:avLst/>
          </a:prstGeom>
          <a:noFill/>
          <a:ln w="57150">
            <a:solidFill>
              <a:schemeClr val="tx1"/>
            </a:solidFill>
            <a:round/>
            <a:headEnd type="triangle" w="med" len="med"/>
            <a:tailEnd type="triangle" w="med" len="med"/>
          </a:ln>
          <a:effectLst/>
        </p:spPr>
        <p:txBody>
          <a:bodyPr/>
          <a:lstStyle/>
          <a:p>
            <a:endParaRPr lang="es-MX"/>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s-ES"/>
              <a:t>Tipos de investigación</a:t>
            </a:r>
            <a:endParaRPr lang="es-MX"/>
          </a:p>
        </p:txBody>
      </p:sp>
      <p:sp>
        <p:nvSpPr>
          <p:cNvPr id="90115" name="Rectangle 3"/>
          <p:cNvSpPr>
            <a:spLocks noGrp="1" noChangeArrowheads="1"/>
          </p:cNvSpPr>
          <p:nvPr>
            <p:ph sz="quarter" idx="1"/>
          </p:nvPr>
        </p:nvSpPr>
        <p:spPr/>
        <p:txBody>
          <a:bodyPr/>
          <a:lstStyle/>
          <a:p>
            <a:pPr>
              <a:buFont typeface="Wingdings" pitchFamily="2" charset="2"/>
              <a:buNone/>
            </a:pPr>
            <a:endParaRPr lang="es-ES"/>
          </a:p>
          <a:p>
            <a:endParaRPr lang="es-MX"/>
          </a:p>
        </p:txBody>
      </p:sp>
      <p:sp>
        <p:nvSpPr>
          <p:cNvPr id="90116" name="Text Box 4"/>
          <p:cNvSpPr txBox="1">
            <a:spLocks noChangeArrowheads="1"/>
          </p:cNvSpPr>
          <p:nvPr/>
        </p:nvSpPr>
        <p:spPr bwMode="auto">
          <a:xfrm>
            <a:off x="539750" y="1196975"/>
            <a:ext cx="7993063" cy="5203825"/>
          </a:xfrm>
          <a:prstGeom prst="rect">
            <a:avLst/>
          </a:prstGeom>
          <a:noFill/>
          <a:ln w="9525">
            <a:noFill/>
            <a:miter lim="800000"/>
            <a:headEnd/>
            <a:tailEnd/>
          </a:ln>
          <a:effectLst/>
        </p:spPr>
        <p:txBody>
          <a:bodyPr>
            <a:spAutoFit/>
          </a:bodyPr>
          <a:lstStyle/>
          <a:p>
            <a:pPr>
              <a:spcBef>
                <a:spcPct val="50000"/>
              </a:spcBef>
            </a:pPr>
            <a:r>
              <a:rPr lang="es-MX" sz="2400" b="1" dirty="0"/>
              <a:t>Según la finalidad</a:t>
            </a:r>
          </a:p>
          <a:p>
            <a:pPr>
              <a:spcBef>
                <a:spcPct val="50000"/>
              </a:spcBef>
            </a:pPr>
            <a:r>
              <a:rPr lang="es-MX" sz="2400" u="sng" dirty="0"/>
              <a:t>Investigación básica</a:t>
            </a:r>
            <a:r>
              <a:rPr lang="es-MX" sz="2400" dirty="0"/>
              <a:t>: También recibe el nombre de investigación pura o teórica. Se caracteriza porque parte de un </a:t>
            </a:r>
            <a:r>
              <a:rPr lang="es-MX" sz="2400" dirty="0">
                <a:hlinkClick r:id="rId2"/>
              </a:rPr>
              <a:t>marco teórico</a:t>
            </a:r>
            <a:r>
              <a:rPr lang="es-MX" sz="2400" dirty="0"/>
              <a:t> y permanece en él; la finalidad radica en formular nuevas teorías o modificar las existentes, en incrementar los conocimientos científicos </a:t>
            </a:r>
          </a:p>
          <a:p>
            <a:pPr>
              <a:spcBef>
                <a:spcPct val="50000"/>
              </a:spcBef>
            </a:pPr>
            <a:r>
              <a:rPr lang="es-MX" sz="2400" u="sng" dirty="0"/>
              <a:t>Investigación aplicada</a:t>
            </a:r>
            <a:r>
              <a:rPr lang="es-MX" sz="2400" dirty="0"/>
              <a:t>: También llamada práctica o empírica. Se caracteriza porque busca la aplicación o utilización de los conocimientos que se adquieren. Se vincula con la investigación básica, pues depende de los resultados y avances de esta última; esto queda aclarado si nos percatamos de que toda investigación aplicada requiere de un </a:t>
            </a:r>
            <a:r>
              <a:rPr lang="es-MX" sz="2400" dirty="0">
                <a:hlinkClick r:id="rId2"/>
              </a:rPr>
              <a:t>marco teórico</a:t>
            </a:r>
            <a:r>
              <a:rPr lang="es-MX" sz="2400" dirty="0"/>
              <a:t>. </a:t>
            </a:r>
            <a:endParaRPr lang="es-E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s-MX"/>
              <a:t>Tipos de Investigación</a:t>
            </a:r>
          </a:p>
        </p:txBody>
      </p:sp>
      <p:sp>
        <p:nvSpPr>
          <p:cNvPr id="91139" name="Rectangle 3"/>
          <p:cNvSpPr>
            <a:spLocks noGrp="1" noChangeArrowheads="1"/>
          </p:cNvSpPr>
          <p:nvPr>
            <p:ph sz="quarter" idx="1"/>
          </p:nvPr>
        </p:nvSpPr>
        <p:spPr>
          <a:xfrm>
            <a:off x="457200" y="1196752"/>
            <a:ext cx="8229600" cy="4929411"/>
          </a:xfrm>
        </p:spPr>
        <p:txBody>
          <a:bodyPr>
            <a:normAutofit lnSpcReduction="10000"/>
          </a:bodyPr>
          <a:lstStyle/>
          <a:p>
            <a:pPr>
              <a:lnSpc>
                <a:spcPct val="80000"/>
              </a:lnSpc>
              <a:buFont typeface="Wingdings" pitchFamily="2" charset="2"/>
              <a:buNone/>
            </a:pPr>
            <a:r>
              <a:rPr lang="es-ES" sz="2000" b="1" dirty="0"/>
              <a:t>Según la fuente de </a:t>
            </a:r>
            <a:r>
              <a:rPr lang="es-ES" sz="2000" b="1" dirty="0" smtClean="0"/>
              <a:t>datos</a:t>
            </a:r>
            <a:endParaRPr lang="es-ES" sz="2000" b="1" dirty="0"/>
          </a:p>
          <a:p>
            <a:pPr>
              <a:lnSpc>
                <a:spcPct val="80000"/>
              </a:lnSpc>
            </a:pPr>
            <a:r>
              <a:rPr lang="es-MX" sz="2000" b="1" dirty="0"/>
              <a:t>Investigación documental: Se realiza apoyándose en </a:t>
            </a:r>
            <a:r>
              <a:rPr lang="es-MX" sz="2000" b="1" dirty="0">
                <a:hlinkClick r:id="rId2"/>
              </a:rPr>
              <a:t>fuentes</a:t>
            </a:r>
            <a:r>
              <a:rPr lang="es-MX" sz="2000" b="1" dirty="0"/>
              <a:t> de </a:t>
            </a:r>
            <a:r>
              <a:rPr lang="es-MX" sz="2000" b="1" dirty="0">
                <a:hlinkClick r:id="rId3"/>
              </a:rPr>
              <a:t>carácter</a:t>
            </a:r>
            <a:r>
              <a:rPr lang="es-MX" sz="2000" b="1" dirty="0"/>
              <a:t> documental, esto es, en </a:t>
            </a:r>
            <a:r>
              <a:rPr lang="es-MX" sz="2000" b="1" dirty="0">
                <a:hlinkClick r:id="rId4"/>
              </a:rPr>
              <a:t>documentos</a:t>
            </a:r>
            <a:r>
              <a:rPr lang="es-MX" sz="2000" b="1" dirty="0"/>
              <a:t> de cualquier especie. Como subtipos de esta investigación encontramos la investigación bibliográfica, la </a:t>
            </a:r>
            <a:r>
              <a:rPr lang="es-MX" sz="2000" b="1" dirty="0" err="1"/>
              <a:t>hemerográfica</a:t>
            </a:r>
            <a:r>
              <a:rPr lang="es-MX" sz="2000" b="1" dirty="0"/>
              <a:t> y la archivística; la primera se basa en la consulta de </a:t>
            </a:r>
            <a:r>
              <a:rPr lang="es-MX" sz="2000" b="1" dirty="0">
                <a:hlinkClick r:id="rId5"/>
              </a:rPr>
              <a:t>libros</a:t>
            </a:r>
            <a:r>
              <a:rPr lang="es-MX" sz="2000" b="1" dirty="0"/>
              <a:t>, la segunda en artículos o </a:t>
            </a:r>
            <a:r>
              <a:rPr lang="es-MX" sz="2000" b="1" dirty="0">
                <a:hlinkClick r:id="rId6"/>
              </a:rPr>
              <a:t>ensayos</a:t>
            </a:r>
            <a:r>
              <a:rPr lang="es-MX" sz="2000" b="1" dirty="0"/>
              <a:t> de revistas y periódicos, y la tercera en </a:t>
            </a:r>
            <a:r>
              <a:rPr lang="es-MX" sz="2000" b="1" dirty="0">
                <a:hlinkClick r:id="rId4"/>
              </a:rPr>
              <a:t>documentos</a:t>
            </a:r>
            <a:r>
              <a:rPr lang="es-MX" sz="2000" b="1" dirty="0"/>
              <a:t> que se encuentran en los </a:t>
            </a:r>
            <a:r>
              <a:rPr lang="es-MX" sz="2000" b="1" dirty="0">
                <a:hlinkClick r:id="rId7"/>
              </a:rPr>
              <a:t>archivos</a:t>
            </a:r>
            <a:r>
              <a:rPr lang="es-MX" sz="2000" b="1" dirty="0"/>
              <a:t>, como </a:t>
            </a:r>
            <a:r>
              <a:rPr lang="es-MX" sz="2000" b="1" dirty="0">
                <a:hlinkClick r:id="rId4"/>
              </a:rPr>
              <a:t>cartas</a:t>
            </a:r>
            <a:r>
              <a:rPr lang="es-MX" sz="2000" b="1" dirty="0"/>
              <a:t>, oficios, circulares, expedientes, etcétera.</a:t>
            </a:r>
            <a:br>
              <a:rPr lang="es-MX" sz="2000" b="1" dirty="0"/>
            </a:br>
            <a:endParaRPr lang="es-MX" sz="2000" b="1" dirty="0"/>
          </a:p>
          <a:p>
            <a:pPr>
              <a:lnSpc>
                <a:spcPct val="80000"/>
              </a:lnSpc>
            </a:pPr>
            <a:r>
              <a:rPr lang="es-MX" sz="2000" b="1" dirty="0"/>
              <a:t>Investigación de campo: Se apoya en informaciones que provienen entre otras, de </a:t>
            </a:r>
            <a:r>
              <a:rPr lang="es-MX" sz="2000" b="1" dirty="0">
                <a:hlinkClick r:id="rId8"/>
              </a:rPr>
              <a:t>entrevistas</a:t>
            </a:r>
            <a:r>
              <a:rPr lang="es-MX" sz="2000" b="1" dirty="0"/>
              <a:t>, cuestionarios, </a:t>
            </a:r>
            <a:r>
              <a:rPr lang="es-MX" sz="2000" b="1" dirty="0">
                <a:hlinkClick r:id="rId9"/>
              </a:rPr>
              <a:t>encuestas</a:t>
            </a:r>
            <a:r>
              <a:rPr lang="es-MX" sz="2000" b="1" dirty="0"/>
              <a:t> y observaciones. </a:t>
            </a:r>
          </a:p>
          <a:p>
            <a:pPr>
              <a:lnSpc>
                <a:spcPct val="80000"/>
              </a:lnSpc>
            </a:pPr>
            <a:endParaRPr lang="es-MX" sz="2000" b="1" dirty="0"/>
          </a:p>
          <a:p>
            <a:pPr>
              <a:lnSpc>
                <a:spcPct val="80000"/>
              </a:lnSpc>
            </a:pPr>
            <a:r>
              <a:rPr lang="es-MX" sz="2000" b="1" dirty="0"/>
              <a:t>Investigación experimental: Recibe este nombre la investigación que obtiene su información de la actividad intencional realizada por el investigador y que se encuentra dirigida a modificar la realidad con el propósito de crear el fenómeno mismo que se indaga, y así observarlo</a:t>
            </a:r>
            <a:r>
              <a:rPr lang="es-MX" sz="2000" dirty="0"/>
              <a:t>.</a:t>
            </a:r>
            <a:endParaRPr lang="es-ES" sz="2000" dirty="0"/>
          </a:p>
          <a:p>
            <a:pPr>
              <a:lnSpc>
                <a:spcPct val="80000"/>
              </a:lnSpc>
            </a:pPr>
            <a:endParaRPr lang="es-MX"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s-MX"/>
              <a:t>Tipos de Investigación</a:t>
            </a:r>
          </a:p>
        </p:txBody>
      </p:sp>
      <p:sp>
        <p:nvSpPr>
          <p:cNvPr id="92163" name="Rectangle 3"/>
          <p:cNvSpPr>
            <a:spLocks noGrp="1" noChangeArrowheads="1"/>
          </p:cNvSpPr>
          <p:nvPr>
            <p:ph sz="quarter" idx="1"/>
          </p:nvPr>
        </p:nvSpPr>
        <p:spPr/>
        <p:txBody>
          <a:bodyPr>
            <a:normAutofit/>
          </a:bodyPr>
          <a:lstStyle/>
          <a:p>
            <a:pPr>
              <a:lnSpc>
                <a:spcPct val="80000"/>
              </a:lnSpc>
            </a:pPr>
            <a:r>
              <a:rPr lang="es-MX" sz="2000">
                <a:solidFill>
                  <a:schemeClr val="tx2"/>
                </a:solidFill>
              </a:rPr>
              <a:t>Por la Profundidad de su estudio</a:t>
            </a:r>
          </a:p>
          <a:p>
            <a:pPr>
              <a:lnSpc>
                <a:spcPct val="80000"/>
              </a:lnSpc>
            </a:pPr>
            <a:r>
              <a:rPr lang="es-MX" sz="2000">
                <a:solidFill>
                  <a:schemeClr val="tx2"/>
                </a:solidFill>
              </a:rPr>
              <a:t>Investigación exploratoria: Se realiza con el propósito de destacar los aspectos fundamentales de una problemática determinada y encontrar los </a:t>
            </a:r>
            <a:r>
              <a:rPr lang="es-MX" sz="2000">
                <a:solidFill>
                  <a:schemeClr val="tx2"/>
                </a:solidFill>
                <a:hlinkClick r:id="rId2"/>
              </a:rPr>
              <a:t>p</a:t>
            </a:r>
            <a:r>
              <a:rPr lang="es-MX" sz="2000" u="sng">
                <a:solidFill>
                  <a:schemeClr val="tx2"/>
                </a:solidFill>
                <a:hlinkClick r:id="rId2"/>
              </a:rPr>
              <a:t>rocedimientos</a:t>
            </a:r>
            <a:r>
              <a:rPr lang="es-MX" sz="2000">
                <a:solidFill>
                  <a:schemeClr val="tx2"/>
                </a:solidFill>
              </a:rPr>
              <a:t> adecuados para elaborar una investigación posterior. </a:t>
            </a:r>
          </a:p>
          <a:p>
            <a:pPr>
              <a:lnSpc>
                <a:spcPct val="80000"/>
              </a:lnSpc>
            </a:pPr>
            <a:endParaRPr lang="es-MX" sz="2000">
              <a:solidFill>
                <a:schemeClr val="tx2"/>
              </a:solidFill>
            </a:endParaRPr>
          </a:p>
          <a:p>
            <a:pPr>
              <a:lnSpc>
                <a:spcPct val="80000"/>
              </a:lnSpc>
            </a:pPr>
            <a:r>
              <a:rPr lang="es-MX" sz="2000" u="sng">
                <a:solidFill>
                  <a:schemeClr val="tx2"/>
                </a:solidFill>
              </a:rPr>
              <a:t>Investigación descriptiva</a:t>
            </a:r>
            <a:r>
              <a:rPr lang="es-MX" sz="2000">
                <a:solidFill>
                  <a:schemeClr val="tx2"/>
                </a:solidFill>
              </a:rPr>
              <a:t>: Mediante este tipo de investigación, que utiliza el método de </a:t>
            </a:r>
            <a:r>
              <a:rPr lang="es-MX" sz="2000">
                <a:solidFill>
                  <a:schemeClr val="tx2"/>
                </a:solidFill>
                <a:hlinkClick r:id="rId3"/>
              </a:rPr>
              <a:t>análisis</a:t>
            </a:r>
            <a:r>
              <a:rPr lang="es-MX" sz="2000">
                <a:solidFill>
                  <a:schemeClr val="tx2"/>
                </a:solidFill>
              </a:rPr>
              <a:t>, se logra caracterizar un objeto de estudio o una situación concreta, señalar sus características  y propiedades. Puede servir de base para investigaciones que requieran un mayor nivel de profundidad.</a:t>
            </a:r>
            <a:br>
              <a:rPr lang="es-MX" sz="2000">
                <a:solidFill>
                  <a:schemeClr val="tx2"/>
                </a:solidFill>
              </a:rPr>
            </a:br>
            <a:endParaRPr lang="es-MX" sz="2000">
              <a:solidFill>
                <a:schemeClr val="tx2"/>
              </a:solidFill>
            </a:endParaRPr>
          </a:p>
          <a:p>
            <a:pPr>
              <a:lnSpc>
                <a:spcPct val="80000"/>
              </a:lnSpc>
            </a:pPr>
            <a:r>
              <a:rPr lang="es-MX" sz="2000" u="sng">
                <a:solidFill>
                  <a:schemeClr val="tx2"/>
                </a:solidFill>
              </a:rPr>
              <a:t>Investigación explicativa</a:t>
            </a:r>
            <a:r>
              <a:rPr lang="es-MX" sz="2000">
                <a:solidFill>
                  <a:schemeClr val="tx2"/>
                </a:solidFill>
              </a:rPr>
              <a:t>: Mediante este tipo de investigación, que requiere la combinación de los </a:t>
            </a:r>
            <a:r>
              <a:rPr lang="es-MX" sz="2000">
                <a:solidFill>
                  <a:schemeClr val="tx2"/>
                </a:solidFill>
                <a:hlinkClick r:id="rId4"/>
              </a:rPr>
              <a:t>métodos</a:t>
            </a:r>
            <a:r>
              <a:rPr lang="es-MX" sz="2000">
                <a:solidFill>
                  <a:schemeClr val="tx2"/>
                </a:solidFill>
              </a:rPr>
              <a:t> analítico y sintético, en conjugación con el deductivo y el inductivo, se trata de responder o dar cuenta de los porqué del objeto que se investiga. (Construye correlaciones)</a:t>
            </a:r>
            <a:endParaRPr lang="es-ES" sz="200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r>
              <a:rPr lang="es-ES" sz="4000"/>
              <a:t>El proceso de investigación.</a:t>
            </a:r>
            <a:br>
              <a:rPr lang="es-ES" sz="4000"/>
            </a:br>
            <a:endParaRPr lang="es-MX" sz="4000"/>
          </a:p>
        </p:txBody>
      </p:sp>
      <p:sp>
        <p:nvSpPr>
          <p:cNvPr id="105475" name="Rectangle 3"/>
          <p:cNvSpPr>
            <a:spLocks noGrp="1" noChangeArrowheads="1"/>
          </p:cNvSpPr>
          <p:nvPr>
            <p:ph sz="quarter" idx="1"/>
          </p:nvPr>
        </p:nvSpPr>
        <p:spPr>
          <a:xfrm>
            <a:off x="468313" y="908050"/>
            <a:ext cx="8229600" cy="5184775"/>
          </a:xfrm>
        </p:spPr>
        <p:txBody>
          <a:bodyPr/>
          <a:lstStyle/>
          <a:p>
            <a:r>
              <a:rPr lang="es-ES" sz="2800" b="1"/>
              <a:t>Origen de las investigaciones</a:t>
            </a:r>
          </a:p>
          <a:p>
            <a:pPr lvl="1"/>
            <a:r>
              <a:rPr lang="es-ES" sz="2400"/>
              <a:t>Situaciones observadas en el campo académico</a:t>
            </a:r>
          </a:p>
          <a:p>
            <a:pPr lvl="1"/>
            <a:r>
              <a:rPr lang="es-ES" sz="2400"/>
              <a:t>Problemáticas detectadas en el campo laboral</a:t>
            </a:r>
          </a:p>
          <a:p>
            <a:pPr lvl="1"/>
            <a:r>
              <a:rPr lang="es-ES" sz="2400"/>
              <a:t>Reflexiones académicas que articulen una posición de posgrado</a:t>
            </a:r>
          </a:p>
          <a:p>
            <a:pPr lvl="1"/>
            <a:r>
              <a:rPr lang="es-ES" sz="2400"/>
              <a:t>Control de teoría que suponga un ejercicio intelectual susceptible de discutirse</a:t>
            </a:r>
          </a:p>
          <a:p>
            <a:r>
              <a:rPr lang="es-ES" sz="2800" b="1"/>
              <a:t>Fuentes de ideas para una investigación</a:t>
            </a:r>
          </a:p>
          <a:p>
            <a:pPr lvl="1"/>
            <a:r>
              <a:rPr lang="es-ES" sz="2400"/>
              <a:t>Lectura especializada</a:t>
            </a:r>
          </a:p>
          <a:p>
            <a:pPr lvl="1">
              <a:buFont typeface="Wingdings" pitchFamily="2" charset="2"/>
              <a:buNone/>
            </a:pPr>
            <a:endParaRPr lang="es-E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fontScale="90000"/>
          </a:bodyPr>
          <a:lstStyle/>
          <a:p>
            <a:r>
              <a:rPr lang="es-MX" sz="4000"/>
              <a:t>Etapas del proceso de investigación</a:t>
            </a:r>
          </a:p>
        </p:txBody>
      </p:sp>
      <p:sp>
        <p:nvSpPr>
          <p:cNvPr id="106499" name="Rectangle 3"/>
          <p:cNvSpPr>
            <a:spLocks noGrp="1" noChangeArrowheads="1"/>
          </p:cNvSpPr>
          <p:nvPr>
            <p:ph sz="quarter" idx="1"/>
          </p:nvPr>
        </p:nvSpPr>
        <p:spPr/>
        <p:txBody>
          <a:bodyPr/>
          <a:lstStyle/>
          <a:p>
            <a:pPr>
              <a:lnSpc>
                <a:spcPct val="90000"/>
              </a:lnSpc>
            </a:pPr>
            <a:r>
              <a:rPr lang="es-MX"/>
              <a:t>Diseño de anteproyecto</a:t>
            </a:r>
          </a:p>
          <a:p>
            <a:pPr>
              <a:lnSpc>
                <a:spcPct val="90000"/>
              </a:lnSpc>
            </a:pPr>
            <a:r>
              <a:rPr lang="es-MX"/>
              <a:t>Construcción de marco teórico y conceptual</a:t>
            </a:r>
          </a:p>
          <a:p>
            <a:pPr>
              <a:lnSpc>
                <a:spcPct val="90000"/>
              </a:lnSpc>
            </a:pPr>
            <a:r>
              <a:rPr lang="es-MX"/>
              <a:t>Recopilación de datos (documentales y de campo)</a:t>
            </a:r>
          </a:p>
          <a:p>
            <a:pPr>
              <a:lnSpc>
                <a:spcPct val="90000"/>
              </a:lnSpc>
            </a:pPr>
            <a:r>
              <a:rPr lang="es-MX"/>
              <a:t>Diseño de instrumentos de captación de datos en campo</a:t>
            </a:r>
          </a:p>
          <a:p>
            <a:pPr lvl="1">
              <a:lnSpc>
                <a:spcPct val="90000"/>
              </a:lnSpc>
            </a:pPr>
            <a:r>
              <a:rPr lang="es-MX"/>
              <a:t>Procesamiento de datos</a:t>
            </a:r>
          </a:p>
          <a:p>
            <a:pPr lvl="1">
              <a:lnSpc>
                <a:spcPct val="90000"/>
              </a:lnSpc>
            </a:pPr>
            <a:r>
              <a:rPr lang="es-MX"/>
              <a:t>Análisis e interpretación de resultados</a:t>
            </a:r>
          </a:p>
          <a:p>
            <a:pPr lvl="1">
              <a:lnSpc>
                <a:spcPct val="90000"/>
              </a:lnSpc>
            </a:pPr>
            <a:r>
              <a:rPr lang="es-MX"/>
              <a:t>Informe final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s-MX"/>
              <a:t>¿Qué es investigar?</a:t>
            </a:r>
          </a:p>
        </p:txBody>
      </p:sp>
      <p:sp>
        <p:nvSpPr>
          <p:cNvPr id="71683" name="Rectangle 3"/>
          <p:cNvSpPr>
            <a:spLocks noGrp="1" noChangeArrowheads="1"/>
          </p:cNvSpPr>
          <p:nvPr>
            <p:ph type="body" sz="half" idx="1"/>
          </p:nvPr>
        </p:nvSpPr>
        <p:spPr>
          <a:xfrm>
            <a:off x="457200" y="1600200"/>
            <a:ext cx="8147248" cy="4525963"/>
          </a:xfrm>
        </p:spPr>
        <p:txBody>
          <a:bodyPr/>
          <a:lstStyle/>
          <a:p>
            <a:pPr>
              <a:lnSpc>
                <a:spcPct val="80000"/>
              </a:lnSpc>
            </a:pPr>
            <a:r>
              <a:rPr lang="es-MX" sz="2800" dirty="0">
                <a:solidFill>
                  <a:schemeClr val="hlink"/>
                </a:solidFill>
                <a:effectLst/>
              </a:rPr>
              <a:t>La </a:t>
            </a:r>
            <a:r>
              <a:rPr lang="es-MX" sz="2800" dirty="0">
                <a:solidFill>
                  <a:schemeClr val="hlink"/>
                </a:solidFill>
                <a:effectLst/>
                <a:hlinkClick r:id="rId2"/>
              </a:rPr>
              <a:t>Investigación</a:t>
            </a:r>
            <a:r>
              <a:rPr lang="es-MX" sz="2800" dirty="0">
                <a:solidFill>
                  <a:schemeClr val="hlink"/>
                </a:solidFill>
                <a:effectLst/>
              </a:rPr>
              <a:t> es un </a:t>
            </a:r>
            <a:r>
              <a:rPr lang="es-MX" sz="2800" dirty="0">
                <a:solidFill>
                  <a:schemeClr val="hlink"/>
                </a:solidFill>
                <a:effectLst/>
                <a:hlinkClick r:id="rId3"/>
              </a:rPr>
              <a:t>proceso</a:t>
            </a:r>
            <a:r>
              <a:rPr lang="es-MX" sz="2800" dirty="0">
                <a:solidFill>
                  <a:schemeClr val="hlink"/>
                </a:solidFill>
                <a:effectLst/>
              </a:rPr>
              <a:t> que, mediante la aplicación del </a:t>
            </a:r>
            <a:r>
              <a:rPr lang="es-MX" sz="2800" dirty="0">
                <a:solidFill>
                  <a:schemeClr val="hlink"/>
                </a:solidFill>
                <a:effectLst/>
                <a:hlinkClick r:id="rId4"/>
              </a:rPr>
              <a:t>método</a:t>
            </a:r>
            <a:r>
              <a:rPr lang="es-MX" sz="2800" dirty="0">
                <a:solidFill>
                  <a:schemeClr val="hlink"/>
                </a:solidFill>
                <a:effectLst/>
              </a:rPr>
              <a:t> científico, procura obtener </a:t>
            </a:r>
            <a:r>
              <a:rPr lang="es-MX" sz="2800" dirty="0">
                <a:solidFill>
                  <a:schemeClr val="hlink"/>
                </a:solidFill>
                <a:effectLst/>
                <a:hlinkClick r:id="rId5"/>
              </a:rPr>
              <a:t>información</a:t>
            </a:r>
            <a:r>
              <a:rPr lang="es-MX" sz="2800" dirty="0">
                <a:solidFill>
                  <a:schemeClr val="hlink"/>
                </a:solidFill>
                <a:effectLst/>
              </a:rPr>
              <a:t> relevante y fidedigna (digna de fe y </a:t>
            </a:r>
            <a:r>
              <a:rPr lang="es-MX" sz="2800" dirty="0">
                <a:solidFill>
                  <a:schemeClr val="hlink"/>
                </a:solidFill>
                <a:effectLst/>
                <a:hlinkClick r:id="rId6"/>
              </a:rPr>
              <a:t>crédito</a:t>
            </a:r>
            <a:r>
              <a:rPr lang="es-MX" sz="2800" dirty="0">
                <a:solidFill>
                  <a:schemeClr val="hlink"/>
                </a:solidFill>
                <a:effectLst/>
              </a:rPr>
              <a:t>), para entender, verificar, corregir o aplicar </a:t>
            </a:r>
            <a:r>
              <a:rPr lang="es-MX" sz="2800" dirty="0">
                <a:solidFill>
                  <a:schemeClr val="hlink"/>
                </a:solidFill>
                <a:effectLst/>
                <a:hlinkClick r:id="rId7"/>
              </a:rPr>
              <a:t>el conocimiento</a:t>
            </a:r>
            <a:r>
              <a:rPr lang="es-MX" sz="2800" dirty="0">
                <a:solidFill>
                  <a:schemeClr val="hlink"/>
                </a:solidFill>
                <a:effectLst/>
              </a:rPr>
              <a:t>.</a:t>
            </a:r>
          </a:p>
          <a:p>
            <a:pPr>
              <a:lnSpc>
                <a:spcPct val="80000"/>
              </a:lnSpc>
            </a:pPr>
            <a:r>
              <a:rPr lang="es-MX" sz="2800" dirty="0">
                <a:solidFill>
                  <a:schemeClr val="hlink"/>
                </a:solidFill>
                <a:effectLst/>
              </a:rPr>
              <a:t>La investigación es una herramienta para conocer lo que nos rodea y su carácter es universal.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s-MX" sz="2800"/>
              <a:t>ETAPAS DEL PROCESO DE INVESTIGACIÓN</a:t>
            </a:r>
          </a:p>
        </p:txBody>
      </p:sp>
      <p:pic>
        <p:nvPicPr>
          <p:cNvPr id="107523" name="Picture 3"/>
          <p:cNvPicPr>
            <a:picLocks noGrp="1" noChangeAspect="1" noChangeArrowheads="1"/>
          </p:cNvPicPr>
          <p:nvPr>
            <p:ph sz="quarter" idx="1"/>
          </p:nvPr>
        </p:nvPicPr>
        <p:blipFill>
          <a:blip r:embed="rId2" cstate="print"/>
          <a:srcRect/>
          <a:stretch>
            <a:fillRect/>
          </a:stretch>
        </p:blipFill>
        <p:spPr>
          <a:xfrm>
            <a:off x="457200" y="1268413"/>
            <a:ext cx="8229600" cy="486251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s-MX"/>
              <a:t>Otros esquemas</a:t>
            </a:r>
          </a:p>
        </p:txBody>
      </p:sp>
      <p:sp>
        <p:nvSpPr>
          <p:cNvPr id="114691" name="Rectangle 3"/>
          <p:cNvSpPr>
            <a:spLocks noGrp="1" noChangeArrowheads="1"/>
          </p:cNvSpPr>
          <p:nvPr>
            <p:ph sz="quarter" idx="1"/>
          </p:nvPr>
        </p:nvSpPr>
        <p:spPr/>
        <p:txBody>
          <a:bodyPr/>
          <a:lstStyle/>
          <a:p>
            <a:pPr>
              <a:lnSpc>
                <a:spcPct val="80000"/>
              </a:lnSpc>
              <a:buNone/>
            </a:pPr>
            <a:r>
              <a:rPr lang="es-MX" sz="1000" b="1" dirty="0"/>
              <a:t>1</a:t>
            </a:r>
            <a:r>
              <a:rPr lang="es-MX" sz="1600" b="1" dirty="0"/>
              <a:t>. ANTECEDENTES	</a:t>
            </a:r>
          </a:p>
          <a:p>
            <a:pPr marL="800100" lvl="1" indent="-342900">
              <a:lnSpc>
                <a:spcPct val="80000"/>
              </a:lnSpc>
              <a:buNone/>
            </a:pPr>
            <a:r>
              <a:rPr lang="es-MX" sz="1600" b="1" dirty="0" smtClean="0"/>
              <a:t>	1.1</a:t>
            </a:r>
            <a:r>
              <a:rPr lang="es-MX" sz="1600" b="1" dirty="0"/>
              <a:t>. DESCRIPCIÓN INICIAL DEL OBJETO DE ESTUDIO	</a:t>
            </a:r>
          </a:p>
          <a:p>
            <a:pPr marL="800100" lvl="1" indent="-342900">
              <a:lnSpc>
                <a:spcPct val="80000"/>
              </a:lnSpc>
              <a:buNone/>
            </a:pPr>
            <a:r>
              <a:rPr lang="es-MX" sz="1600" b="1" dirty="0" smtClean="0"/>
              <a:t>	1.2</a:t>
            </a:r>
            <a:r>
              <a:rPr lang="es-MX" sz="1600" b="1" dirty="0"/>
              <a:t>. DELIMITACIÓN DISCIPLINARIA DEL OBJETO DE ESTUDIO	    </a:t>
            </a:r>
          </a:p>
          <a:p>
            <a:pPr>
              <a:lnSpc>
                <a:spcPct val="80000"/>
              </a:lnSpc>
              <a:buNone/>
            </a:pPr>
            <a:r>
              <a:rPr lang="es-MX" sz="1600" b="1" dirty="0"/>
              <a:t>2. PLANTEAMIENTO DEL  PROBLEMA				</a:t>
            </a:r>
            <a:r>
              <a:rPr lang="es-MX" sz="1600" b="1" dirty="0" smtClean="0"/>
              <a:t>	2.1</a:t>
            </a:r>
            <a:r>
              <a:rPr lang="es-MX" sz="1600" b="1" dirty="0"/>
              <a:t>. ENUNCIADO DESCRIPTIVO.					2.2 ENUNCIADO INTERROGATIVO					2.3. JUSTIFICACIÓN				</a:t>
            </a:r>
          </a:p>
          <a:p>
            <a:pPr>
              <a:lnSpc>
                <a:spcPct val="80000"/>
              </a:lnSpc>
              <a:buNone/>
            </a:pPr>
            <a:r>
              <a:rPr lang="es-MX" sz="1600" b="1" dirty="0"/>
              <a:t>3. DELIMITACIÓN DE OBJETIVOS						</a:t>
            </a:r>
            <a:r>
              <a:rPr lang="es-MX" sz="1600" b="1" dirty="0" smtClean="0"/>
              <a:t>3.1</a:t>
            </a:r>
            <a:r>
              <a:rPr lang="es-MX" sz="1600" b="1" dirty="0"/>
              <a:t>.  OBJETIVO GENERAL						</a:t>
            </a:r>
            <a:r>
              <a:rPr lang="es-MX" sz="1600" b="1" dirty="0" smtClean="0"/>
              <a:t>3.2</a:t>
            </a:r>
            <a:r>
              <a:rPr lang="es-MX" sz="1600" b="1" dirty="0"/>
              <a:t>.  OBJETIVOS PARTICULARES.			</a:t>
            </a:r>
          </a:p>
          <a:p>
            <a:pPr>
              <a:lnSpc>
                <a:spcPct val="80000"/>
              </a:lnSpc>
              <a:buNone/>
            </a:pPr>
            <a:r>
              <a:rPr lang="es-MX" sz="1600" b="1" dirty="0"/>
              <a:t> 4. REFERENTES TEÓRICOS						</a:t>
            </a:r>
            <a:r>
              <a:rPr lang="es-MX" sz="1600" b="1" dirty="0" smtClean="0"/>
              <a:t>4.1</a:t>
            </a:r>
            <a:r>
              <a:rPr lang="es-MX" sz="1600" b="1" dirty="0"/>
              <a:t>. ESQUEMA DE TRABAJO.					</a:t>
            </a:r>
            <a:r>
              <a:rPr lang="es-ES_tradnl" sz="1600" b="1" dirty="0" smtClean="0"/>
              <a:t>4.2</a:t>
            </a:r>
            <a:r>
              <a:rPr lang="es-ES_tradnl" sz="1600" b="1" dirty="0"/>
              <a:t>. CONCEPTOS DEL MARCO TEÓRICO			</a:t>
            </a:r>
            <a:endParaRPr lang="es-MX" sz="1600" b="1" dirty="0" smtClean="0"/>
          </a:p>
          <a:p>
            <a:pPr>
              <a:lnSpc>
                <a:spcPct val="80000"/>
              </a:lnSpc>
              <a:buNone/>
            </a:pPr>
            <a:r>
              <a:rPr lang="es-MX" sz="1600" b="1" dirty="0" smtClean="0"/>
              <a:t>5. METODOLOGÍA					</a:t>
            </a:r>
            <a:endParaRPr lang="es-MX" sz="1600" b="1" dirty="0"/>
          </a:p>
          <a:p>
            <a:pPr>
              <a:lnSpc>
                <a:spcPct val="80000"/>
              </a:lnSpc>
              <a:buNone/>
            </a:pPr>
            <a:r>
              <a:rPr lang="es-MX" sz="1600" b="1" dirty="0" smtClean="0"/>
              <a:t>6.CRONOGRAMA.		</a:t>
            </a:r>
          </a:p>
          <a:p>
            <a:pPr>
              <a:lnSpc>
                <a:spcPct val="80000"/>
              </a:lnSpc>
              <a:buNone/>
            </a:pPr>
            <a:r>
              <a:rPr lang="es-MX" sz="1600" b="1" dirty="0" smtClean="0"/>
              <a:t>7</a:t>
            </a:r>
            <a:r>
              <a:rPr lang="es-MX" sz="1600" b="1" dirty="0"/>
              <a:t>. RECURSOS BIBLIOGRÁFICOS		</a:t>
            </a:r>
            <a:r>
              <a:rPr lang="es-MX" sz="1600" dirty="0"/>
              <a:t> </a:t>
            </a:r>
            <a:endParaRPr lang="es-MX" sz="1600" b="1" dirty="0"/>
          </a:p>
          <a:p>
            <a:pPr>
              <a:lnSpc>
                <a:spcPct val="80000"/>
              </a:lnSpc>
              <a:buFontTx/>
              <a:buChar char="-"/>
            </a:pPr>
            <a:endParaRPr lang="es-MX" sz="1600" b="1" dirty="0"/>
          </a:p>
          <a:p>
            <a:pPr>
              <a:lnSpc>
                <a:spcPct val="80000"/>
              </a:lnSpc>
              <a:buFontTx/>
              <a:buChar char="-"/>
            </a:pPr>
            <a:endParaRPr lang="es-MX" sz="1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s-ES" sz="3600"/>
              <a:t>Investigaciones cuantitativas</a:t>
            </a:r>
          </a:p>
        </p:txBody>
      </p:sp>
      <p:sp>
        <p:nvSpPr>
          <p:cNvPr id="108547" name="Rectangle 3"/>
          <p:cNvSpPr>
            <a:spLocks noGrp="1" noChangeArrowheads="1"/>
          </p:cNvSpPr>
          <p:nvPr>
            <p:ph sz="quarter" idx="1"/>
          </p:nvPr>
        </p:nvSpPr>
        <p:spPr/>
        <p:txBody>
          <a:bodyPr/>
          <a:lstStyle/>
          <a:p>
            <a:pPr>
              <a:lnSpc>
                <a:spcPct val="80000"/>
              </a:lnSpc>
              <a:buFont typeface="Wingdings" pitchFamily="2" charset="2"/>
              <a:buNone/>
            </a:pPr>
            <a:r>
              <a:rPr lang="es-ES" sz="2800"/>
              <a:t>Consisten en la traducción de fenómenos de la realidad a cifras y símbolos. Mantienen como método de verificación los numéricos, se basa en la estadística y matemáticas. </a:t>
            </a:r>
          </a:p>
          <a:p>
            <a:pPr>
              <a:lnSpc>
                <a:spcPct val="80000"/>
              </a:lnSpc>
            </a:pPr>
            <a:r>
              <a:rPr lang="es-ES" sz="2800"/>
              <a:t>Utiliza métodos objetivos y mecánicos</a:t>
            </a:r>
          </a:p>
          <a:p>
            <a:pPr>
              <a:lnSpc>
                <a:spcPct val="80000"/>
              </a:lnSpc>
            </a:pPr>
            <a:r>
              <a:rPr lang="es-ES" sz="2800"/>
              <a:t>Sus técnicas posibles son:</a:t>
            </a:r>
          </a:p>
          <a:p>
            <a:pPr lvl="1">
              <a:lnSpc>
                <a:spcPct val="80000"/>
              </a:lnSpc>
            </a:pPr>
            <a:r>
              <a:rPr lang="es-ES" sz="2400"/>
              <a:t>Encuesta (cuestionario)</a:t>
            </a:r>
          </a:p>
          <a:p>
            <a:pPr lvl="1">
              <a:lnSpc>
                <a:spcPct val="80000"/>
              </a:lnSpc>
            </a:pPr>
            <a:r>
              <a:rPr lang="es-ES" sz="2400"/>
              <a:t>Análisis de contenido (para ciertas áreas)</a:t>
            </a:r>
          </a:p>
          <a:p>
            <a:pPr lvl="1">
              <a:lnSpc>
                <a:spcPct val="80000"/>
              </a:lnSpc>
            </a:pPr>
            <a:r>
              <a:rPr lang="es-ES" sz="2400"/>
              <a:t>Proyecciones estadísticas</a:t>
            </a:r>
            <a:endParaRPr lang="es-MX"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s-ES"/>
              <a:t>Estudios cualitativos</a:t>
            </a:r>
          </a:p>
        </p:txBody>
      </p:sp>
      <p:sp>
        <p:nvSpPr>
          <p:cNvPr id="109571" name="Rectangle 3"/>
          <p:cNvSpPr>
            <a:spLocks noGrp="1" noChangeArrowheads="1"/>
          </p:cNvSpPr>
          <p:nvPr>
            <p:ph sz="quarter" idx="1"/>
          </p:nvPr>
        </p:nvSpPr>
        <p:spPr/>
        <p:txBody>
          <a:bodyPr>
            <a:normAutofit/>
          </a:bodyPr>
          <a:lstStyle/>
          <a:p>
            <a:pPr>
              <a:lnSpc>
                <a:spcPct val="80000"/>
              </a:lnSpc>
            </a:pPr>
            <a:r>
              <a:rPr lang="es-ES" sz="2400"/>
              <a:t>Es una investigación que produce datos descriptivos y se caracteriza por:</a:t>
            </a:r>
          </a:p>
          <a:p>
            <a:pPr>
              <a:lnSpc>
                <a:spcPct val="80000"/>
              </a:lnSpc>
            </a:pPr>
            <a:r>
              <a:rPr lang="es-ES" sz="2400"/>
              <a:t>Se trata de estudios únicos y complejos. Recurren métodos de análisis interpretativo. </a:t>
            </a:r>
          </a:p>
          <a:p>
            <a:pPr>
              <a:lnSpc>
                <a:spcPct val="80000"/>
              </a:lnSpc>
            </a:pPr>
            <a:r>
              <a:rPr lang="es-ES" sz="2400"/>
              <a:t>Son inductivos.</a:t>
            </a:r>
          </a:p>
          <a:p>
            <a:pPr>
              <a:lnSpc>
                <a:spcPct val="80000"/>
              </a:lnSpc>
            </a:pPr>
            <a:r>
              <a:rPr lang="es-ES" sz="2400"/>
              <a:t>Son subjetivos.</a:t>
            </a:r>
          </a:p>
          <a:p>
            <a:pPr>
              <a:lnSpc>
                <a:spcPct val="80000"/>
              </a:lnSpc>
            </a:pPr>
            <a:r>
              <a:rPr lang="es-ES" sz="2400"/>
              <a:t>Son humanistas.</a:t>
            </a:r>
          </a:p>
          <a:p>
            <a:pPr>
              <a:lnSpc>
                <a:spcPct val="80000"/>
              </a:lnSpc>
            </a:pPr>
            <a:r>
              <a:rPr lang="es-ES" sz="2400"/>
              <a:t>Consideran que todo escenario y persona es digno de estudio.</a:t>
            </a:r>
          </a:p>
          <a:p>
            <a:pPr>
              <a:lnSpc>
                <a:spcPct val="80000"/>
              </a:lnSpc>
            </a:pPr>
            <a:r>
              <a:rPr lang="es-ES" sz="2400"/>
              <a:t>Sus técnicas son:</a:t>
            </a:r>
          </a:p>
          <a:p>
            <a:pPr lvl="1">
              <a:lnSpc>
                <a:spcPct val="80000"/>
              </a:lnSpc>
            </a:pPr>
            <a:r>
              <a:rPr lang="es-ES" sz="2000"/>
              <a:t>Entrevista</a:t>
            </a:r>
          </a:p>
          <a:p>
            <a:pPr lvl="1">
              <a:lnSpc>
                <a:spcPct val="80000"/>
              </a:lnSpc>
            </a:pPr>
            <a:r>
              <a:rPr lang="es-ES" sz="2000"/>
              <a:t>Grupo de discusión o sesiones de grupo (focus group)</a:t>
            </a:r>
          </a:p>
          <a:p>
            <a:pPr lvl="1">
              <a:lnSpc>
                <a:spcPct val="80000"/>
              </a:lnSpc>
            </a:pPr>
            <a:r>
              <a:rPr lang="es-ES" sz="2000"/>
              <a:t>Historia oral y de vida</a:t>
            </a:r>
          </a:p>
          <a:p>
            <a:pPr lvl="1">
              <a:lnSpc>
                <a:spcPct val="80000"/>
              </a:lnSpc>
            </a:pPr>
            <a:r>
              <a:rPr lang="es-ES" sz="2000"/>
              <a:t>Etnografía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s-MX"/>
              <a:t>Lecturas Propuestas.</a:t>
            </a:r>
          </a:p>
        </p:txBody>
      </p:sp>
      <p:sp>
        <p:nvSpPr>
          <p:cNvPr id="113667" name="Rectangle 3"/>
          <p:cNvSpPr>
            <a:spLocks noGrp="1" noChangeArrowheads="1"/>
          </p:cNvSpPr>
          <p:nvPr>
            <p:ph sz="quarter" idx="1"/>
          </p:nvPr>
        </p:nvSpPr>
        <p:spPr/>
        <p:txBody>
          <a:bodyPr/>
          <a:lstStyle/>
          <a:p>
            <a:pPr>
              <a:lnSpc>
                <a:spcPct val="90000"/>
              </a:lnSpc>
            </a:pPr>
            <a:r>
              <a:rPr lang="es-MX" sz="2800"/>
              <a:t>1.La investigación educativa en México.</a:t>
            </a:r>
          </a:p>
          <a:p>
            <a:pPr>
              <a:lnSpc>
                <a:spcPct val="90000"/>
              </a:lnSpc>
            </a:pPr>
            <a:r>
              <a:rPr lang="es-MX" sz="2800"/>
              <a:t>2.- Juzgando la calidad del perfil de Egreso del estudiante universitario</a:t>
            </a:r>
          </a:p>
          <a:p>
            <a:pPr>
              <a:lnSpc>
                <a:spcPct val="90000"/>
              </a:lnSpc>
            </a:pPr>
            <a:r>
              <a:rPr lang="es-MX" sz="2800"/>
              <a:t>3.-Criterios científicos para la evaluación de la creatividad del maestro.</a:t>
            </a:r>
          </a:p>
          <a:p>
            <a:pPr>
              <a:lnSpc>
                <a:spcPct val="90000"/>
              </a:lnSpc>
            </a:pPr>
            <a:r>
              <a:rPr lang="es-MX" sz="2800"/>
              <a:t>4.- Didáctica interdisciplinaria en la formación de Profesores.</a:t>
            </a:r>
          </a:p>
          <a:p>
            <a:pPr>
              <a:lnSpc>
                <a:spcPct val="90000"/>
              </a:lnSpc>
            </a:pPr>
            <a:r>
              <a:rPr lang="es-MX" sz="2800"/>
              <a:t>5.- La preparación pedagógica de los jóvenes profesores: Una necesidad de los centros de enseñanza superior.</a:t>
            </a:r>
          </a:p>
          <a:p>
            <a:pPr>
              <a:lnSpc>
                <a:spcPct val="90000"/>
              </a:lnSpc>
            </a:pPr>
            <a:endParaRPr lang="es-MX"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s-MX"/>
              <a:t>BIBLIOGRAFÍA</a:t>
            </a:r>
            <a:endParaRPr lang="es-ES"/>
          </a:p>
        </p:txBody>
      </p:sp>
      <p:sp>
        <p:nvSpPr>
          <p:cNvPr id="118787" name="Rectangle 3"/>
          <p:cNvSpPr>
            <a:spLocks noGrp="1" noChangeArrowheads="1"/>
          </p:cNvSpPr>
          <p:nvPr>
            <p:ph sz="quarter" idx="1"/>
          </p:nvPr>
        </p:nvSpPr>
        <p:spPr/>
        <p:txBody>
          <a:bodyPr>
            <a:normAutofit fontScale="92500"/>
          </a:bodyPr>
          <a:lstStyle/>
          <a:p>
            <a:pPr>
              <a:lnSpc>
                <a:spcPct val="90000"/>
              </a:lnSpc>
            </a:pPr>
            <a:r>
              <a:rPr lang="es-MX" sz="2400" dirty="0" err="1"/>
              <a:t>Ander-Egg</a:t>
            </a:r>
            <a:r>
              <a:rPr lang="es-MX" sz="2400" dirty="0"/>
              <a:t>. Métodos y técnicas de Investigación Social.</a:t>
            </a:r>
          </a:p>
          <a:p>
            <a:pPr>
              <a:lnSpc>
                <a:spcPct val="90000"/>
              </a:lnSpc>
            </a:pPr>
            <a:r>
              <a:rPr lang="es-MX" sz="2400" dirty="0"/>
              <a:t>Hernández </a:t>
            </a:r>
            <a:r>
              <a:rPr lang="es-MX" sz="2400" dirty="0" err="1"/>
              <a:t>Sampieri</a:t>
            </a:r>
            <a:r>
              <a:rPr lang="es-MX" sz="2400" dirty="0"/>
              <a:t>. Metodología de la Investigación.</a:t>
            </a:r>
          </a:p>
          <a:p>
            <a:pPr>
              <a:lnSpc>
                <a:spcPct val="90000"/>
              </a:lnSpc>
            </a:pPr>
            <a:r>
              <a:rPr lang="es-MX" sz="2400" dirty="0"/>
              <a:t>Tamayo y Tamayo. El Proceso de la Investigación Científica.</a:t>
            </a:r>
          </a:p>
          <a:p>
            <a:pPr>
              <a:lnSpc>
                <a:spcPct val="90000"/>
              </a:lnSpc>
            </a:pPr>
            <a:r>
              <a:rPr lang="es-MX" sz="2400" dirty="0"/>
              <a:t>Rojas Soriano. Guía para la realización de Investigaciones Sociales.</a:t>
            </a:r>
          </a:p>
          <a:p>
            <a:pPr>
              <a:lnSpc>
                <a:spcPct val="90000"/>
              </a:lnSpc>
            </a:pPr>
            <a:r>
              <a:rPr lang="es-MX" sz="2400" dirty="0"/>
              <a:t>Galindo </a:t>
            </a:r>
            <a:r>
              <a:rPr lang="es-MX" sz="2400" dirty="0" err="1"/>
              <a:t>Caceres</a:t>
            </a:r>
            <a:r>
              <a:rPr lang="es-MX" sz="2400" dirty="0"/>
              <a:t>. Técnicas de Investigación.</a:t>
            </a:r>
          </a:p>
          <a:p>
            <a:pPr>
              <a:lnSpc>
                <a:spcPct val="90000"/>
              </a:lnSpc>
            </a:pPr>
            <a:r>
              <a:rPr lang="es-MX" sz="2400" dirty="0" err="1"/>
              <a:t>Salkind</a:t>
            </a:r>
            <a:r>
              <a:rPr lang="es-MX" sz="2400" dirty="0"/>
              <a:t> </a:t>
            </a:r>
            <a:r>
              <a:rPr lang="es-MX" sz="2400" dirty="0" err="1"/>
              <a:t>Neil</a:t>
            </a:r>
            <a:r>
              <a:rPr lang="es-MX" sz="2400" dirty="0"/>
              <a:t>. Métodos de Investigación.</a:t>
            </a:r>
          </a:p>
          <a:p>
            <a:pPr>
              <a:lnSpc>
                <a:spcPct val="90000"/>
              </a:lnSpc>
            </a:pPr>
            <a:r>
              <a:rPr lang="es-MX" sz="2400" dirty="0"/>
              <a:t>Castañeda, Juan. Metodología de la Investigación.</a:t>
            </a:r>
          </a:p>
          <a:p>
            <a:pPr>
              <a:lnSpc>
                <a:spcPct val="90000"/>
              </a:lnSpc>
            </a:pPr>
            <a:r>
              <a:rPr lang="es-MX" sz="2400" dirty="0"/>
              <a:t>Garza Mercado Ario. Manual de Técnicas de Investigación para estudiantes de ciencias sociales.</a:t>
            </a:r>
            <a:endParaRPr lang="es-ES" sz="2400" dirty="0"/>
          </a:p>
        </p:txBody>
      </p:sp>
      <p:pic>
        <p:nvPicPr>
          <p:cNvPr id="4" name="3 Imagen" descr="gracias.jpg"/>
          <p:cNvPicPr>
            <a:picLocks noChangeAspect="1"/>
          </p:cNvPicPr>
          <p:nvPr/>
        </p:nvPicPr>
        <p:blipFill>
          <a:blip r:embed="rId2" cstate="print"/>
          <a:stretch>
            <a:fillRect/>
          </a:stretch>
        </p:blipFill>
        <p:spPr>
          <a:xfrm>
            <a:off x="7524328" y="260648"/>
            <a:ext cx="1298848" cy="13062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s-MX"/>
              <a:t>¿Qué es Investigar?</a:t>
            </a:r>
          </a:p>
        </p:txBody>
      </p:sp>
      <p:sp>
        <p:nvSpPr>
          <p:cNvPr id="84995" name="Rectangle 3"/>
          <p:cNvSpPr>
            <a:spLocks noGrp="1" noChangeArrowheads="1"/>
          </p:cNvSpPr>
          <p:nvPr>
            <p:ph type="body" sz="half" idx="1"/>
          </p:nvPr>
        </p:nvSpPr>
        <p:spPr/>
        <p:txBody>
          <a:bodyPr>
            <a:normAutofit/>
          </a:bodyPr>
          <a:lstStyle/>
          <a:p>
            <a:pPr>
              <a:lnSpc>
                <a:spcPct val="90000"/>
              </a:lnSpc>
            </a:pPr>
            <a:r>
              <a:rPr lang="es-MX" sz="2800">
                <a:solidFill>
                  <a:schemeClr val="tx2"/>
                </a:solidFill>
              </a:rPr>
              <a:t>La investigación es un proceso reflexivo, sistemático, controlado y crítico, que permite descubrir nuevos hechos o datos relaciones o leyes, en cualquier campo del conocimiento humano.</a:t>
            </a:r>
          </a:p>
        </p:txBody>
      </p:sp>
      <p:pic>
        <p:nvPicPr>
          <p:cNvPr id="84997" name="Picture 5" descr="j0240509"/>
          <p:cNvPicPr>
            <a:picLocks noGrp="1" noChangeAspect="1" noChangeArrowheads="1"/>
          </p:cNvPicPr>
          <p:nvPr>
            <p:ph sz="half" idx="2"/>
          </p:nvPr>
        </p:nvPicPr>
        <p:blipFill>
          <a:blip r:embed="rId2" cstate="print"/>
          <a:srcRect/>
          <a:stretch>
            <a:fillRect/>
          </a:stretch>
        </p:blipFill>
        <p:spPr>
          <a:xfrm>
            <a:off x="5754688" y="1700213"/>
            <a:ext cx="2849562" cy="3065462"/>
          </a:xfrm>
          <a:noFill/>
          <a:ln/>
        </p:spPr>
      </p:pic>
      <p:sp>
        <p:nvSpPr>
          <p:cNvPr id="84996" name="Rectangle 4"/>
          <p:cNvSpPr>
            <a:spLocks noChangeArrowheads="1"/>
          </p:cNvSpPr>
          <p:nvPr/>
        </p:nvSpPr>
        <p:spPr bwMode="auto">
          <a:xfrm>
            <a:off x="-365125" y="3259138"/>
            <a:ext cx="325437" cy="339725"/>
          </a:xfrm>
          <a:prstGeom prst="rect">
            <a:avLst/>
          </a:prstGeom>
          <a:noFill/>
          <a:ln w="9525">
            <a:noFill/>
            <a:miter lim="800000"/>
            <a:headEnd/>
            <a:tailEnd/>
          </a:ln>
          <a:effectLst/>
        </p:spPr>
        <p:txBody>
          <a:bodyPr wrap="none">
            <a:spAutoFit/>
          </a:bodyPr>
          <a:lstStyle/>
          <a:p>
            <a:pPr>
              <a:lnSpc>
                <a:spcPct val="90000"/>
              </a:lnSpc>
              <a:spcBef>
                <a:spcPct val="20000"/>
              </a:spcBef>
              <a:buClr>
                <a:schemeClr val="hlink"/>
              </a:buClr>
              <a:buSzPct val="80000"/>
              <a:buFont typeface="Wingdings" pitchFamily="2" charset="2"/>
              <a:buChar char="Ø"/>
            </a:pPr>
            <a:endParaRPr lang="es-MX" u="sng">
              <a:solidFill>
                <a:schemeClr val="hlink"/>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r>
              <a:rPr lang="es-MX" sz="4000"/>
              <a:t>Valor e importancia de la Investigación</a:t>
            </a:r>
          </a:p>
        </p:txBody>
      </p:sp>
      <p:sp>
        <p:nvSpPr>
          <p:cNvPr id="80899" name="Rectangle 3"/>
          <p:cNvSpPr>
            <a:spLocks noGrp="1" noChangeArrowheads="1"/>
          </p:cNvSpPr>
          <p:nvPr>
            <p:ph type="body" sz="half" idx="1"/>
          </p:nvPr>
        </p:nvSpPr>
        <p:spPr/>
        <p:txBody>
          <a:bodyPr/>
          <a:lstStyle/>
          <a:p>
            <a:pPr>
              <a:lnSpc>
                <a:spcPct val="90000"/>
              </a:lnSpc>
            </a:pPr>
            <a:r>
              <a:rPr lang="es-MX" sz="2000"/>
              <a:t>La investigación por ser sistemática genera procedimientos, presenta resultados y debe llegar a conclusiones, ya que la sola recopilación de datos o hechos y aún su tabulación no son investigación, sólo forman parte importante de ella</a:t>
            </a:r>
          </a:p>
          <a:p>
            <a:pPr>
              <a:lnSpc>
                <a:spcPct val="90000"/>
              </a:lnSpc>
            </a:pPr>
            <a:r>
              <a:rPr lang="es-MX" sz="2000"/>
              <a:t>La investigación tiene razón de ser por sus procedimientos y resultados obtenidos</a:t>
            </a:r>
          </a:p>
        </p:txBody>
      </p:sp>
      <p:pic>
        <p:nvPicPr>
          <p:cNvPr id="80903" name="Picture 7" descr="j0216058"/>
          <p:cNvPicPr>
            <a:picLocks noGrp="1" noChangeAspect="1" noChangeArrowheads="1"/>
          </p:cNvPicPr>
          <p:nvPr>
            <p:ph sz="half" idx="2"/>
          </p:nvPr>
        </p:nvPicPr>
        <p:blipFill>
          <a:blip r:embed="rId2" cstate="print"/>
          <a:srcRect/>
          <a:stretch>
            <a:fillRect/>
          </a:stretch>
        </p:blipFill>
        <p:spPr>
          <a:xfrm>
            <a:off x="4838700" y="1557338"/>
            <a:ext cx="3657600" cy="4319587"/>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r>
              <a:rPr lang="es-MX" sz="4000"/>
              <a:t>Valor e importancia de la Investigación </a:t>
            </a:r>
          </a:p>
        </p:txBody>
      </p:sp>
      <p:sp>
        <p:nvSpPr>
          <p:cNvPr id="87043" name="Rectangle 3"/>
          <p:cNvSpPr>
            <a:spLocks noGrp="1" noChangeArrowheads="1"/>
          </p:cNvSpPr>
          <p:nvPr>
            <p:ph sz="quarter" idx="1"/>
          </p:nvPr>
        </p:nvSpPr>
        <p:spPr/>
        <p:txBody>
          <a:bodyPr>
            <a:normAutofit/>
          </a:bodyPr>
          <a:lstStyle/>
          <a:p>
            <a:pPr>
              <a:lnSpc>
                <a:spcPct val="90000"/>
              </a:lnSpc>
            </a:pPr>
            <a:r>
              <a:rPr lang="es-ES" sz="2400"/>
              <a:t>El ideal de la ciencia es la </a:t>
            </a:r>
            <a:r>
              <a:rPr lang="es-ES" sz="2400">
                <a:solidFill>
                  <a:schemeClr val="tx2"/>
                </a:solidFill>
              </a:rPr>
              <a:t>sistematización</a:t>
            </a:r>
            <a:r>
              <a:rPr lang="es-ES" sz="2400"/>
              <a:t>, es decir, el logro de una interconexión sistemática de los hechos, ya que las preposiciones aisladas no constituyen una ciencia, es necesaria la integración. A partir de esta interconexión sistemática de los hechos es como se justifica la interdisciplinariedad, es decir, el concurso de varias disciplinas conexas entre sí y con relaciones definidas a fin de que sus actividades no se produzcan en forma aislada, dispersa y fraccionada y a consecuencia lleguen a un enriquecimiento pleno de la ciencia y de la actividad científica</a:t>
            </a:r>
            <a:endParaRPr lang="es-MX"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r>
              <a:rPr lang="es-MX" sz="4000"/>
              <a:t>La Investigación como</a:t>
            </a:r>
            <a:br>
              <a:rPr lang="es-MX" sz="4000"/>
            </a:br>
            <a:r>
              <a:rPr lang="es-MX" sz="4000"/>
              <a:t> motor de la ciencia</a:t>
            </a:r>
          </a:p>
        </p:txBody>
      </p:sp>
      <p:sp>
        <p:nvSpPr>
          <p:cNvPr id="81923" name="Rectangle 3"/>
          <p:cNvSpPr>
            <a:spLocks noGrp="1" noChangeArrowheads="1"/>
          </p:cNvSpPr>
          <p:nvPr>
            <p:ph sz="quarter" idx="1"/>
          </p:nvPr>
        </p:nvSpPr>
        <p:spPr/>
        <p:txBody>
          <a:bodyPr>
            <a:normAutofit/>
          </a:bodyPr>
          <a:lstStyle/>
          <a:p>
            <a:pPr>
              <a:lnSpc>
                <a:spcPct val="80000"/>
              </a:lnSpc>
            </a:pPr>
            <a:r>
              <a:rPr lang="es-ES" sz="2400"/>
              <a:t>La investigación científica en cualquier área del conocimiento humano, plantea como finalidad la</a:t>
            </a:r>
            <a:r>
              <a:rPr lang="es-ES" sz="2400" u="sng"/>
              <a:t> </a:t>
            </a:r>
            <a:r>
              <a:rPr lang="es-ES" sz="2400"/>
              <a:t>descripción, explicación, predicción, corrección y control de los fenómenos.</a:t>
            </a:r>
          </a:p>
          <a:p>
            <a:pPr>
              <a:lnSpc>
                <a:spcPct val="80000"/>
              </a:lnSpc>
            </a:pPr>
            <a:r>
              <a:rPr lang="es-ES" sz="2400"/>
              <a:t>Identifica problemas</a:t>
            </a:r>
            <a:r>
              <a:rPr lang="es-ES" sz="2400" u="sng"/>
              <a:t> </a:t>
            </a:r>
            <a:r>
              <a:rPr lang="es-ES" sz="2400"/>
              <a:t>y descubre interrelaciones entre los fenómenos y las variables para hacer predicciones que permitan tanto estructurar políticas y estrategias de acción, como contribuir al desarrollo del cuadro teórico de la ciencia social.</a:t>
            </a:r>
          </a:p>
          <a:p>
            <a:pPr>
              <a:lnSpc>
                <a:spcPct val="80000"/>
              </a:lnSpc>
            </a:pPr>
            <a:r>
              <a:rPr lang="es-ES" sz="2400"/>
              <a:t>La ciencia como investigación pertenece a la vida social en cuanto se aplica para el mejoramiento de nuestro medio natural y artificial, para la invención y manufactura de bienes materiales y culturales, la ciencia se convierte en tecnología</a:t>
            </a:r>
            <a:endParaRPr lang="es-MX"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r>
              <a:rPr lang="es-MX" sz="4000"/>
              <a:t>La Investigación como</a:t>
            </a:r>
            <a:br>
              <a:rPr lang="es-MX" sz="4000"/>
            </a:br>
            <a:r>
              <a:rPr lang="es-MX" sz="4000"/>
              <a:t> motor de la ciencia</a:t>
            </a:r>
          </a:p>
        </p:txBody>
      </p:sp>
      <p:sp>
        <p:nvSpPr>
          <p:cNvPr id="82947" name="Rectangle 3"/>
          <p:cNvSpPr>
            <a:spLocks noGrp="1" noChangeArrowheads="1"/>
          </p:cNvSpPr>
          <p:nvPr>
            <p:ph type="body" sz="half" idx="1"/>
          </p:nvPr>
        </p:nvSpPr>
        <p:spPr>
          <a:xfrm>
            <a:off x="457200" y="1600200"/>
            <a:ext cx="7931224" cy="4525963"/>
          </a:xfrm>
        </p:spPr>
        <p:txBody>
          <a:bodyPr/>
          <a:lstStyle/>
          <a:p>
            <a:pPr>
              <a:lnSpc>
                <a:spcPct val="90000"/>
              </a:lnSpc>
            </a:pPr>
            <a:r>
              <a:rPr lang="es-MX" sz="2400" dirty="0"/>
              <a:t>La Investigación Científica, como base fundamental de las ciencias, parte de la realidad, la analiza, fórmula hipótesis y fundamenta nuevas teorías. </a:t>
            </a:r>
          </a:p>
          <a:p>
            <a:pPr>
              <a:lnSpc>
                <a:spcPct val="90000"/>
              </a:lnSpc>
            </a:pPr>
            <a:r>
              <a:rPr lang="es-MX" sz="2400" dirty="0"/>
              <a:t>El conocimiento de la realidad es la mayor garantía para cualquier proceso investigativo.</a:t>
            </a:r>
          </a:p>
          <a:p>
            <a:pPr>
              <a:lnSpc>
                <a:spcPct val="90000"/>
              </a:lnSpc>
            </a:pPr>
            <a:r>
              <a:rPr lang="es-MX" sz="2400" dirty="0"/>
              <a:t>Si durante el desarrollo de este proceso el investigador no se sirve de un diseño previo, de una estructura básica, su trabajo puede resultar </a:t>
            </a:r>
            <a:r>
              <a:rPr lang="es-MX" sz="2400" dirty="0" smtClean="0"/>
              <a:t>infructuoso</a:t>
            </a:r>
            <a:endParaRPr lang="es-MX"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188" y="-100013"/>
            <a:ext cx="8532812" cy="719138"/>
          </a:xfrm>
        </p:spPr>
        <p:txBody>
          <a:bodyPr>
            <a:normAutofit fontScale="90000"/>
          </a:bodyPr>
          <a:lstStyle/>
          <a:p>
            <a:r>
              <a:rPr lang="es-ES" sz="3200"/>
              <a:t/>
            </a:r>
            <a:br>
              <a:rPr lang="es-ES" sz="3200"/>
            </a:br>
            <a:r>
              <a:rPr lang="es-ES" sz="2800" b="1" i="1">
                <a:latin typeface="Arial Black" pitchFamily="34" charset="0"/>
              </a:rPr>
              <a:t>REQUISITOS QUE DEBE REUNIR UNA INVESTIGACIÓN</a:t>
            </a:r>
            <a:endParaRPr lang="es-MX" sz="2800" b="1" i="1">
              <a:latin typeface="Arial Black" pitchFamily="34" charset="0"/>
            </a:endParaRPr>
          </a:p>
        </p:txBody>
      </p:sp>
      <p:sp>
        <p:nvSpPr>
          <p:cNvPr id="8195" name="Rectangle 3"/>
          <p:cNvSpPr>
            <a:spLocks noGrp="1" noChangeArrowheads="1"/>
          </p:cNvSpPr>
          <p:nvPr>
            <p:ph sz="quarter" idx="1"/>
          </p:nvPr>
        </p:nvSpPr>
        <p:spPr>
          <a:xfrm>
            <a:off x="395536" y="1484313"/>
            <a:ext cx="8352928" cy="5113337"/>
          </a:xfrm>
        </p:spPr>
        <p:txBody>
          <a:bodyPr>
            <a:normAutofit/>
          </a:bodyPr>
          <a:lstStyle/>
          <a:p>
            <a:pPr>
              <a:lnSpc>
                <a:spcPct val="80000"/>
              </a:lnSpc>
              <a:buFont typeface="Wingdings" pitchFamily="2" charset="2"/>
              <a:buNone/>
            </a:pPr>
            <a:r>
              <a:rPr lang="es-ES" sz="2800" b="1" dirty="0"/>
              <a:t>Sistematización y Exactitud</a:t>
            </a:r>
            <a:r>
              <a:rPr lang="es-ES" sz="2800" dirty="0"/>
              <a:t>: debe realizarse a partir de un plan en el que se formulen el </a:t>
            </a:r>
            <a:r>
              <a:rPr lang="es-ES" sz="2800" dirty="0" smtClean="0"/>
              <a:t> problema  </a:t>
            </a:r>
            <a:r>
              <a:rPr lang="es-ES" sz="2800" dirty="0"/>
              <a:t>y la hipótesis, se recopilen datos y se ordene y se procese la </a:t>
            </a:r>
            <a:r>
              <a:rPr lang="es-ES" sz="2800" dirty="0" smtClean="0"/>
              <a:t> información </a:t>
            </a:r>
            <a:r>
              <a:rPr lang="es-ES" sz="2800" dirty="0"/>
              <a:t>con la mayor exactitud posible.</a:t>
            </a:r>
          </a:p>
          <a:p>
            <a:pPr>
              <a:lnSpc>
                <a:spcPct val="80000"/>
              </a:lnSpc>
              <a:buFont typeface="Wingdings" pitchFamily="2" charset="2"/>
              <a:buNone/>
            </a:pPr>
            <a:r>
              <a:rPr lang="es-ES" sz="2800" b="1" dirty="0"/>
              <a:t>Objetividad y Lógica</a:t>
            </a:r>
            <a:r>
              <a:rPr lang="es-ES" sz="2800" dirty="0"/>
              <a:t>: la investigación debe existir y explicar los fenómenos, eliminando </a:t>
            </a:r>
            <a:r>
              <a:rPr lang="es-ES" sz="2800" dirty="0" smtClean="0"/>
              <a:t> criterios  </a:t>
            </a:r>
            <a:r>
              <a:rPr lang="es-ES" sz="2800" dirty="0"/>
              <a:t>subjetivos  y  basándose en el método científico, además de </a:t>
            </a:r>
            <a:r>
              <a:rPr lang="es-ES" sz="2800" dirty="0" smtClean="0"/>
              <a:t>utilizar  </a:t>
            </a:r>
            <a:r>
              <a:rPr lang="es-ES" sz="2800" dirty="0"/>
              <a:t>todas  las  pruebas  necesarias  para  controlar  la  validez  y </a:t>
            </a:r>
            <a:r>
              <a:rPr lang="es-ES" sz="2800" dirty="0" smtClean="0"/>
              <a:t> </a:t>
            </a:r>
            <a:r>
              <a:rPr lang="es-ES" sz="2800" dirty="0" err="1" smtClean="0"/>
              <a:t>fidedignidad</a:t>
            </a:r>
            <a:r>
              <a:rPr lang="es-ES" sz="2800" dirty="0" smtClean="0"/>
              <a:t> </a:t>
            </a:r>
            <a:r>
              <a:rPr lang="es-ES" sz="2800" dirty="0"/>
              <a:t>de los datos.</a:t>
            </a:r>
          </a:p>
          <a:p>
            <a:pPr>
              <a:lnSpc>
                <a:spcPct val="80000"/>
              </a:lnSpc>
              <a:buFont typeface="Wingdings" pitchFamily="2" charset="2"/>
              <a:buNone/>
            </a:pPr>
            <a:r>
              <a:rPr lang="es-ES" sz="2800" b="1" dirty="0"/>
              <a:t>Fundamentación en la Metodología</a:t>
            </a:r>
            <a:r>
              <a:rPr lang="es-ES" sz="2800" dirty="0"/>
              <a:t>: la investigación científica siempre se vale </a:t>
            </a:r>
            <a:r>
              <a:rPr lang="es-ES" sz="2800" dirty="0" smtClean="0"/>
              <a:t>del  método </a:t>
            </a:r>
            <a:r>
              <a:rPr lang="es-ES" sz="2800" dirty="0"/>
              <a:t>y la técnica. </a:t>
            </a:r>
            <a:endParaRPr lang="es-MX"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188" y="-100013"/>
            <a:ext cx="8532812" cy="719138"/>
          </a:xfrm>
        </p:spPr>
        <p:txBody>
          <a:bodyPr>
            <a:normAutofit fontScale="90000"/>
          </a:bodyPr>
          <a:lstStyle/>
          <a:p>
            <a:r>
              <a:rPr lang="es-ES" sz="3200"/>
              <a:t/>
            </a:r>
            <a:br>
              <a:rPr lang="es-ES" sz="3200"/>
            </a:br>
            <a:r>
              <a:rPr lang="es-ES" sz="2800" b="1" i="1">
                <a:latin typeface="Arial Black" pitchFamily="34" charset="0"/>
              </a:rPr>
              <a:t>REQUISITOS QUE DEBE REUNIR UNA INVESTIGACIÓN</a:t>
            </a:r>
            <a:endParaRPr lang="es-MX" sz="2800" b="1" i="1">
              <a:latin typeface="Arial Black" pitchFamily="34" charset="0"/>
            </a:endParaRPr>
          </a:p>
        </p:txBody>
      </p:sp>
      <p:sp>
        <p:nvSpPr>
          <p:cNvPr id="8195" name="Rectangle 3"/>
          <p:cNvSpPr>
            <a:spLocks noGrp="1" noChangeArrowheads="1"/>
          </p:cNvSpPr>
          <p:nvPr>
            <p:ph sz="quarter" idx="1"/>
          </p:nvPr>
        </p:nvSpPr>
        <p:spPr>
          <a:xfrm>
            <a:off x="683568" y="1412776"/>
            <a:ext cx="7488832" cy="5113337"/>
          </a:xfrm>
        </p:spPr>
        <p:txBody>
          <a:bodyPr>
            <a:normAutofit lnSpcReduction="10000"/>
          </a:bodyPr>
          <a:lstStyle/>
          <a:p>
            <a:pPr>
              <a:lnSpc>
                <a:spcPct val="80000"/>
              </a:lnSpc>
              <a:buFont typeface="Wingdings" pitchFamily="2" charset="2"/>
              <a:buNone/>
            </a:pPr>
            <a:r>
              <a:rPr lang="es-ES" sz="2400" b="1" dirty="0" smtClean="0"/>
              <a:t>Delimitación </a:t>
            </a:r>
            <a:r>
              <a:rPr lang="es-ES" sz="2400" b="1" dirty="0"/>
              <a:t>del Objeto de Conocimiento</a:t>
            </a:r>
            <a:r>
              <a:rPr lang="es-ES" sz="2400" dirty="0"/>
              <a:t>: al explicar las causas o </a:t>
            </a:r>
            <a:r>
              <a:rPr lang="es-ES" sz="2400" dirty="0" smtClean="0"/>
              <a:t>razones de fenómenos </a:t>
            </a:r>
            <a:r>
              <a:rPr lang="es-ES" sz="2400" dirty="0"/>
              <a:t>específicos, la investigación debe enfocarse a temas </a:t>
            </a:r>
            <a:r>
              <a:rPr lang="es-ES" sz="2400" dirty="0" smtClean="0"/>
              <a:t>delimitados </a:t>
            </a:r>
            <a:r>
              <a:rPr lang="es-ES" sz="2400" dirty="0"/>
              <a:t>con precisión.</a:t>
            </a:r>
          </a:p>
          <a:p>
            <a:pPr>
              <a:lnSpc>
                <a:spcPct val="80000"/>
              </a:lnSpc>
              <a:buFont typeface="Wingdings" pitchFamily="2" charset="2"/>
              <a:buNone/>
            </a:pPr>
            <a:r>
              <a:rPr lang="es-ES" sz="2400" b="1" dirty="0"/>
              <a:t>Enfoque Sistemático</a:t>
            </a:r>
            <a:r>
              <a:rPr lang="es-ES" sz="2400" dirty="0"/>
              <a:t>: los datos del fenómeno por investigar, que inicialmente se </a:t>
            </a:r>
            <a:r>
              <a:rPr lang="es-ES" sz="2400" dirty="0" smtClean="0"/>
              <a:t> encuentran </a:t>
            </a:r>
            <a:r>
              <a:rPr lang="es-ES" sz="2400" dirty="0"/>
              <a:t>dispersos, se integran, mediante el proceso de la </a:t>
            </a:r>
            <a:r>
              <a:rPr lang="es-ES" sz="2400" dirty="0" smtClean="0"/>
              <a:t>investigación </a:t>
            </a:r>
            <a:r>
              <a:rPr lang="es-ES" sz="2400" dirty="0"/>
              <a:t>en un todo con sentido y significado.</a:t>
            </a:r>
          </a:p>
          <a:p>
            <a:pPr>
              <a:lnSpc>
                <a:spcPct val="80000"/>
              </a:lnSpc>
              <a:buFont typeface="Wingdings" pitchFamily="2" charset="2"/>
              <a:buNone/>
            </a:pPr>
            <a:r>
              <a:rPr lang="es-ES" sz="2400" b="1" dirty="0"/>
              <a:t>El Proceso de Investigación no es Lineal</a:t>
            </a:r>
            <a:r>
              <a:rPr lang="es-ES" sz="2400" dirty="0"/>
              <a:t>: las etapas del proceso de investigación no </a:t>
            </a:r>
            <a:r>
              <a:rPr lang="es-ES" sz="2400" dirty="0" smtClean="0"/>
              <a:t> tienen </a:t>
            </a:r>
            <a:r>
              <a:rPr lang="es-ES" sz="2400" dirty="0"/>
              <a:t>una secuencia mecánica ni rígida. Las que proporcionan los </a:t>
            </a:r>
            <a:r>
              <a:rPr lang="es-ES" sz="2400" dirty="0" smtClean="0"/>
              <a:t>distintos </a:t>
            </a:r>
            <a:r>
              <a:rPr lang="es-ES" sz="2400" dirty="0"/>
              <a:t>diseños de investigación en la metodología deben de ser </a:t>
            </a:r>
            <a:r>
              <a:rPr lang="es-ES" sz="2400" dirty="0" smtClean="0"/>
              <a:t>adaptadas </a:t>
            </a:r>
            <a:r>
              <a:rPr lang="es-ES" sz="2400" dirty="0"/>
              <a:t>por cada investigador según los requerimientos del estudio, </a:t>
            </a:r>
            <a:r>
              <a:rPr lang="es-ES" sz="2400" dirty="0" smtClean="0"/>
              <a:t>sin </a:t>
            </a:r>
            <a:r>
              <a:rPr lang="es-ES" sz="2400" dirty="0"/>
              <a:t>olvidar que existen criterios generales que deben observarse de </a:t>
            </a:r>
            <a:r>
              <a:rPr lang="es-ES" sz="2400" dirty="0" smtClean="0"/>
              <a:t>acuerdo </a:t>
            </a:r>
            <a:r>
              <a:rPr lang="es-ES" sz="2400" dirty="0"/>
              <a:t>con el método.</a:t>
            </a:r>
            <a:endParaRPr lang="es-MX"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396</TotalTime>
  <Words>1818</Words>
  <Application>Microsoft Office PowerPoint</Application>
  <PresentationFormat>Presentación en pantalla (4:3)</PresentationFormat>
  <Paragraphs>135</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Mirador</vt:lpstr>
      <vt:lpstr>La Investigación y la Construcción del Conocimiento.</vt:lpstr>
      <vt:lpstr>¿Qué es investigar?</vt:lpstr>
      <vt:lpstr>¿Qué es Investigar?</vt:lpstr>
      <vt:lpstr>Valor e importancia de la Investigación</vt:lpstr>
      <vt:lpstr>Valor e importancia de la Investigación </vt:lpstr>
      <vt:lpstr>La Investigación como  motor de la ciencia</vt:lpstr>
      <vt:lpstr>La Investigación como  motor de la ciencia</vt:lpstr>
      <vt:lpstr> REQUISITOS QUE DEBE REUNIR UNA INVESTIGACIÓN</vt:lpstr>
      <vt:lpstr> REQUISITOS QUE DEBE REUNIR UNA INVESTIGACIÓN</vt:lpstr>
      <vt:lpstr>OBJETIVOS DE LA INVESTIGACIÓN CIENTÍFICA</vt:lpstr>
      <vt:lpstr>OBJETIVOS DE LA INVESTIGACIÓN CIENTÍFICA</vt:lpstr>
      <vt:lpstr> RELACIÓN  TEMA – OBJETO</vt:lpstr>
      <vt:lpstr> RELACIÓN  TEMA – OBJETO</vt:lpstr>
      <vt:lpstr>RELACIÓN ENTRE SUJETO Y OBJETO</vt:lpstr>
      <vt:lpstr>Tipos de investigación</vt:lpstr>
      <vt:lpstr>Tipos de Investigación</vt:lpstr>
      <vt:lpstr>Tipos de Investigación</vt:lpstr>
      <vt:lpstr>El proceso de investigación. </vt:lpstr>
      <vt:lpstr>Etapas del proceso de investigación</vt:lpstr>
      <vt:lpstr>ETAPAS DEL PROCESO DE INVESTIGACIÓN</vt:lpstr>
      <vt:lpstr>Otros esquemas</vt:lpstr>
      <vt:lpstr>Investigaciones cuantitativas</vt:lpstr>
      <vt:lpstr>Estudios cualitativos</vt:lpstr>
      <vt:lpstr>Lecturas Propuestas.</vt:lpstr>
      <vt:lpstr>BIBLIOGRAFÍA</vt:lpstr>
    </vt:vector>
  </TitlesOfParts>
  <Company>PRIVADA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UNIKINO</dc:title>
  <dc:creator>Wenceslao verdugo</dc:creator>
  <cp:lastModifiedBy>wtianguis.com</cp:lastModifiedBy>
  <cp:revision>13</cp:revision>
  <dcterms:created xsi:type="dcterms:W3CDTF">2006-12-01T23:19:51Z</dcterms:created>
  <dcterms:modified xsi:type="dcterms:W3CDTF">2010-09-30T16:57:31Z</dcterms:modified>
</cp:coreProperties>
</file>