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7" r:id="rId1"/>
  </p:sldMasterIdLst>
  <p:sldIdLst>
    <p:sldId id="256" r:id="rId2"/>
    <p:sldId id="262" r:id="rId3"/>
    <p:sldId id="257" r:id="rId4"/>
    <p:sldId id="263" r:id="rId5"/>
    <p:sldId id="264" r:id="rId6"/>
    <p:sldId id="265" r:id="rId7"/>
    <p:sldId id="266" r:id="rId8"/>
    <p:sldId id="267" r:id="rId9"/>
    <p:sldId id="268" r:id="rId10"/>
    <p:sldId id="269" r:id="rId11"/>
    <p:sldId id="270" r:id="rId12"/>
    <p:sldId id="259" r:id="rId13"/>
    <p:sldId id="260" r:id="rId14"/>
    <p:sldId id="258" r:id="rId15"/>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282"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pPr>
              <a:defRPr/>
            </a:pPr>
            <a:fld id="{F353E192-B3D5-42C5-A924-C2C8B2C67B24}" type="datetimeFigureOut">
              <a:rPr lang="es-ES" smtClean="0"/>
              <a:pPr>
                <a:defRPr/>
              </a:pPr>
              <a:t>20/02/2014</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C7E5B554-449C-48FD-B810-E78FCCC118FD}" type="slidenum">
              <a:rPr lang="es-ES" smtClean="0"/>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pPr>
              <a:defRPr/>
            </a:pPr>
            <a:fld id="{D7E8DA0D-3CA2-4AD8-B871-3F4941AA8A50}" type="datetimeFigureOut">
              <a:rPr lang="es-ES" smtClean="0"/>
              <a:pPr>
                <a:defRPr/>
              </a:pPr>
              <a:t>20/02/2014</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98115558-E63E-4B27-A7FF-57342775A784}" type="slidenum">
              <a:rPr lang="es-ES" smtClean="0"/>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pPr>
              <a:defRPr/>
            </a:pPr>
            <a:fld id="{4B081BBF-3D85-431D-96B0-582BF5FD3265}" type="datetimeFigureOut">
              <a:rPr lang="es-ES" smtClean="0"/>
              <a:pPr>
                <a:defRPr/>
              </a:pPr>
              <a:t>20/02/2014</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EE9CA7BA-0BB1-42A5-9742-886999D1EC5A}" type="slidenum">
              <a:rPr lang="es-ES" smtClean="0"/>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pPr>
              <a:defRPr/>
            </a:pPr>
            <a:fld id="{529DBAE4-5069-4165-90E9-B4B6BC6E5152}" type="datetimeFigureOut">
              <a:rPr lang="es-ES" smtClean="0"/>
              <a:pPr>
                <a:defRPr/>
              </a:pPr>
              <a:t>20/02/2014</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910AE6D7-11C6-458E-8000-53CF91D4D879}" type="slidenum">
              <a:rPr lang="es-ES" smtClean="0"/>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fld id="{0A070CFC-D3F6-401E-A697-994A6AF23D0E}" type="datetimeFigureOut">
              <a:rPr lang="es-ES" smtClean="0"/>
              <a:pPr>
                <a:defRPr/>
              </a:pPr>
              <a:t>20/02/2014</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047D7926-961A-4666-922D-C07E356467BF}" type="slidenum">
              <a:rPr lang="es-ES" smtClean="0"/>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pPr>
              <a:defRPr/>
            </a:pPr>
            <a:fld id="{FA87AEEA-23E6-4CAE-9B76-4A21AC656235}" type="datetimeFigureOut">
              <a:rPr lang="es-ES" smtClean="0"/>
              <a:pPr>
                <a:defRPr/>
              </a:pPr>
              <a:t>20/02/2014</a:t>
            </a:fld>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pPr>
              <a:defRPr/>
            </a:pPr>
            <a:fld id="{8663AEBF-8F7D-40C1-9485-178D77FF5169}" type="slidenum">
              <a:rPr lang="es-ES" smtClean="0"/>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pPr>
              <a:defRPr/>
            </a:pPr>
            <a:fld id="{3CFAE146-91E9-4909-97D2-95B0A8825D40}" type="datetimeFigureOut">
              <a:rPr lang="es-ES" smtClean="0"/>
              <a:pPr>
                <a:defRPr/>
              </a:pPr>
              <a:t>20/02/2014</a:t>
            </a:fld>
            <a:endParaRPr lang="es-ES"/>
          </a:p>
        </p:txBody>
      </p:sp>
      <p:sp>
        <p:nvSpPr>
          <p:cNvPr id="8" name="Footer Placeholder 7"/>
          <p:cNvSpPr>
            <a:spLocks noGrp="1"/>
          </p:cNvSpPr>
          <p:nvPr>
            <p:ph type="ftr" sz="quarter" idx="11"/>
          </p:nvPr>
        </p:nvSpPr>
        <p:spPr/>
        <p:txBody>
          <a:bodyPr/>
          <a:lstStyle/>
          <a:p>
            <a:pPr>
              <a:defRPr/>
            </a:pPr>
            <a:endParaRPr lang="es-ES"/>
          </a:p>
        </p:txBody>
      </p:sp>
      <p:sp>
        <p:nvSpPr>
          <p:cNvPr id="9" name="Slide Number Placeholder 8"/>
          <p:cNvSpPr>
            <a:spLocks noGrp="1"/>
          </p:cNvSpPr>
          <p:nvPr>
            <p:ph type="sldNum" sz="quarter" idx="12"/>
          </p:nvPr>
        </p:nvSpPr>
        <p:spPr/>
        <p:txBody>
          <a:bodyPr/>
          <a:lstStyle/>
          <a:p>
            <a:pPr>
              <a:defRPr/>
            </a:pPr>
            <a:fld id="{06C40C2A-837E-4F7A-AF36-6F889633E36C}" type="slidenum">
              <a:rPr lang="es-ES" smtClean="0"/>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pPr>
              <a:defRPr/>
            </a:pPr>
            <a:fld id="{EAC385B1-3849-4BF9-896A-39C8BF7B3481}" type="datetimeFigureOut">
              <a:rPr lang="es-ES" smtClean="0"/>
              <a:pPr>
                <a:defRPr/>
              </a:pPr>
              <a:t>20/02/2014</a:t>
            </a:fld>
            <a:endParaRPr lang="es-ES"/>
          </a:p>
        </p:txBody>
      </p:sp>
      <p:sp>
        <p:nvSpPr>
          <p:cNvPr id="4" name="Footer Placeholder 3"/>
          <p:cNvSpPr>
            <a:spLocks noGrp="1"/>
          </p:cNvSpPr>
          <p:nvPr>
            <p:ph type="ftr" sz="quarter" idx="11"/>
          </p:nvPr>
        </p:nvSpPr>
        <p:spPr/>
        <p:txBody>
          <a:bodyPr/>
          <a:lstStyle/>
          <a:p>
            <a:pPr>
              <a:defRPr/>
            </a:pPr>
            <a:endParaRPr lang="es-ES"/>
          </a:p>
        </p:txBody>
      </p:sp>
      <p:sp>
        <p:nvSpPr>
          <p:cNvPr id="5" name="Slide Number Placeholder 4"/>
          <p:cNvSpPr>
            <a:spLocks noGrp="1"/>
          </p:cNvSpPr>
          <p:nvPr>
            <p:ph type="sldNum" sz="quarter" idx="12"/>
          </p:nvPr>
        </p:nvSpPr>
        <p:spPr/>
        <p:txBody>
          <a:bodyPr/>
          <a:lstStyle/>
          <a:p>
            <a:pPr>
              <a:defRPr/>
            </a:pPr>
            <a:fld id="{014804F9-263D-4895-8782-5A8589C89D01}" type="slidenum">
              <a:rPr lang="es-ES" smtClean="0"/>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B7AE7BE-3FD1-4970-B58D-404373345300}" type="datetimeFigureOut">
              <a:rPr lang="es-ES" smtClean="0"/>
              <a:pPr>
                <a:defRPr/>
              </a:pPr>
              <a:t>20/02/2014</a:t>
            </a:fld>
            <a:endParaRPr lang="es-ES"/>
          </a:p>
        </p:txBody>
      </p:sp>
      <p:sp>
        <p:nvSpPr>
          <p:cNvPr id="3" name="Footer Placeholder 2"/>
          <p:cNvSpPr>
            <a:spLocks noGrp="1"/>
          </p:cNvSpPr>
          <p:nvPr>
            <p:ph type="ftr" sz="quarter" idx="11"/>
          </p:nvPr>
        </p:nvSpPr>
        <p:spPr/>
        <p:txBody>
          <a:bodyPr/>
          <a:lstStyle/>
          <a:p>
            <a:pPr>
              <a:defRPr/>
            </a:pPr>
            <a:endParaRPr lang="es-ES"/>
          </a:p>
        </p:txBody>
      </p:sp>
      <p:sp>
        <p:nvSpPr>
          <p:cNvPr id="4" name="Slide Number Placeholder 3"/>
          <p:cNvSpPr>
            <a:spLocks noGrp="1"/>
          </p:cNvSpPr>
          <p:nvPr>
            <p:ph type="sldNum" sz="quarter" idx="12"/>
          </p:nvPr>
        </p:nvSpPr>
        <p:spPr/>
        <p:txBody>
          <a:bodyPr/>
          <a:lstStyle/>
          <a:p>
            <a:pPr>
              <a:defRPr/>
            </a:pPr>
            <a:fld id="{01037DDB-8750-4036-A9B6-110AA10679B4}" type="slidenum">
              <a:rPr lang="es-ES" smtClean="0"/>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a:defRPr/>
            </a:pPr>
            <a:fld id="{D00921A7-D2A7-48FC-AB2A-794A73BC4AA2}" type="datetimeFigureOut">
              <a:rPr lang="es-ES" smtClean="0"/>
              <a:pPr>
                <a:defRPr/>
              </a:pPr>
              <a:t>20/02/2014</a:t>
            </a:fld>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pPr>
              <a:defRPr/>
            </a:pPr>
            <a:fld id="{61E23735-A144-4F0E-8EF3-CF1CC5855175}" type="slidenum">
              <a:rPr lang="es-ES" smtClean="0"/>
              <a:pPr>
                <a:defRPr/>
              </a:pPr>
              <a:t>‹Nº›</a:t>
            </a:fld>
            <a:endParaRPr lang="es-ES"/>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pPr>
              <a:defRPr/>
            </a:pPr>
            <a:fld id="{AFDCD9AF-83E7-41E6-A216-0DD2F11D098C}" type="datetimeFigureOut">
              <a:rPr lang="es-ES" smtClean="0"/>
              <a:pPr>
                <a:defRPr/>
              </a:pPr>
              <a:t>20/02/2014</a:t>
            </a:fld>
            <a:endParaRPr lang="es-ES"/>
          </a:p>
        </p:txBody>
      </p:sp>
      <p:sp>
        <p:nvSpPr>
          <p:cNvPr id="9" name="Slide Number Placeholder 8"/>
          <p:cNvSpPr>
            <a:spLocks noGrp="1"/>
          </p:cNvSpPr>
          <p:nvPr>
            <p:ph type="sldNum" sz="quarter" idx="11"/>
          </p:nvPr>
        </p:nvSpPr>
        <p:spPr/>
        <p:txBody>
          <a:bodyPr/>
          <a:lstStyle/>
          <a:p>
            <a:pPr>
              <a:defRPr/>
            </a:pPr>
            <a:fld id="{84B7B8EC-3410-4DE5-924A-9D2F4E323CCA}" type="slidenum">
              <a:rPr lang="es-ES" smtClean="0"/>
              <a:pPr>
                <a:defRPr/>
              </a:pPr>
              <a:t>‹Nº›</a:t>
            </a:fld>
            <a:endParaRPr lang="es-ES"/>
          </a:p>
        </p:txBody>
      </p:sp>
      <p:sp>
        <p:nvSpPr>
          <p:cNvPr id="10" name="Footer Placeholder 9"/>
          <p:cNvSpPr>
            <a:spLocks noGrp="1"/>
          </p:cNvSpPr>
          <p:nvPr>
            <p:ph type="ftr" sz="quarter" idx="12"/>
          </p:nvPr>
        </p:nvSpPr>
        <p:spPr/>
        <p:txBody>
          <a:bodyPr/>
          <a:lstStyle/>
          <a:p>
            <a:pPr>
              <a:defRPr/>
            </a:pPr>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defRPr/>
            </a:pPr>
            <a:fld id="{D4838FA6-1699-42E3-8FB4-1F5782181707}" type="slidenum">
              <a:rPr lang="es-ES" smtClean="0"/>
              <a:pPr>
                <a:defRPr/>
              </a:pPr>
              <a:t>‹Nº›</a:t>
            </a:fld>
            <a:endParaRPr lang="es-E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pPr>
              <a:defRPr/>
            </a:pPr>
            <a:endParaRPr lang="es-E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pPr>
              <a:defRPr/>
            </a:pPr>
            <a:fld id="{89CD452C-001A-499C-89C9-67E45E51871A}" type="datetimeFigureOut">
              <a:rPr lang="es-ES" smtClean="0"/>
              <a:pPr>
                <a:defRPr/>
              </a:pPr>
              <a:t>20/02/2014</a:t>
            </a:fld>
            <a:endParaRPr lang="es-ES"/>
          </a:p>
        </p:txBody>
      </p:sp>
    </p:spTree>
  </p:cSld>
  <p:clrMap bg1="lt1" tx1="dk1" bg2="lt2" tx2="dk2" accent1="accent1" accent2="accent2" accent3="accent3" accent4="accent4" accent5="accent5" accent6="accent6" hlink="hlink" folHlink="folHlink"/>
  <p:sldLayoutIdLst>
    <p:sldLayoutId id="2147483928" r:id="rId1"/>
    <p:sldLayoutId id="2147483929" r:id="rId2"/>
    <p:sldLayoutId id="2147483930" r:id="rId3"/>
    <p:sldLayoutId id="2147483931" r:id="rId4"/>
    <p:sldLayoutId id="2147483932" r:id="rId5"/>
    <p:sldLayoutId id="2147483933" r:id="rId6"/>
    <p:sldLayoutId id="2147483934" r:id="rId7"/>
    <p:sldLayoutId id="2147483935" r:id="rId8"/>
    <p:sldLayoutId id="2147483936" r:id="rId9"/>
    <p:sldLayoutId id="2147483937" r:id="rId10"/>
    <p:sldLayoutId id="2147483938"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www.wmvr.org/" TargetMode="Externa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357422" y="533400"/>
            <a:ext cx="6572296" cy="2868168"/>
          </a:xfrm>
        </p:spPr>
        <p:txBody>
          <a:bodyPr/>
          <a:lstStyle/>
          <a:p>
            <a:pPr fontAlgn="auto">
              <a:spcAft>
                <a:spcPts val="0"/>
              </a:spcAft>
              <a:defRPr/>
            </a:pPr>
            <a:r>
              <a:rPr lang="es-ES" sz="4800" dirty="0" smtClean="0">
                <a:latin typeface="Arial" panose="020B0604020202020204" pitchFamily="34" charset="0"/>
                <a:cs typeface="Arial" panose="020B0604020202020204" pitchFamily="34" charset="0"/>
              </a:rPr>
              <a:t>Financiamiento de Proyectos:</a:t>
            </a:r>
            <a:br>
              <a:rPr lang="es-ES" sz="4800" dirty="0" smtClean="0">
                <a:latin typeface="Arial" panose="020B0604020202020204" pitchFamily="34" charset="0"/>
                <a:cs typeface="Arial" panose="020B0604020202020204" pitchFamily="34" charset="0"/>
              </a:rPr>
            </a:br>
            <a:r>
              <a:rPr lang="es-ES" sz="4800" dirty="0" smtClean="0">
                <a:latin typeface="Arial" panose="020B0604020202020204" pitchFamily="34" charset="0"/>
                <a:cs typeface="Arial" panose="020B0604020202020204" pitchFamily="34" charset="0"/>
              </a:rPr>
              <a:t>Diagramas de Gantt y Barras</a:t>
            </a:r>
            <a:endParaRPr lang="es-ES" sz="4800" dirty="0">
              <a:latin typeface="Arial" panose="020B0604020202020204" pitchFamily="34" charset="0"/>
              <a:cs typeface="Arial" panose="020B0604020202020204" pitchFamily="34" charset="0"/>
            </a:endParaRPr>
          </a:p>
        </p:txBody>
      </p:sp>
      <p:sp>
        <p:nvSpPr>
          <p:cNvPr id="6147" name="2 Subtítulo"/>
          <p:cNvSpPr>
            <a:spLocks noGrp="1"/>
          </p:cNvSpPr>
          <p:nvPr>
            <p:ph type="subTitle" idx="1"/>
          </p:nvPr>
        </p:nvSpPr>
        <p:spPr>
          <a:xfrm>
            <a:off x="2411760" y="4725144"/>
            <a:ext cx="5114925" cy="1101725"/>
          </a:xfrm>
        </p:spPr>
        <p:txBody>
          <a:bodyPr/>
          <a:lstStyle/>
          <a:p>
            <a:r>
              <a:rPr lang="es-ES" altLang="es-MX" dirty="0" err="1" smtClean="0"/>
              <a:t>UdaVinci</a:t>
            </a:r>
            <a:endParaRPr lang="es-ES" altLang="es-MX" dirty="0" smtClean="0"/>
          </a:p>
          <a:p>
            <a:r>
              <a:rPr lang="es-ES" altLang="es-MX" dirty="0" smtClean="0"/>
              <a:t>Dr. Wenceslao Verdugo Rojas</a:t>
            </a:r>
          </a:p>
          <a:p>
            <a:endParaRPr lang="es-ES" altLang="es-MX"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457200" y="320040"/>
            <a:ext cx="7239000" cy="608630"/>
          </a:xfrm>
        </p:spPr>
        <p:txBody>
          <a:bodyPr/>
          <a:lstStyle/>
          <a:p>
            <a:pPr fontAlgn="auto">
              <a:spcAft>
                <a:spcPts val="0"/>
              </a:spcAft>
              <a:defRPr/>
            </a:pPr>
            <a:r>
              <a:rPr lang="es-ES" sz="3600" i="1" dirty="0"/>
              <a:t>Redes y Ruta Crítica</a:t>
            </a:r>
            <a:r>
              <a:rPr lang="es-ES" dirty="0"/>
              <a:t> </a:t>
            </a:r>
          </a:p>
        </p:txBody>
      </p:sp>
      <p:sp>
        <p:nvSpPr>
          <p:cNvPr id="15363" name="Rectangle 3"/>
          <p:cNvSpPr>
            <a:spLocks noGrp="1" noChangeArrowheads="1"/>
          </p:cNvSpPr>
          <p:nvPr>
            <p:ph idx="1"/>
          </p:nvPr>
        </p:nvSpPr>
        <p:spPr>
          <a:xfrm>
            <a:off x="500063" y="1000125"/>
            <a:ext cx="7472362" cy="4419600"/>
          </a:xfrm>
        </p:spPr>
        <p:txBody>
          <a:bodyPr/>
          <a:lstStyle/>
          <a:p>
            <a:pPr marL="457200" indent="-457200" algn="just"/>
            <a:r>
              <a:rPr lang="es-ES" altLang="es-MX" sz="2400" smtClean="0"/>
              <a:t>Las </a:t>
            </a:r>
            <a:r>
              <a:rPr lang="es-ES" altLang="es-MX" sz="2400" b="1" i="1" smtClean="0"/>
              <a:t>Redes</a:t>
            </a:r>
            <a:r>
              <a:rPr lang="es-ES" altLang="es-MX" sz="2400" smtClean="0"/>
              <a:t> muestran gráficamente la secuencia de actividades de un proyecto mediante flechas y nodos.</a:t>
            </a:r>
          </a:p>
          <a:p>
            <a:pPr marL="457200" indent="-457200" algn="just"/>
            <a:r>
              <a:rPr lang="es-ES" altLang="es-MX" sz="2400" smtClean="0"/>
              <a:t>La Ruta Crítica muestra las actividades que deben de realizarse a tiempo para que el proyecto entero termine a tiempo. </a:t>
            </a:r>
          </a:p>
          <a:p>
            <a:pPr marL="457200" indent="-457200" algn="just"/>
            <a:r>
              <a:rPr lang="es-ES" altLang="es-MX" sz="2400" smtClean="0"/>
              <a:t>Es muy importante optimizar los recursos, evitar tiempos muertos de personas y equipos.</a:t>
            </a:r>
            <a:endParaRPr lang="es-ES" altLang="es-MX" smtClean="0"/>
          </a:p>
        </p:txBody>
      </p:sp>
      <p:pic>
        <p:nvPicPr>
          <p:cNvPr id="15364" name="Picture 9" descr="Dibuj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1563" y="4214813"/>
            <a:ext cx="73152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0" y="214290"/>
            <a:ext cx="8429652" cy="642942"/>
          </a:xfrm>
        </p:spPr>
        <p:txBody>
          <a:bodyPr/>
          <a:lstStyle/>
          <a:p>
            <a:pPr fontAlgn="auto">
              <a:spcAft>
                <a:spcPts val="0"/>
              </a:spcAft>
              <a:defRPr/>
            </a:pPr>
            <a:r>
              <a:rPr lang="es-ES" sz="3400" i="1" dirty="0"/>
              <a:t>Asignación y nivelación de recursos</a:t>
            </a:r>
            <a:endParaRPr lang="es-ES" sz="3400" dirty="0"/>
          </a:p>
        </p:txBody>
      </p:sp>
      <p:sp>
        <p:nvSpPr>
          <p:cNvPr id="16387" name="Rectangle 3"/>
          <p:cNvSpPr>
            <a:spLocks noGrp="1" noChangeArrowheads="1"/>
          </p:cNvSpPr>
          <p:nvPr>
            <p:ph idx="1"/>
          </p:nvPr>
        </p:nvSpPr>
        <p:spPr>
          <a:xfrm>
            <a:off x="357188" y="928688"/>
            <a:ext cx="7691437" cy="4267200"/>
          </a:xfrm>
        </p:spPr>
        <p:txBody>
          <a:bodyPr/>
          <a:lstStyle/>
          <a:p>
            <a:pPr marL="457200" indent="-457200" algn="just"/>
            <a:r>
              <a:rPr lang="es-ES" altLang="es-MX" sz="2400" smtClean="0"/>
              <a:t>Es necesario asignar recursos a las tareas para asegurarse de que la programación contiene el personal y equipamiento adecuado. </a:t>
            </a:r>
          </a:p>
          <a:p>
            <a:pPr marL="457200" indent="-457200" algn="just"/>
            <a:r>
              <a:rPr lang="es-ES" altLang="es-MX" sz="2400" smtClean="0"/>
              <a:t>Si el trabajo asignado a un recurso excede el tiempo disponible, se deberá realizar una nivelación de recursos, tomando las medidas necesarias.</a:t>
            </a:r>
            <a:endParaRPr lang="es-ES" altLang="es-MX" smtClean="0"/>
          </a:p>
        </p:txBody>
      </p:sp>
      <p:sp>
        <p:nvSpPr>
          <p:cNvPr id="16388" name="Rectangle 11"/>
          <p:cNvSpPr>
            <a:spLocks noChangeArrowheads="1"/>
          </p:cNvSpPr>
          <p:nvPr/>
        </p:nvSpPr>
        <p:spPr bwMode="auto">
          <a:xfrm>
            <a:off x="0" y="3205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endParaRPr lang="es-MX" altLang="es-MX"/>
          </a:p>
        </p:txBody>
      </p:sp>
      <p:sp>
        <p:nvSpPr>
          <p:cNvPr id="16389" name="Rectangle 13"/>
          <p:cNvSpPr>
            <a:spLocks noChangeArrowheads="1"/>
          </p:cNvSpPr>
          <p:nvPr/>
        </p:nvSpPr>
        <p:spPr bwMode="auto">
          <a:xfrm>
            <a:off x="0" y="32146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endParaRPr lang="es-MX" altLang="es-MX"/>
          </a:p>
        </p:txBody>
      </p:sp>
      <p:sp>
        <p:nvSpPr>
          <p:cNvPr id="16390" name="Rectangle 15"/>
          <p:cNvSpPr>
            <a:spLocks noChangeArrowheads="1"/>
          </p:cNvSpPr>
          <p:nvPr/>
        </p:nvSpPr>
        <p:spPr bwMode="auto">
          <a:xfrm>
            <a:off x="0" y="3309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endParaRPr lang="es-MX" altLang="es-MX"/>
          </a:p>
        </p:txBody>
      </p:sp>
      <p:pic>
        <p:nvPicPr>
          <p:cNvPr id="16391" name="Picture 17"/>
          <p:cNvPicPr>
            <a:picLocks noChangeAspect="1" noChangeArrowheads="1"/>
          </p:cNvPicPr>
          <p:nvPr/>
        </p:nvPicPr>
        <p:blipFill>
          <a:blip r:embed="rId2">
            <a:extLst>
              <a:ext uri="{28A0092B-C50C-407E-A947-70E740481C1C}">
                <a14:useLocalDpi xmlns:a14="http://schemas.microsoft.com/office/drawing/2010/main" val="0"/>
              </a:ext>
            </a:extLst>
          </a:blip>
          <a:srcRect l="1674" t="14999" r="34166" b="66000"/>
          <a:stretch>
            <a:fillRect/>
          </a:stretch>
        </p:blipFill>
        <p:spPr bwMode="auto">
          <a:xfrm>
            <a:off x="152400" y="3714750"/>
            <a:ext cx="8839200" cy="271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fontAlgn="auto">
              <a:spcAft>
                <a:spcPts val="0"/>
              </a:spcAft>
              <a:defRPr/>
            </a:pPr>
            <a:r>
              <a:rPr lang="en-US" smtClean="0"/>
              <a:t>Dependencias</a:t>
            </a:r>
          </a:p>
        </p:txBody>
      </p:sp>
      <p:sp>
        <p:nvSpPr>
          <p:cNvPr id="17411" name="Content Placeholder 2"/>
          <p:cNvSpPr>
            <a:spLocks noGrp="1"/>
          </p:cNvSpPr>
          <p:nvPr>
            <p:ph idx="1"/>
          </p:nvPr>
        </p:nvSpPr>
        <p:spPr/>
        <p:txBody>
          <a:bodyPr/>
          <a:lstStyle/>
          <a:p>
            <a:r>
              <a:rPr lang="en-US" altLang="es-MX" smtClean="0"/>
              <a:t>Fin- Inicio (Finish-to-Start):La tarea dependiente B no puede iniciar hasta que la tarea A est</a:t>
            </a:r>
            <a:r>
              <a:rPr lang="es-CO" altLang="es-MX" smtClean="0"/>
              <a:t>é completada</a:t>
            </a:r>
            <a:r>
              <a:rPr lang="en-US" altLang="es-MX" smtClean="0"/>
              <a:t>.</a:t>
            </a:r>
          </a:p>
          <a:p>
            <a:endParaRPr lang="en-US" altLang="es-MX" smtClean="0"/>
          </a:p>
          <a:p>
            <a:endParaRPr lang="en-US" altLang="es-MX" smtClean="0"/>
          </a:p>
          <a:p>
            <a:r>
              <a:rPr lang="en-US" altLang="es-MX" smtClean="0"/>
              <a:t>Inicio-Inicio (Start-to-Start): La tarea B no puede iniciar hasta que la tarea A inicie.</a:t>
            </a:r>
          </a:p>
          <a:p>
            <a:endParaRPr lang="en-US" altLang="es-MX" smtClean="0"/>
          </a:p>
        </p:txBody>
      </p:sp>
      <p:sp>
        <p:nvSpPr>
          <p:cNvPr id="17412" name="Date Placeholder 3"/>
          <p:cNvSpPr>
            <a:spLocks noGrp="1"/>
          </p:cNvSpPr>
          <p:nvPr>
            <p:ph type="dt" sz="half" idx="10"/>
          </p:nvPr>
        </p:nvSpPr>
        <p:spPr bwMode="auto">
          <a:xfrm>
            <a:off x="457200" y="6245225"/>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rIns="91440" numCol="1" anchorCtr="0" compatLnSpc="1">
            <a:prstTxWarp prst="textNoShape">
              <a:avLst/>
            </a:prstTxWarp>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fontAlgn="base">
              <a:spcBef>
                <a:spcPct val="0"/>
              </a:spcBef>
              <a:spcAft>
                <a:spcPct val="0"/>
              </a:spcAft>
            </a:pPr>
            <a:fld id="{51845917-A639-4F31-9E6A-A34209CA1D21}" type="datetime1">
              <a:rPr lang="en-US" altLang="es-MX">
                <a:solidFill>
                  <a:schemeClr val="tx2"/>
                </a:solidFill>
                <a:latin typeface="Arial" charset="0"/>
                <a:cs typeface="Arial" charset="0"/>
              </a:rPr>
              <a:pPr fontAlgn="base">
                <a:spcBef>
                  <a:spcPct val="0"/>
                </a:spcBef>
                <a:spcAft>
                  <a:spcPct val="0"/>
                </a:spcAft>
              </a:pPr>
              <a:t>2/20/2014</a:t>
            </a:fld>
            <a:endParaRPr lang="es-ES" altLang="es-MX">
              <a:solidFill>
                <a:schemeClr val="tx2"/>
              </a:solidFill>
              <a:latin typeface="Arial" charset="0"/>
              <a:cs typeface="Arial" charset="0"/>
            </a:endParaRPr>
          </a:p>
        </p:txBody>
      </p:sp>
      <p:pic>
        <p:nvPicPr>
          <p:cNvPr id="17413" name="Picture 3" descr="ss.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91880" y="3789040"/>
            <a:ext cx="17811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Picture 4" descr="fs.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84168" y="2132856"/>
            <a:ext cx="1781175"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fontAlgn="auto">
              <a:spcAft>
                <a:spcPts val="0"/>
              </a:spcAft>
              <a:defRPr/>
            </a:pPr>
            <a:r>
              <a:rPr lang="en-US" smtClean="0"/>
              <a:t>Dependencias</a:t>
            </a:r>
          </a:p>
        </p:txBody>
      </p:sp>
      <p:sp>
        <p:nvSpPr>
          <p:cNvPr id="18435" name="Content Placeholder 2"/>
          <p:cNvSpPr>
            <a:spLocks noGrp="1"/>
          </p:cNvSpPr>
          <p:nvPr>
            <p:ph idx="1"/>
          </p:nvPr>
        </p:nvSpPr>
        <p:spPr>
          <a:xfrm>
            <a:off x="457200" y="1371600"/>
            <a:ext cx="7643192" cy="4865712"/>
          </a:xfrm>
        </p:spPr>
        <p:txBody>
          <a:bodyPr>
            <a:normAutofit/>
          </a:bodyPr>
          <a:lstStyle/>
          <a:p>
            <a:r>
              <a:rPr lang="en-US" altLang="es-MX" dirty="0" smtClean="0"/>
              <a:t>Final-Final (Finish-to-Finish):La </a:t>
            </a:r>
            <a:r>
              <a:rPr lang="en-US" altLang="es-MX" dirty="0" err="1" smtClean="0"/>
              <a:t>tarea</a:t>
            </a:r>
            <a:r>
              <a:rPr lang="en-US" altLang="es-MX" dirty="0" smtClean="0"/>
              <a:t> B no </a:t>
            </a:r>
            <a:r>
              <a:rPr lang="en-US" altLang="es-MX" dirty="0" err="1" smtClean="0"/>
              <a:t>puede</a:t>
            </a:r>
            <a:r>
              <a:rPr lang="en-US" altLang="es-MX" dirty="0" smtClean="0"/>
              <a:t> </a:t>
            </a:r>
            <a:r>
              <a:rPr lang="en-US" altLang="es-MX" dirty="0" err="1" smtClean="0"/>
              <a:t>terminar</a:t>
            </a:r>
            <a:r>
              <a:rPr lang="en-US" altLang="es-MX" dirty="0" smtClean="0"/>
              <a:t> hasta </a:t>
            </a:r>
            <a:r>
              <a:rPr lang="en-US" altLang="es-MX" dirty="0" err="1" smtClean="0"/>
              <a:t>que</a:t>
            </a:r>
            <a:r>
              <a:rPr lang="en-US" altLang="es-MX" dirty="0" smtClean="0"/>
              <a:t> la </a:t>
            </a:r>
            <a:r>
              <a:rPr lang="en-US" altLang="es-MX" dirty="0" err="1" smtClean="0"/>
              <a:t>tarea</a:t>
            </a:r>
            <a:r>
              <a:rPr lang="en-US" altLang="es-MX" dirty="0" smtClean="0"/>
              <a:t> A </a:t>
            </a:r>
            <a:r>
              <a:rPr lang="en-US" altLang="es-MX" dirty="0" err="1" smtClean="0"/>
              <a:t>termine</a:t>
            </a:r>
            <a:r>
              <a:rPr lang="en-US" altLang="es-MX" dirty="0" smtClean="0"/>
              <a:t>.</a:t>
            </a:r>
          </a:p>
          <a:p>
            <a:endParaRPr lang="en-US" altLang="es-MX" dirty="0" smtClean="0"/>
          </a:p>
          <a:p>
            <a:endParaRPr lang="en-US" altLang="es-MX" dirty="0" smtClean="0"/>
          </a:p>
          <a:p>
            <a:r>
              <a:rPr lang="en-US" altLang="es-MX" dirty="0" err="1" smtClean="0"/>
              <a:t>Inicio</a:t>
            </a:r>
            <a:r>
              <a:rPr lang="en-US" altLang="es-MX" dirty="0" smtClean="0"/>
              <a:t>-Final (Start-to-Finish): La </a:t>
            </a:r>
            <a:r>
              <a:rPr lang="en-US" altLang="es-MX" dirty="0" err="1" smtClean="0"/>
              <a:t>tarea</a:t>
            </a:r>
            <a:r>
              <a:rPr lang="en-US" altLang="es-MX" dirty="0" smtClean="0"/>
              <a:t> B no </a:t>
            </a:r>
            <a:r>
              <a:rPr lang="en-US" altLang="es-MX" dirty="0" err="1" smtClean="0"/>
              <a:t>puede</a:t>
            </a:r>
            <a:r>
              <a:rPr lang="en-US" altLang="es-MX" dirty="0" smtClean="0"/>
              <a:t> </a:t>
            </a:r>
            <a:r>
              <a:rPr lang="en-US" altLang="es-MX" dirty="0" err="1" smtClean="0"/>
              <a:t>ser</a:t>
            </a:r>
            <a:r>
              <a:rPr lang="en-US" altLang="es-MX" dirty="0" smtClean="0"/>
              <a:t> </a:t>
            </a:r>
            <a:r>
              <a:rPr lang="en-US" altLang="es-MX" dirty="0" err="1" smtClean="0"/>
              <a:t>completada</a:t>
            </a:r>
            <a:r>
              <a:rPr lang="en-US" altLang="es-MX" dirty="0" smtClean="0"/>
              <a:t> hasta </a:t>
            </a:r>
            <a:r>
              <a:rPr lang="en-US" altLang="es-MX" dirty="0" err="1" smtClean="0"/>
              <a:t>que</a:t>
            </a:r>
            <a:r>
              <a:rPr lang="en-US" altLang="es-MX" dirty="0" smtClean="0"/>
              <a:t> la </a:t>
            </a:r>
            <a:r>
              <a:rPr lang="en-US" altLang="es-MX" dirty="0" err="1" smtClean="0"/>
              <a:t>tarea</a:t>
            </a:r>
            <a:r>
              <a:rPr lang="en-US" altLang="es-MX" dirty="0" smtClean="0"/>
              <a:t> A de la </a:t>
            </a:r>
            <a:r>
              <a:rPr lang="en-US" altLang="es-MX" dirty="0" err="1" smtClean="0"/>
              <a:t>que</a:t>
            </a:r>
            <a:r>
              <a:rPr lang="en-US" altLang="es-MX" dirty="0" smtClean="0"/>
              <a:t> </a:t>
            </a:r>
            <a:r>
              <a:rPr lang="en-US" altLang="es-MX" dirty="0" err="1" smtClean="0"/>
              <a:t>depende</a:t>
            </a:r>
            <a:r>
              <a:rPr lang="en-US" altLang="es-MX" dirty="0" smtClean="0"/>
              <a:t> </a:t>
            </a:r>
            <a:r>
              <a:rPr lang="en-US" altLang="es-MX" dirty="0" err="1" smtClean="0"/>
              <a:t>inicie</a:t>
            </a:r>
            <a:r>
              <a:rPr lang="en-US" altLang="es-MX" dirty="0" smtClean="0"/>
              <a:t>.</a:t>
            </a:r>
          </a:p>
          <a:p>
            <a:endParaRPr lang="en-US" altLang="es-MX" dirty="0"/>
          </a:p>
          <a:p>
            <a:endParaRPr lang="en-US" altLang="es-MX" dirty="0" smtClean="0"/>
          </a:p>
          <a:p>
            <a:endParaRPr lang="en-US" altLang="es-MX" dirty="0"/>
          </a:p>
          <a:p>
            <a:endParaRPr lang="en-US" altLang="es-MX" dirty="0" smtClean="0"/>
          </a:p>
          <a:p>
            <a:r>
              <a:rPr lang="en-US" altLang="es-MX" dirty="0" smtClean="0"/>
              <a:t>Hay </a:t>
            </a:r>
            <a:r>
              <a:rPr lang="en-US" altLang="es-MX" dirty="0" err="1" smtClean="0"/>
              <a:t>diferentes</a:t>
            </a:r>
            <a:r>
              <a:rPr lang="en-US" altLang="es-MX" dirty="0" smtClean="0"/>
              <a:t> </a:t>
            </a:r>
            <a:r>
              <a:rPr lang="en-US" altLang="es-MX" dirty="0" err="1" smtClean="0"/>
              <a:t>softwares</a:t>
            </a:r>
            <a:r>
              <a:rPr lang="en-US" altLang="es-MX" dirty="0" smtClean="0"/>
              <a:t> para </a:t>
            </a:r>
            <a:r>
              <a:rPr lang="en-US" altLang="es-MX" dirty="0" err="1" smtClean="0"/>
              <a:t>construir</a:t>
            </a:r>
            <a:r>
              <a:rPr lang="en-US" altLang="es-MX" dirty="0" smtClean="0"/>
              <a:t> </a:t>
            </a:r>
            <a:r>
              <a:rPr lang="en-US" altLang="es-MX" dirty="0" err="1" smtClean="0"/>
              <a:t>diagramas</a:t>
            </a:r>
            <a:r>
              <a:rPr lang="en-US" altLang="es-MX" dirty="0" smtClean="0"/>
              <a:t> de Gantt, </a:t>
            </a:r>
            <a:r>
              <a:rPr lang="en-US" altLang="es-MX" dirty="0" err="1" smtClean="0"/>
              <a:t>pero</a:t>
            </a:r>
            <a:r>
              <a:rPr lang="en-US" altLang="es-MX" dirty="0" smtClean="0"/>
              <a:t> lo </a:t>
            </a:r>
            <a:r>
              <a:rPr lang="en-US" altLang="es-MX" dirty="0" err="1" smtClean="0"/>
              <a:t>más</a:t>
            </a:r>
            <a:r>
              <a:rPr lang="en-US" altLang="es-MX" dirty="0" smtClean="0"/>
              <a:t> </a:t>
            </a:r>
            <a:r>
              <a:rPr lang="en-US" altLang="es-MX" dirty="0" err="1" smtClean="0"/>
              <a:t>fácil</a:t>
            </a:r>
            <a:r>
              <a:rPr lang="en-US" altLang="es-MX" dirty="0" smtClean="0"/>
              <a:t> y </a:t>
            </a:r>
            <a:r>
              <a:rPr lang="en-US" altLang="es-MX" dirty="0" err="1" smtClean="0"/>
              <a:t>común</a:t>
            </a:r>
            <a:r>
              <a:rPr lang="en-US" altLang="es-MX" dirty="0" smtClean="0"/>
              <a:t> </a:t>
            </a:r>
            <a:r>
              <a:rPr lang="en-US" altLang="es-MX" dirty="0" err="1" smtClean="0"/>
              <a:t>es</a:t>
            </a:r>
            <a:r>
              <a:rPr lang="en-US" altLang="es-MX" dirty="0" smtClean="0"/>
              <a:t> </a:t>
            </a:r>
            <a:r>
              <a:rPr lang="en-US" altLang="es-MX" dirty="0" err="1" smtClean="0"/>
              <a:t>utilizar</a:t>
            </a:r>
            <a:r>
              <a:rPr lang="en-US" altLang="es-MX" dirty="0" smtClean="0"/>
              <a:t> Excel.</a:t>
            </a:r>
            <a:endParaRPr lang="en-US" altLang="es-MX" dirty="0" smtClean="0"/>
          </a:p>
        </p:txBody>
      </p:sp>
      <p:sp>
        <p:nvSpPr>
          <p:cNvPr id="18436" name="Date Placeholder 3"/>
          <p:cNvSpPr>
            <a:spLocks noGrp="1"/>
          </p:cNvSpPr>
          <p:nvPr>
            <p:ph type="dt" sz="half" idx="10"/>
          </p:nvPr>
        </p:nvSpPr>
        <p:spPr bwMode="auto">
          <a:xfrm>
            <a:off x="457200" y="6245225"/>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rIns="91440" numCol="1" anchorCtr="0" compatLnSpc="1">
            <a:prstTxWarp prst="textNoShape">
              <a:avLst/>
            </a:prstTxWarp>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fontAlgn="base">
              <a:spcBef>
                <a:spcPct val="0"/>
              </a:spcBef>
              <a:spcAft>
                <a:spcPct val="0"/>
              </a:spcAft>
            </a:pPr>
            <a:r>
              <a:rPr lang="en-US" altLang="es-MX" dirty="0" smtClean="0">
                <a:solidFill>
                  <a:schemeClr val="tx2"/>
                </a:solidFill>
                <a:latin typeface="Arial" charset="0"/>
                <a:cs typeface="Arial" charset="0"/>
                <a:hlinkClick r:id="rId2"/>
              </a:rPr>
              <a:t>www.wmvr.org</a:t>
            </a:r>
            <a:r>
              <a:rPr lang="en-US" altLang="es-MX" dirty="0">
                <a:solidFill>
                  <a:schemeClr val="tx2"/>
                </a:solidFill>
                <a:latin typeface="Arial" charset="0"/>
                <a:cs typeface="Arial" charset="0"/>
              </a:rPr>
              <a:t> </a:t>
            </a:r>
            <a:endParaRPr lang="en-US" altLang="es-MX" dirty="0" smtClean="0">
              <a:solidFill>
                <a:schemeClr val="tx2"/>
              </a:solidFill>
              <a:latin typeface="Arial" charset="0"/>
              <a:cs typeface="Arial" charset="0"/>
            </a:endParaRPr>
          </a:p>
        </p:txBody>
      </p:sp>
      <p:pic>
        <p:nvPicPr>
          <p:cNvPr id="18437" name="Picture 3" descr="ff.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988840"/>
            <a:ext cx="1781175" cy="98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Picture 4" descr="sf.bmp"/>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932040" y="3848100"/>
            <a:ext cx="1704975"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320040"/>
            <a:ext cx="7239000" cy="751506"/>
          </a:xfrm>
        </p:spPr>
        <p:txBody>
          <a:bodyPr/>
          <a:lstStyle/>
          <a:p>
            <a:pPr algn="ctr" fontAlgn="auto">
              <a:spcAft>
                <a:spcPts val="0"/>
              </a:spcAft>
              <a:defRPr/>
            </a:pPr>
            <a:r>
              <a:rPr lang="es-CO" dirty="0" smtClean="0"/>
              <a:t>Diagrama de Barras</a:t>
            </a:r>
            <a:endParaRPr lang="en-US" dirty="0" smtClean="0"/>
          </a:p>
        </p:txBody>
      </p:sp>
      <p:sp>
        <p:nvSpPr>
          <p:cNvPr id="19459" name="Content Placeholder 2"/>
          <p:cNvSpPr>
            <a:spLocks noGrp="1"/>
          </p:cNvSpPr>
          <p:nvPr>
            <p:ph idx="1"/>
          </p:nvPr>
        </p:nvSpPr>
        <p:spPr>
          <a:xfrm>
            <a:off x="714375" y="1500188"/>
            <a:ext cx="7250113" cy="3579812"/>
          </a:xfrm>
        </p:spPr>
        <p:txBody>
          <a:bodyPr>
            <a:normAutofit fontScale="92500"/>
          </a:bodyPr>
          <a:lstStyle/>
          <a:p>
            <a:r>
              <a:rPr lang="es-CO" altLang="es-MX" sz="3200" smtClean="0"/>
              <a:t>Tienen un problema y es que es difícil de determinar el impacto de una demora en una tarea en el resto del proyecto.</a:t>
            </a:r>
          </a:p>
          <a:p>
            <a:r>
              <a:rPr lang="es-CO" altLang="es-MX" sz="3200" smtClean="0"/>
              <a:t>Estos diagramas no muestran las dependencias de las tareas, pero algunos software muestran las dependencias y mejoran la forma de leer los diagramas</a:t>
            </a:r>
            <a:endParaRPr lang="en-US" altLang="es-MX" sz="3200" smtClean="0"/>
          </a:p>
        </p:txBody>
      </p:sp>
      <p:sp>
        <p:nvSpPr>
          <p:cNvPr id="19460" name="Date Placeholder 3"/>
          <p:cNvSpPr>
            <a:spLocks noGrp="1"/>
          </p:cNvSpPr>
          <p:nvPr>
            <p:ph type="dt" sz="half" idx="10"/>
          </p:nvPr>
        </p:nvSpPr>
        <p:spPr bwMode="auto">
          <a:xfrm>
            <a:off x="457200" y="6245225"/>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rIns="91440" numCol="1" anchorCtr="0" compatLnSpc="1">
            <a:prstTxWarp prst="textNoShape">
              <a:avLst/>
            </a:prstTxWarp>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fontAlgn="base">
              <a:spcBef>
                <a:spcPct val="0"/>
              </a:spcBef>
              <a:spcAft>
                <a:spcPct val="0"/>
              </a:spcAft>
            </a:pPr>
            <a:fld id="{F9B49ED4-6262-4201-99B1-5D387A7823F7}" type="datetime1">
              <a:rPr lang="en-US" altLang="es-MX">
                <a:solidFill>
                  <a:schemeClr val="tx2"/>
                </a:solidFill>
                <a:latin typeface="Arial" charset="0"/>
                <a:cs typeface="Arial" charset="0"/>
              </a:rPr>
              <a:pPr fontAlgn="base">
                <a:spcBef>
                  <a:spcPct val="0"/>
                </a:spcBef>
                <a:spcAft>
                  <a:spcPct val="0"/>
                </a:spcAft>
              </a:pPr>
              <a:t>2/20/2014</a:t>
            </a:fld>
            <a:endParaRPr lang="es-ES" altLang="es-MX">
              <a:solidFill>
                <a:schemeClr val="tx2"/>
              </a:solidFill>
              <a:latin typeface="Arial" charset="0"/>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320040"/>
            <a:ext cx="7239000" cy="751506"/>
          </a:xfrm>
        </p:spPr>
        <p:txBody>
          <a:bodyPr/>
          <a:lstStyle/>
          <a:p>
            <a:pPr fontAlgn="auto">
              <a:spcAft>
                <a:spcPts val="0"/>
              </a:spcAft>
              <a:defRPr/>
            </a:pPr>
            <a:r>
              <a:rPr lang="es-CL" dirty="0"/>
              <a:t>Diagrama de Gantt</a:t>
            </a:r>
            <a:endParaRPr lang="es-ES" dirty="0"/>
          </a:p>
        </p:txBody>
      </p:sp>
      <p:sp>
        <p:nvSpPr>
          <p:cNvPr id="7171" name="Rectangle 3"/>
          <p:cNvSpPr>
            <a:spLocks noGrp="1" noChangeArrowheads="1"/>
          </p:cNvSpPr>
          <p:nvPr>
            <p:ph idx="1"/>
          </p:nvPr>
        </p:nvSpPr>
        <p:spPr>
          <a:xfrm>
            <a:off x="214313" y="1772816"/>
            <a:ext cx="4717727" cy="4223172"/>
          </a:xfrm>
        </p:spPr>
        <p:txBody>
          <a:bodyPr>
            <a:noAutofit/>
          </a:bodyPr>
          <a:lstStyle/>
          <a:p>
            <a:pPr marL="457200" indent="-457200" algn="just">
              <a:lnSpc>
                <a:spcPct val="80000"/>
              </a:lnSpc>
            </a:pPr>
            <a:r>
              <a:rPr lang="es-ES" altLang="es-MX" sz="2400" dirty="0" smtClean="0"/>
              <a:t>El </a:t>
            </a:r>
            <a:r>
              <a:rPr lang="es-ES" altLang="es-MX" sz="2400" b="1" dirty="0" smtClean="0"/>
              <a:t>diagrama de Gantt</a:t>
            </a:r>
            <a:r>
              <a:rPr lang="es-ES" altLang="es-MX" sz="2400" dirty="0" smtClean="0"/>
              <a:t>, </a:t>
            </a:r>
            <a:r>
              <a:rPr lang="es-ES" altLang="es-MX" sz="2400" b="1" dirty="0" smtClean="0"/>
              <a:t>gráfica de Gantt</a:t>
            </a:r>
            <a:r>
              <a:rPr lang="es-ES" altLang="es-MX" sz="2400" dirty="0" smtClean="0"/>
              <a:t> o </a:t>
            </a:r>
            <a:r>
              <a:rPr lang="es-ES" altLang="es-MX" sz="2400" b="1" dirty="0" smtClean="0"/>
              <a:t>carta Gantt</a:t>
            </a:r>
            <a:r>
              <a:rPr lang="es-ES" altLang="es-MX" sz="2400" dirty="0" smtClean="0"/>
              <a:t> es una popular herramienta gráfica cuyo objetivo es mostrar el tiempo de dedicación previsto para diferentes tareas o actividades a lo largo de un tiempo total determinado. </a:t>
            </a:r>
          </a:p>
          <a:p>
            <a:pPr marL="457200" indent="-457200" algn="just">
              <a:lnSpc>
                <a:spcPct val="80000"/>
              </a:lnSpc>
            </a:pPr>
            <a:r>
              <a:rPr lang="es-ES" altLang="es-MX" sz="2400" dirty="0" smtClean="0"/>
              <a:t>Fue Henry Laurence Gantt quien, entre 1910 y 1915, desarrolló y popularizó este tipo de diagrama en Occidente.</a:t>
            </a:r>
          </a:p>
        </p:txBody>
      </p:sp>
      <p:pic>
        <p:nvPicPr>
          <p:cNvPr id="7172" name="Picture 16" descr="histor5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2348880"/>
            <a:ext cx="2033588"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320040"/>
            <a:ext cx="7239000" cy="751506"/>
          </a:xfrm>
        </p:spPr>
        <p:txBody>
          <a:bodyPr/>
          <a:lstStyle/>
          <a:p>
            <a:pPr algn="ctr" fontAlgn="auto">
              <a:spcAft>
                <a:spcPts val="0"/>
              </a:spcAft>
              <a:defRPr/>
            </a:pPr>
            <a:r>
              <a:rPr lang="es-CO" dirty="0" smtClean="0"/>
              <a:t>Diagrama de Gantt</a:t>
            </a:r>
            <a:endParaRPr lang="en-US" dirty="0" smtClean="0"/>
          </a:p>
        </p:txBody>
      </p:sp>
      <p:sp>
        <p:nvSpPr>
          <p:cNvPr id="8195" name="Content Placeholder 2"/>
          <p:cNvSpPr>
            <a:spLocks noGrp="1"/>
          </p:cNvSpPr>
          <p:nvPr>
            <p:ph idx="1"/>
          </p:nvPr>
        </p:nvSpPr>
        <p:spPr>
          <a:xfrm>
            <a:off x="500063" y="1428750"/>
            <a:ext cx="7686675" cy="3579813"/>
          </a:xfrm>
        </p:spPr>
        <p:txBody>
          <a:bodyPr/>
          <a:lstStyle/>
          <a:p>
            <a:r>
              <a:rPr lang="es-CO" altLang="es-MX" sz="2800" smtClean="0"/>
              <a:t>Hasta 1958 la única herramienta para programar proyectos era el diagrama de barras.</a:t>
            </a:r>
          </a:p>
          <a:p>
            <a:r>
              <a:rPr lang="es-CO" altLang="es-MX" sz="2800" smtClean="0"/>
              <a:t>Henry Gantt desarrolló un sistema para mostrar el progreso del proyecto usando el diagrama de barras. A esto se llama Diagramas de Gantt.</a:t>
            </a:r>
          </a:p>
          <a:p>
            <a:r>
              <a:rPr lang="es-CO" altLang="es-MX" sz="2800" smtClean="0"/>
              <a:t>Son simples de construir y entender y son una buena forma de comunicación</a:t>
            </a:r>
            <a:endParaRPr lang="en-US" altLang="es-MX" sz="2800" smtClean="0"/>
          </a:p>
        </p:txBody>
      </p:sp>
      <p:sp>
        <p:nvSpPr>
          <p:cNvPr id="8196" name="Date Placeholder 3"/>
          <p:cNvSpPr>
            <a:spLocks noGrp="1"/>
          </p:cNvSpPr>
          <p:nvPr>
            <p:ph type="dt" sz="half" idx="10"/>
          </p:nvPr>
        </p:nvSpPr>
        <p:spPr bwMode="auto">
          <a:xfrm>
            <a:off x="457200" y="6245225"/>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rIns="91440" numCol="1" anchorCtr="0" compatLnSpc="1">
            <a:prstTxWarp prst="textNoShape">
              <a:avLst/>
            </a:prstTxWarp>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fontAlgn="base">
              <a:spcBef>
                <a:spcPct val="0"/>
              </a:spcBef>
              <a:spcAft>
                <a:spcPct val="0"/>
              </a:spcAft>
            </a:pPr>
            <a:fld id="{09777D13-698B-4355-9774-798F029A8FE3}" type="datetime1">
              <a:rPr lang="en-US" altLang="es-MX">
                <a:solidFill>
                  <a:schemeClr val="tx2"/>
                </a:solidFill>
                <a:latin typeface="Arial" charset="0"/>
                <a:cs typeface="Arial" charset="0"/>
              </a:rPr>
              <a:pPr fontAlgn="base">
                <a:spcBef>
                  <a:spcPct val="0"/>
                </a:spcBef>
                <a:spcAft>
                  <a:spcPct val="0"/>
                </a:spcAft>
              </a:pPr>
              <a:t>2/20/2014</a:t>
            </a:fld>
            <a:endParaRPr lang="es-ES" altLang="es-MX">
              <a:solidFill>
                <a:schemeClr val="tx2"/>
              </a:solidFill>
              <a:latin typeface="Arial" charset="0"/>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fontAlgn="auto">
              <a:spcAft>
                <a:spcPts val="0"/>
              </a:spcAft>
              <a:defRPr/>
            </a:pPr>
            <a:r>
              <a:rPr lang="es-ES" sz="3600" i="1"/>
              <a:t>Uso de la Carta Gantt</a:t>
            </a:r>
            <a:endParaRPr lang="es-ES" sz="3600"/>
          </a:p>
        </p:txBody>
      </p:sp>
      <p:sp>
        <p:nvSpPr>
          <p:cNvPr id="9219" name="Rectangle 3"/>
          <p:cNvSpPr>
            <a:spLocks noGrp="1" noChangeArrowheads="1"/>
          </p:cNvSpPr>
          <p:nvPr>
            <p:ph idx="1"/>
          </p:nvPr>
        </p:nvSpPr>
        <p:spPr>
          <a:xfrm>
            <a:off x="457200" y="1600200"/>
            <a:ext cx="7715200" cy="4419600"/>
          </a:xfrm>
        </p:spPr>
        <p:txBody>
          <a:bodyPr/>
          <a:lstStyle/>
          <a:p>
            <a:pPr marL="457200" indent="-457200" algn="just">
              <a:lnSpc>
                <a:spcPct val="90000"/>
              </a:lnSpc>
            </a:pPr>
            <a:r>
              <a:rPr lang="es-ES" altLang="es-MX" sz="2400" dirty="0" smtClean="0"/>
              <a:t>El diagrama de Gantt resulta útil para la relación entre tiempo y carga de trabajo.</a:t>
            </a:r>
          </a:p>
          <a:p>
            <a:pPr marL="457200" indent="-457200" algn="just">
              <a:lnSpc>
                <a:spcPct val="90000"/>
              </a:lnSpc>
            </a:pPr>
            <a:r>
              <a:rPr lang="es-ES" altLang="es-MX" sz="2400" dirty="0" smtClean="0"/>
              <a:t>En gestión de proyectos, el diagrama de Gantt muestra </a:t>
            </a:r>
            <a:r>
              <a:rPr lang="es-ES" altLang="es-MX" sz="2400" b="1" dirty="0" smtClean="0"/>
              <a:t>el origen y el final</a:t>
            </a:r>
            <a:r>
              <a:rPr lang="es-ES" altLang="es-MX" sz="2400" dirty="0" smtClean="0"/>
              <a:t> de las diferentes unidades mínimas de trabajo y los grupos de tareas.</a:t>
            </a:r>
          </a:p>
        </p:txBody>
      </p:sp>
      <p:pic>
        <p:nvPicPr>
          <p:cNvPr id="9220" name="Picture 9" descr="Image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3657600"/>
            <a:ext cx="3819525" cy="288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320040"/>
            <a:ext cx="7239000" cy="537192"/>
          </a:xfrm>
        </p:spPr>
        <p:txBody>
          <a:bodyPr>
            <a:normAutofit fontScale="90000"/>
          </a:bodyPr>
          <a:lstStyle/>
          <a:p>
            <a:pPr fontAlgn="auto">
              <a:spcAft>
                <a:spcPts val="0"/>
              </a:spcAft>
              <a:defRPr/>
            </a:pPr>
            <a:r>
              <a:rPr lang="es-ES" sz="3600" i="1" dirty="0"/>
              <a:t>Finalidad</a:t>
            </a:r>
            <a:endParaRPr lang="es-ES" dirty="0"/>
          </a:p>
        </p:txBody>
      </p:sp>
      <p:sp>
        <p:nvSpPr>
          <p:cNvPr id="10243" name="Rectangle 3"/>
          <p:cNvSpPr>
            <a:spLocks noGrp="1" noChangeArrowheads="1"/>
          </p:cNvSpPr>
          <p:nvPr>
            <p:ph idx="1"/>
          </p:nvPr>
        </p:nvSpPr>
        <p:spPr>
          <a:xfrm>
            <a:off x="0" y="928688"/>
            <a:ext cx="8072438" cy="3657600"/>
          </a:xfrm>
        </p:spPr>
        <p:txBody>
          <a:bodyPr/>
          <a:lstStyle/>
          <a:p>
            <a:pPr marL="457200" indent="-457200" algn="just">
              <a:lnSpc>
                <a:spcPct val="90000"/>
              </a:lnSpc>
            </a:pPr>
            <a:r>
              <a:rPr lang="es-ES" altLang="es-MX" sz="2400" smtClean="0"/>
              <a:t>Desde su introducción los diagramas de Gantt se han convertido en una herramienta básica en la gestión de proyectos de todo tipo, con la finalidad de representar las diferentes fases, tareas o actividades programadas como parte de un proyecto o para mostrar una línea de tiempo en las diferentes actividades haciendo el método más eficiente.</a:t>
            </a:r>
          </a:p>
          <a:p>
            <a:pPr marL="457200" indent="-457200" algn="just">
              <a:lnSpc>
                <a:spcPct val="90000"/>
              </a:lnSpc>
            </a:pPr>
            <a:endParaRPr lang="es-ES" altLang="es-MX" sz="2400" smtClean="0"/>
          </a:p>
        </p:txBody>
      </p:sp>
      <p:pic>
        <p:nvPicPr>
          <p:cNvPr id="10244" name="Picture 10" descr="picture_gantt_chart"/>
          <p:cNvPicPr>
            <a:picLocks noChangeAspect="1" noChangeArrowheads="1"/>
          </p:cNvPicPr>
          <p:nvPr/>
        </p:nvPicPr>
        <p:blipFill>
          <a:blip r:embed="rId2">
            <a:lum bright="-6000"/>
            <a:extLst>
              <a:ext uri="{28A0092B-C50C-407E-A947-70E740481C1C}">
                <a14:useLocalDpi xmlns:a14="http://schemas.microsoft.com/office/drawing/2010/main" val="0"/>
              </a:ext>
            </a:extLst>
          </a:blip>
          <a:srcRect l="8908" t="15842" r="9131" b="4950"/>
          <a:stretch>
            <a:fillRect/>
          </a:stretch>
        </p:blipFill>
        <p:spPr bwMode="auto">
          <a:xfrm>
            <a:off x="2643188" y="3357563"/>
            <a:ext cx="4495800" cy="293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457200" y="609600"/>
            <a:ext cx="7686675" cy="5486400"/>
          </a:xfrm>
        </p:spPr>
        <p:txBody>
          <a:bodyPr/>
          <a:lstStyle/>
          <a:p>
            <a:pPr marL="457200" indent="-457200" algn="just"/>
            <a:r>
              <a:rPr lang="es-ES" altLang="es-MX" sz="2400" smtClean="0"/>
              <a:t>Básicamente el diagrama esta compuesto por un eje vertical donde se establecen las tareas o actividades que constituyen el trabajo que se va a ejecutar, y un eje horizontal que muestra en un calendario la duración de cada una de ellas.</a:t>
            </a:r>
          </a:p>
        </p:txBody>
      </p:sp>
      <p:pic>
        <p:nvPicPr>
          <p:cNvPr id="11267" name="Picture 13" descr="carta_gant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971800"/>
            <a:ext cx="82296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457200" y="320040"/>
            <a:ext cx="7239000" cy="822944"/>
          </a:xfrm>
        </p:spPr>
        <p:txBody>
          <a:bodyPr/>
          <a:lstStyle/>
          <a:p>
            <a:pPr fontAlgn="auto">
              <a:spcAft>
                <a:spcPts val="0"/>
              </a:spcAft>
              <a:defRPr/>
            </a:pPr>
            <a:r>
              <a:rPr lang="es-ES" sz="3600" i="1" dirty="0"/>
              <a:t>Ventajas y Desventajas</a:t>
            </a:r>
            <a:endParaRPr lang="es-ES" sz="3600" dirty="0"/>
          </a:p>
        </p:txBody>
      </p:sp>
      <p:sp>
        <p:nvSpPr>
          <p:cNvPr id="94211" name="Rectangle 3"/>
          <p:cNvSpPr>
            <a:spLocks noGrp="1" noChangeArrowheads="1"/>
          </p:cNvSpPr>
          <p:nvPr>
            <p:ph idx="1"/>
          </p:nvPr>
        </p:nvSpPr>
        <p:spPr>
          <a:xfrm>
            <a:off x="457200" y="1371600"/>
            <a:ext cx="7615238" cy="4800600"/>
          </a:xfrm>
        </p:spPr>
        <p:txBody>
          <a:bodyPr>
            <a:normAutofit/>
          </a:bodyPr>
          <a:lstStyle/>
          <a:p>
            <a:pPr marL="457200" indent="-457200" algn="just" fontAlgn="auto">
              <a:lnSpc>
                <a:spcPct val="90000"/>
              </a:lnSpc>
              <a:spcAft>
                <a:spcPts val="0"/>
              </a:spcAft>
              <a:buFont typeface="Wingdings 2"/>
              <a:buChar char=""/>
              <a:defRPr/>
            </a:pPr>
            <a:r>
              <a:rPr lang="es-CL" sz="2400" b="1" dirty="0"/>
              <a:t>Ventajas:</a:t>
            </a:r>
            <a:endParaRPr lang="es-ES" sz="2400" b="1" dirty="0"/>
          </a:p>
          <a:p>
            <a:pPr marL="838200" lvl="1" indent="-381000" algn="just" fontAlgn="auto">
              <a:lnSpc>
                <a:spcPct val="90000"/>
              </a:lnSpc>
              <a:spcAft>
                <a:spcPts val="0"/>
              </a:spcAft>
              <a:buClr>
                <a:schemeClr val="accent4"/>
              </a:buClr>
              <a:buFont typeface="Wingdings" pitchFamily="2" charset="2"/>
              <a:buChar char="Ø"/>
              <a:defRPr/>
            </a:pPr>
            <a:r>
              <a:rPr lang="es-ES" sz="2400" dirty="0">
                <a:solidFill>
                  <a:schemeClr val="tx1">
                    <a:tint val="85000"/>
                  </a:schemeClr>
                </a:solidFill>
              </a:rPr>
              <a:t>Es muy sencilla y fácil de entender.</a:t>
            </a:r>
          </a:p>
          <a:p>
            <a:pPr marL="838200" lvl="1" indent="-381000" algn="just" fontAlgn="auto">
              <a:lnSpc>
                <a:spcPct val="90000"/>
              </a:lnSpc>
              <a:spcAft>
                <a:spcPts val="0"/>
              </a:spcAft>
              <a:buClr>
                <a:schemeClr val="accent4"/>
              </a:buClr>
              <a:buFont typeface="Wingdings" pitchFamily="2" charset="2"/>
              <a:buChar char="Ø"/>
              <a:defRPr/>
            </a:pPr>
            <a:r>
              <a:rPr lang="es-ES" sz="2400" dirty="0">
                <a:solidFill>
                  <a:schemeClr val="tx1">
                    <a:tint val="85000"/>
                  </a:schemeClr>
                </a:solidFill>
              </a:rPr>
              <a:t>Da una representación global del proyecto.</a:t>
            </a:r>
          </a:p>
          <a:p>
            <a:pPr marL="838200" lvl="1" indent="-381000" algn="just" fontAlgn="auto">
              <a:lnSpc>
                <a:spcPct val="90000"/>
              </a:lnSpc>
              <a:spcAft>
                <a:spcPts val="0"/>
              </a:spcAft>
              <a:buClr>
                <a:schemeClr val="accent4"/>
              </a:buClr>
              <a:buFont typeface="Wingdings" pitchFamily="2" charset="2"/>
              <a:buChar char="Ø"/>
              <a:defRPr/>
            </a:pPr>
            <a:r>
              <a:rPr lang="es-ES" sz="2400" dirty="0">
                <a:solidFill>
                  <a:schemeClr val="tx1">
                    <a:tint val="85000"/>
                  </a:schemeClr>
                </a:solidFill>
              </a:rPr>
              <a:t>Lo permite hacer sin muchas dificultades.</a:t>
            </a:r>
          </a:p>
          <a:p>
            <a:pPr marL="838200" lvl="1" indent="-381000" algn="just" fontAlgn="auto">
              <a:lnSpc>
                <a:spcPct val="90000"/>
              </a:lnSpc>
              <a:spcAft>
                <a:spcPts val="0"/>
              </a:spcAft>
              <a:buClr>
                <a:schemeClr val="accent4"/>
              </a:buClr>
              <a:buFont typeface="Wingdings" pitchFamily="2" charset="2"/>
              <a:buChar char="Ø"/>
              <a:defRPr/>
            </a:pPr>
            <a:r>
              <a:rPr lang="es-ES" sz="2400" dirty="0">
                <a:solidFill>
                  <a:schemeClr val="tx1">
                    <a:tint val="85000"/>
                  </a:schemeClr>
                </a:solidFill>
              </a:rPr>
              <a:t>Esta en paquetes computacionales (Microsoft Office </a:t>
            </a:r>
            <a:r>
              <a:rPr lang="es-ES" sz="2400" dirty="0" err="1">
                <a:solidFill>
                  <a:schemeClr val="tx1">
                    <a:tint val="85000"/>
                  </a:schemeClr>
                </a:solidFill>
              </a:rPr>
              <a:t>Proyect</a:t>
            </a:r>
            <a:r>
              <a:rPr lang="es-ES" sz="2400" dirty="0">
                <a:solidFill>
                  <a:schemeClr val="tx1">
                    <a:tint val="85000"/>
                  </a:schemeClr>
                </a:solidFill>
              </a:rPr>
              <a:t>). </a:t>
            </a:r>
          </a:p>
          <a:p>
            <a:pPr marL="838200" lvl="1" indent="-381000" algn="just" fontAlgn="auto">
              <a:lnSpc>
                <a:spcPct val="90000"/>
              </a:lnSpc>
              <a:spcAft>
                <a:spcPts val="0"/>
              </a:spcAft>
              <a:buClr>
                <a:schemeClr val="accent4"/>
              </a:buClr>
              <a:buFont typeface="Wingdings" pitchFamily="2" charset="2"/>
              <a:buNone/>
              <a:defRPr/>
            </a:pPr>
            <a:endParaRPr lang="es-ES" sz="800" dirty="0">
              <a:solidFill>
                <a:schemeClr val="tx1">
                  <a:tint val="85000"/>
                </a:schemeClr>
              </a:solidFill>
            </a:endParaRPr>
          </a:p>
          <a:p>
            <a:pPr marL="457200" indent="-457200" algn="just" fontAlgn="auto">
              <a:lnSpc>
                <a:spcPct val="90000"/>
              </a:lnSpc>
              <a:spcAft>
                <a:spcPts val="0"/>
              </a:spcAft>
              <a:buFont typeface="Wingdings 2"/>
              <a:buChar char=""/>
              <a:defRPr/>
            </a:pPr>
            <a:r>
              <a:rPr lang="es-CL" sz="2400" b="1" dirty="0"/>
              <a:t>Desventajas:</a:t>
            </a:r>
          </a:p>
          <a:p>
            <a:pPr marL="838200" lvl="1" indent="-381000" algn="just" fontAlgn="auto">
              <a:lnSpc>
                <a:spcPct val="90000"/>
              </a:lnSpc>
              <a:spcAft>
                <a:spcPts val="0"/>
              </a:spcAft>
              <a:buClr>
                <a:schemeClr val="accent4"/>
              </a:buClr>
              <a:buFont typeface="Wingdings" pitchFamily="2" charset="2"/>
              <a:buChar char="Ø"/>
              <a:defRPr/>
            </a:pPr>
            <a:r>
              <a:rPr lang="es-ES" sz="2400" dirty="0">
                <a:solidFill>
                  <a:schemeClr val="tx1">
                    <a:tint val="85000"/>
                  </a:schemeClr>
                </a:solidFill>
              </a:rPr>
              <a:t>No muestra relaciones de procedencia entre actividades claramente.</a:t>
            </a:r>
          </a:p>
          <a:p>
            <a:pPr marL="838200" lvl="1" indent="-381000" algn="just" fontAlgn="auto">
              <a:lnSpc>
                <a:spcPct val="90000"/>
              </a:lnSpc>
              <a:spcAft>
                <a:spcPts val="0"/>
              </a:spcAft>
              <a:buClr>
                <a:schemeClr val="accent4"/>
              </a:buClr>
              <a:buFont typeface="Wingdings" pitchFamily="2" charset="2"/>
              <a:buChar char="Ø"/>
              <a:defRPr/>
            </a:pPr>
            <a:r>
              <a:rPr lang="es-ES" sz="2400" dirty="0">
                <a:solidFill>
                  <a:schemeClr val="tx1">
                    <a:tint val="85000"/>
                  </a:schemeClr>
                </a:solidFill>
              </a:rPr>
              <a:t>No permite optimizar el desarrollo de un programa.</a:t>
            </a:r>
          </a:p>
          <a:p>
            <a:pPr marL="838200" lvl="1" indent="-381000" algn="just" fontAlgn="auto">
              <a:lnSpc>
                <a:spcPct val="90000"/>
              </a:lnSpc>
              <a:spcAft>
                <a:spcPts val="0"/>
              </a:spcAft>
              <a:buClr>
                <a:schemeClr val="accent4"/>
              </a:buClr>
              <a:buFont typeface="Wingdings" pitchFamily="2" charset="2"/>
              <a:buChar char="Ø"/>
              <a:defRPr/>
            </a:pPr>
            <a:r>
              <a:rPr lang="es-ES" sz="2400" dirty="0">
                <a:solidFill>
                  <a:schemeClr val="tx1">
                    <a:tint val="85000"/>
                  </a:schemeClr>
                </a:solidFill>
              </a:rPr>
              <a:t>No muestra las actividades críticas o claves de un proyecto.</a:t>
            </a:r>
            <a:r>
              <a:rPr lang="es-ES" sz="2000" dirty="0">
                <a:solidFill>
                  <a:schemeClr val="tx1">
                    <a:tint val="85000"/>
                  </a:schemeClr>
                </a:solidFill>
              </a:rPr>
              <a:t> </a:t>
            </a:r>
          </a:p>
        </p:txBody>
      </p:sp>
      <p:sp>
        <p:nvSpPr>
          <p:cNvPr id="12292" name="Rectangle 8"/>
          <p:cNvSpPr>
            <a:spLocks noChangeArrowheads="1"/>
          </p:cNvSpPr>
          <p:nvPr/>
        </p:nvSpPr>
        <p:spPr bwMode="auto">
          <a:xfrm>
            <a:off x="0" y="32146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endParaRPr lang="es-MX" altLang="es-MX"/>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fontAlgn="auto">
              <a:spcAft>
                <a:spcPts val="0"/>
              </a:spcAft>
              <a:defRPr/>
            </a:pPr>
            <a:r>
              <a:rPr lang="es-ES" sz="3600" i="1"/>
              <a:t>Pasos para Construir una Carta</a:t>
            </a:r>
          </a:p>
        </p:txBody>
      </p:sp>
      <p:sp>
        <p:nvSpPr>
          <p:cNvPr id="13315" name="Rectangle 3"/>
          <p:cNvSpPr>
            <a:spLocks noGrp="1" noChangeArrowheads="1"/>
          </p:cNvSpPr>
          <p:nvPr>
            <p:ph idx="1"/>
          </p:nvPr>
        </p:nvSpPr>
        <p:spPr>
          <a:xfrm>
            <a:off x="457200" y="1600200"/>
            <a:ext cx="7329488" cy="3276600"/>
          </a:xfrm>
        </p:spPr>
        <p:txBody>
          <a:bodyPr>
            <a:normAutofit fontScale="92500" lnSpcReduction="10000"/>
          </a:bodyPr>
          <a:lstStyle/>
          <a:p>
            <a:pPr marL="609600" indent="-609600" algn="just">
              <a:lnSpc>
                <a:spcPct val="80000"/>
              </a:lnSpc>
              <a:buFontTx/>
              <a:buAutoNum type="arabicPeriod"/>
            </a:pPr>
            <a:r>
              <a:rPr lang="es-ES" altLang="es-MX" sz="2800" smtClean="0"/>
              <a:t>Listar las actividades en columna.</a:t>
            </a:r>
          </a:p>
          <a:p>
            <a:pPr marL="609600" indent="-609600" algn="just">
              <a:lnSpc>
                <a:spcPct val="80000"/>
              </a:lnSpc>
              <a:buFontTx/>
              <a:buAutoNum type="arabicPeriod"/>
            </a:pPr>
            <a:r>
              <a:rPr lang="es-ES" altLang="es-MX" sz="2800" smtClean="0"/>
              <a:t>Disponer el tiempo y recursos disponible para el proyecto e indicarlo.</a:t>
            </a:r>
          </a:p>
          <a:p>
            <a:pPr marL="609600" indent="-609600" algn="just">
              <a:lnSpc>
                <a:spcPct val="80000"/>
              </a:lnSpc>
              <a:buFontTx/>
              <a:buAutoNum type="arabicPeriod"/>
            </a:pPr>
            <a:r>
              <a:rPr lang="es-ES" altLang="es-MX" sz="2800" smtClean="0"/>
              <a:t>Calcular el tiempo para cada actividad.</a:t>
            </a:r>
          </a:p>
          <a:p>
            <a:pPr marL="609600" indent="-609600" algn="just">
              <a:lnSpc>
                <a:spcPct val="80000"/>
              </a:lnSpc>
              <a:buFontTx/>
              <a:buAutoNum type="arabicPeriod"/>
            </a:pPr>
            <a:r>
              <a:rPr lang="es-ES" altLang="es-MX" sz="2800" smtClean="0"/>
              <a:t>Calcular los recursos para cada actividad.</a:t>
            </a:r>
          </a:p>
          <a:p>
            <a:pPr marL="609600" indent="-609600" algn="just">
              <a:lnSpc>
                <a:spcPct val="80000"/>
              </a:lnSpc>
              <a:buFontTx/>
              <a:buAutoNum type="arabicPeriod"/>
            </a:pPr>
            <a:r>
              <a:rPr lang="es-ES" altLang="es-MX" sz="2800" smtClean="0"/>
              <a:t>Indicar estos tiempos en forma de barras horizontales.</a:t>
            </a:r>
          </a:p>
          <a:p>
            <a:pPr marL="609600" indent="-609600" algn="just">
              <a:lnSpc>
                <a:spcPct val="80000"/>
              </a:lnSpc>
              <a:buFontTx/>
              <a:buAutoNum type="arabicPeriod"/>
            </a:pPr>
            <a:r>
              <a:rPr lang="es-ES" altLang="es-MX" sz="2800" smtClean="0"/>
              <a:t>Reordenar cronológicamente.</a:t>
            </a:r>
          </a:p>
          <a:p>
            <a:pPr marL="609600" indent="-609600" algn="just">
              <a:lnSpc>
                <a:spcPct val="80000"/>
              </a:lnSpc>
              <a:buFontTx/>
              <a:buAutoNum type="arabicPeriod"/>
            </a:pPr>
            <a:r>
              <a:rPr lang="es-ES" altLang="es-MX" sz="2800" smtClean="0"/>
              <a:t>Ajustar tiempo o secuencia de actividades.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fontAlgn="auto">
              <a:spcAft>
                <a:spcPts val="0"/>
              </a:spcAft>
              <a:defRPr/>
            </a:pPr>
            <a:r>
              <a:rPr lang="es-ES" sz="3600" i="1"/>
              <a:t>Metas Intermedias</a:t>
            </a:r>
            <a:r>
              <a:rPr lang="es-ES"/>
              <a:t> </a:t>
            </a:r>
          </a:p>
        </p:txBody>
      </p:sp>
      <p:sp>
        <p:nvSpPr>
          <p:cNvPr id="14339" name="Rectangle 3"/>
          <p:cNvSpPr>
            <a:spLocks noGrp="1" noChangeArrowheads="1"/>
          </p:cNvSpPr>
          <p:nvPr>
            <p:ph idx="1"/>
          </p:nvPr>
        </p:nvSpPr>
        <p:spPr>
          <a:xfrm>
            <a:off x="457200" y="1600200"/>
            <a:ext cx="7686675" cy="4419600"/>
          </a:xfrm>
        </p:spPr>
        <p:txBody>
          <a:bodyPr/>
          <a:lstStyle/>
          <a:p>
            <a:pPr marL="457200" indent="-457200" algn="just">
              <a:lnSpc>
                <a:spcPct val="90000"/>
              </a:lnSpc>
            </a:pPr>
            <a:r>
              <a:rPr lang="es-ES" altLang="es-MX" sz="2400" smtClean="0"/>
              <a:t>Las metas intermedias son </a:t>
            </a:r>
            <a:r>
              <a:rPr lang="es-ES" altLang="es-MX" sz="2400" b="1" i="1" smtClean="0"/>
              <a:t>resultados parciales</a:t>
            </a:r>
            <a:r>
              <a:rPr lang="es-ES" altLang="es-MX" sz="2400" smtClean="0"/>
              <a:t> que se van logrando a lo largo del proyecto. </a:t>
            </a:r>
          </a:p>
          <a:p>
            <a:pPr marL="457200" indent="-457200">
              <a:lnSpc>
                <a:spcPct val="90000"/>
              </a:lnSpc>
            </a:pPr>
            <a:endParaRPr lang="es-ES" altLang="es-MX" sz="800" b="1" smtClean="0"/>
          </a:p>
          <a:p>
            <a:pPr marL="457200" indent="-457200">
              <a:lnSpc>
                <a:spcPct val="90000"/>
              </a:lnSpc>
            </a:pPr>
            <a:r>
              <a:rPr lang="es-ES" altLang="es-MX" sz="2400" b="1" smtClean="0"/>
              <a:t>Finalidad:</a:t>
            </a:r>
          </a:p>
          <a:p>
            <a:pPr marL="838200" lvl="1" indent="-381000">
              <a:lnSpc>
                <a:spcPct val="90000"/>
              </a:lnSpc>
              <a:buFont typeface="Wingdings" pitchFamily="2" charset="2"/>
              <a:buChar char="Ø"/>
            </a:pPr>
            <a:r>
              <a:rPr lang="es-ES" altLang="es-MX" sz="2400" smtClean="0"/>
              <a:t>Describen un resultado técnico o un evento. </a:t>
            </a:r>
          </a:p>
          <a:p>
            <a:pPr marL="838200" lvl="1" indent="-381000">
              <a:lnSpc>
                <a:spcPct val="90000"/>
              </a:lnSpc>
              <a:buFont typeface="Wingdings" pitchFamily="2" charset="2"/>
              <a:buChar char="Ø"/>
            </a:pPr>
            <a:r>
              <a:rPr lang="es-ES" altLang="es-MX" sz="2400" smtClean="0"/>
              <a:t>Se programan en fechas determinadas.</a:t>
            </a:r>
          </a:p>
          <a:p>
            <a:pPr marL="838200" lvl="1" indent="-381000">
              <a:lnSpc>
                <a:spcPct val="90000"/>
              </a:lnSpc>
              <a:buFont typeface="Wingdings" pitchFamily="2" charset="2"/>
              <a:buChar char="Ø"/>
            </a:pPr>
            <a:r>
              <a:rPr lang="es-ES" altLang="es-MX" sz="2400" smtClean="0"/>
              <a:t>Su duración es cero (diagrama).</a:t>
            </a:r>
          </a:p>
          <a:p>
            <a:pPr marL="457200" indent="-457200">
              <a:lnSpc>
                <a:spcPct val="90000"/>
              </a:lnSpc>
            </a:pPr>
            <a:endParaRPr lang="es-ES" altLang="es-MX" sz="800" b="1" smtClean="0"/>
          </a:p>
          <a:p>
            <a:pPr marL="457200" indent="-457200">
              <a:lnSpc>
                <a:spcPct val="90000"/>
              </a:lnSpc>
            </a:pPr>
            <a:r>
              <a:rPr lang="es-ES" altLang="es-MX" sz="2400" b="1" smtClean="0"/>
              <a:t>Características:</a:t>
            </a:r>
          </a:p>
          <a:p>
            <a:pPr marL="838200" lvl="1" indent="-381000">
              <a:lnSpc>
                <a:spcPct val="90000"/>
              </a:lnSpc>
              <a:buFont typeface="Wingdings" pitchFamily="2" charset="2"/>
              <a:buChar char="Ø"/>
            </a:pPr>
            <a:r>
              <a:rPr lang="es-ES" altLang="es-MX" sz="2400" smtClean="0"/>
              <a:t>Tangibles.</a:t>
            </a:r>
          </a:p>
          <a:p>
            <a:pPr marL="838200" lvl="1" indent="-381000">
              <a:lnSpc>
                <a:spcPct val="90000"/>
              </a:lnSpc>
              <a:buFont typeface="Wingdings" pitchFamily="2" charset="2"/>
              <a:buChar char="Ø"/>
            </a:pPr>
            <a:r>
              <a:rPr lang="es-ES" altLang="es-MX" sz="2400" smtClean="0"/>
              <a:t>Medibles.</a:t>
            </a:r>
          </a:p>
          <a:p>
            <a:pPr marL="838200" lvl="1" indent="-381000">
              <a:lnSpc>
                <a:spcPct val="90000"/>
              </a:lnSpc>
              <a:buFont typeface="Wingdings" pitchFamily="2" charset="2"/>
              <a:buChar char="Ø"/>
            </a:pPr>
            <a:r>
              <a:rPr lang="es-ES" altLang="es-MX" sz="2400" smtClean="0"/>
              <a:t>Entregables.</a:t>
            </a:r>
          </a:p>
        </p:txBody>
      </p:sp>
      <p:sp>
        <p:nvSpPr>
          <p:cNvPr id="14340" name="Rectangle 8"/>
          <p:cNvSpPr>
            <a:spLocks noChangeArrowheads="1"/>
          </p:cNvSpPr>
          <p:nvPr/>
        </p:nvSpPr>
        <p:spPr bwMode="auto">
          <a:xfrm>
            <a:off x="0" y="3309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endParaRPr lang="es-MX" altLang="es-MX"/>
          </a:p>
        </p:txBody>
      </p:sp>
      <p:pic>
        <p:nvPicPr>
          <p:cNvPr id="14341"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4572000"/>
            <a:ext cx="54102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Adyace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73</TotalTime>
  <Words>710</Words>
  <Application>Microsoft Office PowerPoint</Application>
  <PresentationFormat>Presentación en pantalla (4:3)</PresentationFormat>
  <Paragraphs>76</Paragraphs>
  <Slides>14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14</vt:i4>
      </vt:variant>
    </vt:vector>
  </HeadingPairs>
  <TitlesOfParts>
    <vt:vector size="20" baseType="lpstr">
      <vt:lpstr>Trebuchet MS</vt:lpstr>
      <vt:lpstr>Arial</vt:lpstr>
      <vt:lpstr>Wingdings 2</vt:lpstr>
      <vt:lpstr>Wingdings</vt:lpstr>
      <vt:lpstr>Calibri</vt:lpstr>
      <vt:lpstr>Adyacencia</vt:lpstr>
      <vt:lpstr>Financiamiento de Proyectos: Diagramas de Gantt y Barras</vt:lpstr>
      <vt:lpstr>Diagrama de Gantt</vt:lpstr>
      <vt:lpstr>Diagrama de Gantt</vt:lpstr>
      <vt:lpstr>Uso de la Carta Gantt</vt:lpstr>
      <vt:lpstr>Finalidad</vt:lpstr>
      <vt:lpstr>Presentación de PowerPoint</vt:lpstr>
      <vt:lpstr>Ventajas y Desventajas</vt:lpstr>
      <vt:lpstr>Pasos para Construir una Carta</vt:lpstr>
      <vt:lpstr>Metas Intermedias </vt:lpstr>
      <vt:lpstr>Redes y Ruta Crítica </vt:lpstr>
      <vt:lpstr>Asignación y nivelación de recursos</vt:lpstr>
      <vt:lpstr>Dependencias</vt:lpstr>
      <vt:lpstr>Dependencias</vt:lpstr>
      <vt:lpstr>Diagrama de Barras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Financiamiento de Proyectos: Diagramas de Gantt y Barras</dc:title>
  <dc:creator>Wenceslao Verdugo Rojas</dc:creator>
  <cp:keywords>UdaVinci</cp:keywords>
  <cp:lastModifiedBy>Wenceslao Verdugo Rojas</cp:lastModifiedBy>
  <cp:revision>9</cp:revision>
  <dcterms:created xsi:type="dcterms:W3CDTF">2012-10-24T13:43:23Z</dcterms:created>
  <dcterms:modified xsi:type="dcterms:W3CDTF">2014-02-21T01:17:12Z</dcterms:modified>
</cp:coreProperties>
</file>