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85" r:id="rId3"/>
    <p:sldId id="286" r:id="rId4"/>
    <p:sldId id="287" r:id="rId5"/>
    <p:sldId id="282" r:id="rId6"/>
    <p:sldId id="267" r:id="rId7"/>
    <p:sldId id="268" r:id="rId8"/>
    <p:sldId id="269" r:id="rId9"/>
    <p:sldId id="270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316" r:id="rId19"/>
    <p:sldId id="317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2" r:id="rId36"/>
    <p:sldId id="313" r:id="rId37"/>
    <p:sldId id="314" r:id="rId38"/>
    <p:sldId id="315" r:id="rId39"/>
    <p:sldId id="271" r:id="rId40"/>
    <p:sldId id="261" r:id="rId41"/>
    <p:sldId id="262" r:id="rId42"/>
    <p:sldId id="263" r:id="rId43"/>
    <p:sldId id="264" r:id="rId44"/>
    <p:sldId id="260" r:id="rId45"/>
    <p:sldId id="258" r:id="rId46"/>
    <p:sldId id="272" r:id="rId47"/>
    <p:sldId id="273" r:id="rId48"/>
    <p:sldId id="274" r:id="rId49"/>
    <p:sldId id="275" r:id="rId50"/>
    <p:sldId id="276" r:id="rId51"/>
    <p:sldId id="277" r:id="rId52"/>
    <p:sldId id="278" r:id="rId53"/>
    <p:sldId id="279" r:id="rId54"/>
    <p:sldId id="280" r:id="rId55"/>
    <p:sldId id="283" r:id="rId56"/>
    <p:sldId id="284" r:id="rId57"/>
    <p:sldId id="319" r:id="rId58"/>
    <p:sldId id="318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FF4C48DE-7CF8-4D8C-9A67-F1A92F64F2AD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DE82E50C-B8D5-4C78-854C-860219D920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AF5B44-620F-4588-B851-CF8180417B47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908EB-77E4-418B-98D8-787715182A4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57DEC-0D7E-43AF-91B2-66835E35F6E5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EAC49-C9C7-446D-B860-4B788FCD1E0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1585" y="1081088"/>
            <a:ext cx="8420100" cy="12418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70984" y="2575323"/>
            <a:ext cx="2370667" cy="3415903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244851" y="2575323"/>
            <a:ext cx="2372783" cy="34159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569634" y="6119813"/>
            <a:ext cx="3907367" cy="476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Cra.A.Patricia Guzzo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69AF89-076D-4D58-A7D4-7FF1ABCBC4B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16DFBEC-1080-44F4-B8DC-6AD2537E47A4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70ED57F-754E-44B2-9908-0038AF3A61D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35D6F7A4-EB49-4050-8B55-2D0E8E8A4D0C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AC3D88C-8C0C-416E-A248-F853A373988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23FD07-17F7-48AF-BAEB-B7FF9A329870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63620-B940-4B86-ADE2-F8DB120BB92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1B39C1-FB80-436E-9638-02A2C3D1A640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1BE4F-41E7-40C7-BB13-7BF54A05E9E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46E9B8B-B801-4567-A0EF-72DC67007083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641E4D2-A88A-4EF0-87E6-F1BCB9E3343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B1F399-29D0-4CC0-82E6-9B4173000C0D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7EDE4-91D6-44A1-B872-571F3BC8CA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A609D97-F6CA-49A4-96DE-97EF2003864F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28FE301-3A05-467E-B28B-BEC040E2F45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F3D0DA6-C17B-4F37-95F6-69D306CA4C35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15C40D6-EE8A-4C2E-B986-937FE1BF4A1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040F6D-90CA-49A4-B8EA-3C6C40518DFD}" type="datetimeFigureOut">
              <a:rPr lang="en-US" smtClean="0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6AA975-3C70-487D-B93C-B324755EA3A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Frederick_Winslow_Taylor_crop.jpg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Fonds_henri_fayol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File:Max_Weber_1894.jpg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7" y="260648"/>
            <a:ext cx="6624737" cy="158417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Principios de </a:t>
            </a:r>
            <a:br>
              <a:rPr lang="es-CO" dirty="0" smtClean="0"/>
            </a:br>
            <a:r>
              <a:rPr lang="es-CO" dirty="0" smtClean="0"/>
              <a:t>ADMINISTRACION </a:t>
            </a:r>
            <a:endParaRPr lang="en-US" dirty="0"/>
          </a:p>
        </p:txBody>
      </p:sp>
      <p:pic>
        <p:nvPicPr>
          <p:cNvPr id="6" name="5 Imagen" descr="UNIDE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620688"/>
            <a:ext cx="1728192" cy="1317747"/>
          </a:xfrm>
          <a:prstGeom prst="rect">
            <a:avLst/>
          </a:prstGeom>
        </p:spPr>
      </p:pic>
      <p:pic>
        <p:nvPicPr>
          <p:cNvPr id="13320" name="Picture 8" descr="http://t2.gstatic.com/images?q=tbn:ANd9GcQiJ6MqdLyOBsua9JYgPYd0IwPsRU_qxcwxHrKeoV1QihqrKho&amp;t=1&amp;h=157&amp;w=237&amp;usg=__iN9lsdcioGAmD1FlgefBy5rJWyI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08920"/>
            <a:ext cx="4538242" cy="2996952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004048" y="5949280"/>
            <a:ext cx="3744417" cy="64807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www.wmvr.org</a:t>
            </a:r>
            <a:endParaRPr kumimoji="0" lang="en-US" sz="16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ADMINISTRACIÓN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7965016" cy="3960440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¿</a:t>
            </a:r>
            <a:r>
              <a:rPr lang="es-ES_tradnl" sz="2800" dirty="0"/>
              <a:t>QUE ES LA ADMINISTRACIÓN?</a:t>
            </a:r>
          </a:p>
          <a:p>
            <a:pPr lvl="1"/>
            <a:r>
              <a:rPr lang="es-ES_tradnl" sz="2400" dirty="0" smtClean="0"/>
              <a:t>Coordinación </a:t>
            </a:r>
            <a:r>
              <a:rPr lang="es-ES_tradnl" sz="2400" dirty="0"/>
              <a:t>de las actividades de trabajo de modo que se realicen de manera </a:t>
            </a:r>
            <a:r>
              <a:rPr lang="es-ES_tradnl" sz="2400" u="sng" dirty="0"/>
              <a:t>eficiente y eficaz</a:t>
            </a:r>
            <a:r>
              <a:rPr lang="es-ES_tradnl" sz="2400" dirty="0"/>
              <a:t> con otras </a:t>
            </a:r>
            <a:r>
              <a:rPr lang="es-ES_tradnl" sz="2400" u="sng" dirty="0"/>
              <a:t>personas</a:t>
            </a:r>
            <a:r>
              <a:rPr lang="es-ES_tradnl" sz="2400" dirty="0"/>
              <a:t> y a través de ellas.</a:t>
            </a:r>
          </a:p>
          <a:p>
            <a:pPr lvl="1"/>
            <a:r>
              <a:rPr lang="es-ES_tradnl" sz="2400" dirty="0"/>
              <a:t>La administración requiere la culminación eficiente y eficaz de las actividades laborales de la organización.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ADMINISTRACIÓN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7965016" cy="3888432"/>
          </a:xfrm>
        </p:spPr>
        <p:txBody>
          <a:bodyPr>
            <a:noAutofit/>
          </a:bodyPr>
          <a:lstStyle/>
          <a:p>
            <a:pPr algn="just"/>
            <a:r>
              <a:rPr lang="es-ES_tradnl" sz="3200" dirty="0" smtClean="0"/>
              <a:t>DEFINICIÓN </a:t>
            </a:r>
            <a:r>
              <a:rPr lang="es-ES_tradnl" sz="3200" dirty="0"/>
              <a:t>DE ORGANIZACIÓN</a:t>
            </a:r>
          </a:p>
          <a:p>
            <a:pPr lvl="1" algn="just"/>
            <a:r>
              <a:rPr lang="es-ES_tradnl" sz="2800" dirty="0" smtClean="0"/>
              <a:t>Conjunto </a:t>
            </a:r>
            <a:r>
              <a:rPr lang="es-ES_tradnl" sz="2800" dirty="0"/>
              <a:t>de PERSONAS y TECNOLOGÍA combinadas para alcanzar METAS.</a:t>
            </a:r>
          </a:p>
          <a:p>
            <a:pPr lvl="1" algn="just"/>
            <a:r>
              <a:rPr lang="es-ES_tradnl" sz="2800" dirty="0" smtClean="0"/>
              <a:t>Las </a:t>
            </a:r>
            <a:r>
              <a:rPr lang="es-ES_tradnl" sz="2800" dirty="0"/>
              <a:t>organizaciones existen dentro de un MEDIO AMBIENTE.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ADMINISTRACIÓN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88840"/>
            <a:ext cx="7965016" cy="3960440"/>
          </a:xfrm>
        </p:spPr>
        <p:txBody>
          <a:bodyPr>
            <a:noAutofit/>
          </a:bodyPr>
          <a:lstStyle/>
          <a:p>
            <a:endParaRPr lang="es-ES_tradnl" sz="2800" dirty="0"/>
          </a:p>
          <a:p>
            <a:pPr algn="just"/>
            <a:r>
              <a:rPr lang="es-ES_tradnl" sz="2800" dirty="0"/>
              <a:t>ELEMENTOS DE LA ORGANIZACIÓN</a:t>
            </a:r>
          </a:p>
          <a:p>
            <a:pPr lvl="1" algn="just"/>
            <a:r>
              <a:rPr lang="es-ES_tradnl" sz="2400" dirty="0" smtClean="0"/>
              <a:t>PERSONAS</a:t>
            </a:r>
            <a:endParaRPr lang="es-ES_tradnl" sz="2400" dirty="0"/>
          </a:p>
          <a:p>
            <a:pPr lvl="1" algn="just"/>
            <a:r>
              <a:rPr lang="es-ES_tradnl" sz="2400" dirty="0" smtClean="0"/>
              <a:t>TAREAS</a:t>
            </a:r>
            <a:endParaRPr lang="es-ES_tradnl" sz="2400" dirty="0"/>
          </a:p>
          <a:p>
            <a:pPr lvl="1" algn="just"/>
            <a:r>
              <a:rPr lang="es-ES_tradnl" sz="2400" dirty="0" smtClean="0"/>
              <a:t>ADMINISTRACIÓN </a:t>
            </a:r>
            <a:r>
              <a:rPr lang="es-ES_tradnl" sz="2400" dirty="0"/>
              <a:t>: Proceso de Planificar, Organizar, Dirigir y Controlar.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ADMINISTRACIÓN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72816"/>
            <a:ext cx="8384480" cy="4218409"/>
          </a:xfrm>
        </p:spPr>
        <p:txBody>
          <a:bodyPr>
            <a:noAutofit/>
          </a:bodyPr>
          <a:lstStyle/>
          <a:p>
            <a:r>
              <a:rPr lang="es-ES_tradnl" b="1"/>
              <a:t>PRÁCTICA y TEORÍA</a:t>
            </a:r>
            <a:endParaRPr lang="es-ES_tradnl"/>
          </a:p>
          <a:p>
            <a:endParaRPr lang="es-ES_tradnl"/>
          </a:p>
          <a:p>
            <a:pPr algn="just"/>
            <a:r>
              <a:rPr lang="es-ES_tradnl"/>
              <a:t>EN TODOS LOS NIVELES ES IMPORTANTE LA ADMINISTRACIÓN</a:t>
            </a:r>
          </a:p>
          <a:p>
            <a:pPr algn="just"/>
            <a:endParaRPr lang="es-ES_tradnl"/>
          </a:p>
          <a:p>
            <a:pPr algn="just"/>
            <a:r>
              <a:rPr lang="es-ES_tradnl"/>
              <a:t>LOS ADMINISTRADORES EN GENERAL INTENTAN RESOLVER LOS PROBLEMAS MEDIANTE LA </a:t>
            </a:r>
            <a:r>
              <a:rPr lang="es-ES_tradnl" u="sng"/>
              <a:t>EXPERIENCIA</a:t>
            </a:r>
            <a:r>
              <a:rPr lang="es-ES_tradnl"/>
              <a:t> PERO SE OLVIDAN QUE POCAS VECES 2 SITUACIONES ADMINISTRATIVAS SON IDÉNTICAS.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  <p:bldP spid="1146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ADMINISTRACIÓN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168456" cy="3858369"/>
          </a:xfrm>
        </p:spPr>
        <p:txBody>
          <a:bodyPr>
            <a:normAutofit/>
          </a:bodyPr>
          <a:lstStyle/>
          <a:p>
            <a:r>
              <a:rPr lang="es-ES_tradnl" sz="2800" b="1" dirty="0"/>
              <a:t>PRÁCTICA y TEORÍA</a:t>
            </a:r>
            <a:endParaRPr lang="es-ES_tradnl" sz="2800" dirty="0"/>
          </a:p>
          <a:p>
            <a:endParaRPr lang="es-ES_tradnl" sz="2800" dirty="0"/>
          </a:p>
          <a:p>
            <a:pPr algn="just"/>
            <a:r>
              <a:rPr lang="es-ES_tradnl" sz="2800" dirty="0"/>
              <a:t>EL TEÓRICO:  OBSERVA y ANALIZA PARA GENERALIZAR PARA QUE FENÓMENOS SEMEJANTES PUEDAN SER RESUELTOS A TRAVÉS DE LA APLICACIÓN DE PRINCIPIOS O REGLAS</a:t>
            </a:r>
          </a:p>
          <a:p>
            <a:pPr algn="just"/>
            <a:endParaRPr lang="es-ES_tradnl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  <p:bldP spid="12493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/>
              <a:t>EVOLUCIÓN DE LA ADMINISTRACIÓN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70984" y="1628800"/>
            <a:ext cx="7863416" cy="43624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dirty="0"/>
              <a:t>EXAMINAR LA HISTORIA DE LA ADMINISTRACIÓN NOS PERMITIRÁ ENTENDER LA TEORÍA Y LA PRÁCTICA DE LA ADMINISTRACIÓN MODERNA.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/>
              <a:t>VAMOS A CENTRARNOS EN LOS ORÍGENES DE MUCHOS CONCEPTOS CONTEMPORÁNEOS Y COMO EVOLUCIONARON PARA REFLEJAR LAS NECESIDADES DE LAS ORGANIZACIONES Y LA </a:t>
            </a:r>
            <a:r>
              <a:rPr lang="es-ES_tradnl" dirty="0" smtClean="0"/>
              <a:t>SOCIEDAD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dirty="0" smtClean="0"/>
              <a:t>3. ¿Cuáles son los ejemplos primeros de Administración?</a:t>
            </a:r>
          </a:p>
          <a:p>
            <a:pPr algn="just"/>
            <a:r>
              <a:rPr lang="es-ES_tradnl" dirty="0" smtClean="0"/>
              <a:t>4. ¿Se inicia junto con la humanidad?</a:t>
            </a:r>
            <a:endParaRPr lang="es-ES_trad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/>
              <a:t>EVOLUCIÓN DE LA ADMINISTRACIÓN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528" y="1844824"/>
            <a:ext cx="4451672" cy="4146401"/>
          </a:xfrm>
        </p:spPr>
        <p:txBody>
          <a:bodyPr>
            <a:normAutofit/>
          </a:bodyPr>
          <a:lstStyle/>
          <a:p>
            <a:r>
              <a:rPr lang="es-ES_tradnl" sz="2000" dirty="0"/>
              <a:t>PRIMEROS EMPRENDIMIENTOS ORGANIZADOS (dirigir </a:t>
            </a:r>
            <a:r>
              <a:rPr lang="es-ES_tradnl" sz="2000" dirty="0" err="1"/>
              <a:t>personas,planear</a:t>
            </a:r>
            <a:r>
              <a:rPr lang="es-ES_tradnl" sz="2000" dirty="0"/>
              <a:t>, </a:t>
            </a:r>
            <a:r>
              <a:rPr lang="es-ES_tradnl" sz="2000" dirty="0" err="1"/>
              <a:t>etc</a:t>
            </a:r>
            <a:r>
              <a:rPr lang="es-ES_tradnl" sz="2000" dirty="0"/>
              <a:t>)</a:t>
            </a:r>
          </a:p>
          <a:p>
            <a:endParaRPr lang="es-ES_tradnl" sz="2000" dirty="0"/>
          </a:p>
          <a:p>
            <a:r>
              <a:rPr lang="es-ES_tradnl" sz="2000" dirty="0"/>
              <a:t>SIGLO XV (similitud con línea de montaje, sistema de inventario)</a:t>
            </a:r>
          </a:p>
          <a:p>
            <a:endParaRPr lang="es-ES_tradnl" sz="2000" dirty="0"/>
          </a:p>
          <a:p>
            <a:r>
              <a:rPr lang="es-ES_tradnl" sz="2000" dirty="0"/>
              <a:t>ACONTECIMIENTOS PREVIOS AL S XX</a:t>
            </a:r>
          </a:p>
          <a:p>
            <a:endParaRPr lang="es-ES_tradnl" sz="2000" dirty="0"/>
          </a:p>
          <a:p>
            <a:endParaRPr lang="es-ES_tradnl" sz="2000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60032" y="2204864"/>
            <a:ext cx="3902968" cy="3725640"/>
          </a:xfrm>
        </p:spPr>
        <p:txBody>
          <a:bodyPr>
            <a:normAutofit/>
          </a:bodyPr>
          <a:lstStyle/>
          <a:p>
            <a:r>
              <a:rPr lang="es-ES_tradnl" sz="2000" dirty="0"/>
              <a:t>PIRÁMIDES EGIPTO</a:t>
            </a:r>
          </a:p>
          <a:p>
            <a:r>
              <a:rPr lang="es-ES_tradnl" sz="2000" dirty="0"/>
              <a:t>MURALLA CHINA</a:t>
            </a:r>
          </a:p>
          <a:p>
            <a:endParaRPr lang="es-ES_tradnl" sz="2000" dirty="0"/>
          </a:p>
          <a:p>
            <a:endParaRPr lang="es-ES_tradnl" sz="2000" dirty="0"/>
          </a:p>
          <a:p>
            <a:r>
              <a:rPr lang="es-ES_tradnl" sz="2000" dirty="0"/>
              <a:t>CIUDAD DE VENECIA</a:t>
            </a:r>
          </a:p>
          <a:p>
            <a:endParaRPr lang="es-ES_tradnl" sz="2000" dirty="0"/>
          </a:p>
          <a:p>
            <a:r>
              <a:rPr lang="es-ES_tradnl" sz="2000" dirty="0"/>
              <a:t>1776-ADAM SMITH </a:t>
            </a:r>
          </a:p>
          <a:p>
            <a:r>
              <a:rPr lang="es-ES_tradnl" sz="2000" dirty="0"/>
              <a:t>REVOLUCIÓN INDUSTRIAL</a:t>
            </a:r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7" grpId="0" build="p" autoUpdateAnimBg="0"/>
      <p:bldP spid="7270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/>
              <a:t>EVOLUCIÓN DE LA ADMINISTRACIÓN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70984" y="2438400"/>
            <a:ext cx="3367616" cy="3552825"/>
          </a:xfrm>
        </p:spPr>
        <p:txBody>
          <a:bodyPr/>
          <a:lstStyle/>
          <a:p>
            <a:r>
              <a:rPr lang="es-ES_tradnl" sz="2000" dirty="0"/>
              <a:t>1776 - ADAM SMITH   LIBRO: </a:t>
            </a:r>
            <a:r>
              <a:rPr lang="es-ES_tradnl" sz="2000" i="1" dirty="0"/>
              <a:t>La riqueza de las naciones</a:t>
            </a:r>
          </a:p>
          <a:p>
            <a:endParaRPr lang="es-ES_tradnl" sz="2000" dirty="0"/>
          </a:p>
          <a:p>
            <a:endParaRPr lang="es-ES_tradnl" sz="2000" dirty="0"/>
          </a:p>
          <a:p>
            <a:r>
              <a:rPr lang="es-ES_tradnl" sz="2000" dirty="0"/>
              <a:t>REVOLUCIÓN INDUSTRIAL 1780</a:t>
            </a:r>
          </a:p>
          <a:p>
            <a:endParaRPr lang="es-ES_tradnl" sz="2000" dirty="0"/>
          </a:p>
          <a:p>
            <a:endParaRPr lang="es-ES_tradnl" sz="2000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2438400"/>
            <a:ext cx="4038600" cy="3492104"/>
          </a:xfrm>
        </p:spPr>
        <p:txBody>
          <a:bodyPr/>
          <a:lstStyle/>
          <a:p>
            <a:r>
              <a:rPr lang="es-ES_tradnl" sz="2000" dirty="0"/>
              <a:t>DIVISIÓN DEL TRABAJO</a:t>
            </a:r>
          </a:p>
          <a:p>
            <a:r>
              <a:rPr lang="es-ES_tradnl" sz="2000" dirty="0"/>
              <a:t>ESPECIALIZACIÓN DEL TRABAJO</a:t>
            </a:r>
          </a:p>
          <a:p>
            <a:endParaRPr lang="es-ES_tradnl" sz="2000" dirty="0"/>
          </a:p>
          <a:p>
            <a:endParaRPr lang="es-ES_tradnl" sz="2000" dirty="0"/>
          </a:p>
          <a:p>
            <a:r>
              <a:rPr lang="es-ES_tradnl" sz="2000" dirty="0"/>
              <a:t>PODER DE LAS MÁQUINAS</a:t>
            </a:r>
          </a:p>
          <a:p>
            <a:r>
              <a:rPr lang="es-ES_tradnl" sz="2000" dirty="0"/>
              <a:t>PRODUCCIÓN EN MASA</a:t>
            </a:r>
          </a:p>
          <a:p>
            <a:r>
              <a:rPr lang="es-ES_tradnl" sz="2000" dirty="0"/>
              <a:t>TRANSPORTE EFICIENTE</a:t>
            </a:r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</p:txBody>
      </p:sp>
      <p:pic>
        <p:nvPicPr>
          <p:cNvPr id="87042" name="Picture 2" descr="http://t2.gstatic.com/images?q=tbn:ANd9GcTA3iunnnh-WcsNT1XjGfjWMXD1v8MiPEV0ss_mFX1duTGx3kw&amp;t=1&amp;usg=__cf7c6pbKXbg0K6na6G1AwLkTdU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2656"/>
            <a:ext cx="2562225" cy="17811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5" grpId="0" build="p" autoUpdateAnimBg="0"/>
      <p:bldP spid="7475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/>
              <a:t>EVOLUCIÓN DE LA ADMINISTRACIÓN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1560" y="1988840"/>
            <a:ext cx="8151440" cy="3941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000" dirty="0"/>
              <a:t>DIVISIÓN DEL TRABAJO</a:t>
            </a:r>
          </a:p>
          <a:p>
            <a:r>
              <a:rPr lang="es-MX" sz="2000" dirty="0" smtClean="0"/>
              <a:t>Pero el hombre necesita casi constantemente la ayuda de sus semejantes, y es inútil pensar que lo atenderían solamente por benevolencia. [...] No es la benevolencia del carnicero, del cervecero o del panadero, la que nos lleva a procurarnos nuestra comida, sino el cuidado que prestan a sus intereses. Nosotros no nos dirigimos a su humanidad, sino a su egoísmo; y no les hablamos de nuestras necesidades, siempre de su provecho. [...] La mayor parte de estas necesidades por el momento se satisfacen, como las de los otras hombres, por trato, por intercambio y por compra</a:t>
            </a:r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</p:txBody>
      </p:sp>
      <p:pic>
        <p:nvPicPr>
          <p:cNvPr id="87042" name="Picture 2" descr="http://t2.gstatic.com/images?q=tbn:ANd9GcTA3iunnnh-WcsNT1XjGfjWMXD1v8MiPEV0ss_mFX1duTGx3kw&amp;t=1&amp;usg=__cf7c6pbKXbg0K6na6G1AwLkTdU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2656"/>
            <a:ext cx="2562225" cy="17811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75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/>
              <a:t>EVOLUCIÓN DE LA ADMINISTRACIÓN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1560" y="1988840"/>
            <a:ext cx="8151440" cy="43924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sz="2000" dirty="0" smtClean="0"/>
              <a:t>ESPECIALIZACIÓN DEL TRABAJO</a:t>
            </a:r>
          </a:p>
          <a:p>
            <a:r>
              <a:rPr lang="es-MX" sz="2000" dirty="0" smtClean="0"/>
              <a:t>Un </a:t>
            </a:r>
            <a:r>
              <a:rPr lang="es-MX" sz="2000" dirty="0" smtClean="0"/>
              <a:t>hombre que pasa toda su vida para completar unas pocas operaciones simples cuyos efectos son siempre los mismos, o casi, no tiene tiempo para desarrollar su inteligencia ni ejercer su imaginación para buscar los medios para resolver aquellas dificultades que nunca se terminan de localizar; pierde pues naturalmente el hábito de desplegar o de ejercer sus facultades y se vuelve, en general, tan estúpido e ignorante como se pueda convertir una criatura humana; el aletargamiento de sus facultades morales lo hace incapaz de apreciar ninguna conversación razonable ni de tomar parte en ellas, hasta le impide sentir alguna pasión noble, generosa o tierna y, en consecuencia, formar algún juicio mínimamente justo sobre la mayoría de los deberes más ordinarios de su vida </a:t>
            </a:r>
            <a:r>
              <a:rPr lang="es-MX" sz="2000" dirty="0" smtClean="0"/>
              <a:t>privada</a:t>
            </a:r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</p:txBody>
      </p:sp>
      <p:pic>
        <p:nvPicPr>
          <p:cNvPr id="87042" name="Picture 2" descr="http://t2.gstatic.com/images?q=tbn:ANd9GcTA3iunnnh-WcsNT1XjGfjWMXD1v8MiPEV0ss_mFX1duTGx3kw&amp;t=1&amp;usg=__cf7c6pbKXbg0K6na6G1AwLkTdU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2656"/>
            <a:ext cx="2562225" cy="17811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908720"/>
            <a:ext cx="6488261" cy="5184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1. ¿Qué es administración?</a:t>
            </a:r>
            <a:endParaRPr lang="en-US" sz="4400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609601"/>
            <a:ext cx="8422217" cy="1241822"/>
          </a:xfrm>
        </p:spPr>
        <p:txBody>
          <a:bodyPr/>
          <a:lstStyle/>
          <a:p>
            <a:r>
              <a:rPr lang="es-ES_tradnl"/>
              <a:t>TEORÍAS DE LA ADMINISTRACIÓN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70984" y="2438400"/>
            <a:ext cx="7863416" cy="3510880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ADMINISTRACIÓN </a:t>
            </a:r>
            <a:r>
              <a:rPr lang="es-ES_tradnl" sz="2000" dirty="0"/>
              <a:t>CIENTÍFICA: TAYLOR</a:t>
            </a:r>
          </a:p>
          <a:p>
            <a:r>
              <a:rPr lang="es-ES_tradnl" sz="2000" dirty="0"/>
              <a:t>TEORÍAS GENERALES DE LA ADMINISTRACIÓN: FAYOL</a:t>
            </a:r>
          </a:p>
          <a:p>
            <a:r>
              <a:rPr lang="es-ES_tradnl" sz="2000" dirty="0"/>
              <a:t>MÉTODO </a:t>
            </a:r>
            <a:r>
              <a:rPr lang="es-ES_tradnl" sz="2000" dirty="0" smtClean="0"/>
              <a:t>CUANTITATIVO</a:t>
            </a:r>
          </a:p>
          <a:p>
            <a:r>
              <a:rPr lang="es-ES_tradnl" sz="2000" dirty="0" smtClean="0"/>
              <a:t>COMPORTAMIENTO ORGANIZACIONAL: E. MAYO</a:t>
            </a:r>
          </a:p>
          <a:p>
            <a:r>
              <a:rPr lang="es-ES_tradnl" sz="2000" dirty="0" smtClean="0"/>
              <a:t>ENFOQUE SISTÉMICO</a:t>
            </a:r>
          </a:p>
          <a:p>
            <a:r>
              <a:rPr lang="es-ES_tradnl" sz="2000" dirty="0" smtClean="0"/>
              <a:t>ENFOQUE DE LAS CONTINGENCIAS</a:t>
            </a:r>
          </a:p>
          <a:p>
            <a:endParaRPr lang="es-ES_tradnl" sz="2000" i="1" dirty="0"/>
          </a:p>
          <a:p>
            <a:endParaRPr lang="es-ES_tradnl" sz="2000" dirty="0"/>
          </a:p>
          <a:p>
            <a:endParaRPr lang="es-ES_tradnl" sz="2000" dirty="0"/>
          </a:p>
          <a:p>
            <a:endParaRPr lang="es-ES_tradn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6" name="Rectangle 10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6224363" cy="862013"/>
          </a:xfrm>
          <a:solidFill>
            <a:schemeClr val="bg1"/>
          </a:solidFill>
          <a:ln/>
        </p:spPr>
        <p:txBody>
          <a:bodyPr/>
          <a:lstStyle/>
          <a:p>
            <a:r>
              <a:rPr lang="es-UY" sz="2800" b="1" dirty="0">
                <a:solidFill>
                  <a:srgbClr val="09130A"/>
                </a:solidFill>
                <a:latin typeface="Arial Black" pitchFamily="34" charset="0"/>
              </a:rPr>
              <a:t>FREDERICK TAYLOR (1911)</a:t>
            </a:r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923928" y="1628800"/>
            <a:ext cx="4896544" cy="494345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s-UY" sz="16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UY" sz="1600" b="1" dirty="0">
                <a:latin typeface="Arial" pitchFamily="34" charset="0"/>
                <a:cs typeface="Arial" pitchFamily="34" charset="0"/>
              </a:rPr>
              <a:t>FUNDADOR DE LA ESCUELA DE ADMINISTRACION  CIENTIFICA ( RENDIMIENTO HUMANO EN TRABAJO)</a:t>
            </a:r>
          </a:p>
          <a:p>
            <a:pPr>
              <a:lnSpc>
                <a:spcPct val="90000"/>
              </a:lnSpc>
            </a:pPr>
            <a:r>
              <a:rPr lang="es-UY" sz="1600" b="1" dirty="0">
                <a:latin typeface="Arial" pitchFamily="34" charset="0"/>
                <a:cs typeface="Arial" pitchFamily="34" charset="0"/>
              </a:rPr>
              <a:t>EMPEZO DE ABAJO ( OPERACIONES)</a:t>
            </a:r>
          </a:p>
          <a:p>
            <a:pPr>
              <a:lnSpc>
                <a:spcPct val="90000"/>
              </a:lnSpc>
            </a:pPr>
            <a:r>
              <a:rPr lang="es-UY" sz="1600" b="1" dirty="0">
                <a:latin typeface="Arial" pitchFamily="34" charset="0"/>
                <a:cs typeface="Arial" pitchFamily="34" charset="0"/>
              </a:rPr>
              <a:t>ADMINISTRACION = CAMPO DE CONOCIMIENTOS ( DE LA EXPERIENCIA  AL ESTUDIO SISTEMATICO y DE LA IMPROVISACION A LA PLANEACION)</a:t>
            </a:r>
          </a:p>
          <a:p>
            <a:pPr>
              <a:lnSpc>
                <a:spcPct val="90000"/>
              </a:lnSpc>
            </a:pPr>
            <a:r>
              <a:rPr lang="es-UY" sz="1600" b="1" dirty="0">
                <a:latin typeface="Arial" pitchFamily="34" charset="0"/>
                <a:cs typeface="Arial" pitchFamily="34" charset="0"/>
              </a:rPr>
              <a:t>IDEA  CENTRAL DE SU PLANTEAMIENTO</a:t>
            </a:r>
            <a:r>
              <a:rPr lang="es-UY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UY" sz="1600" b="1" i="1" u="sng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UY" sz="1600" b="1" u="sng" dirty="0">
                <a:latin typeface="Arial" pitchFamily="34" charset="0"/>
                <a:cs typeface="Arial" pitchFamily="34" charset="0"/>
              </a:rPr>
              <a:t>LOGRAR EL HOMBRE IDONEO PARA CADA FUNCION Y PROPORCIONARLE EL EQUIPO ADECUADO Y UNA ORGANIZACIÓN EFICIENTE “</a:t>
            </a:r>
          </a:p>
          <a:p>
            <a:pPr>
              <a:lnSpc>
                <a:spcPct val="90000"/>
              </a:lnSpc>
            </a:pPr>
            <a:r>
              <a:rPr lang="es-UY" sz="1600" b="1" dirty="0">
                <a:latin typeface="Arial" pitchFamily="34" charset="0"/>
                <a:cs typeface="Arial" pitchFamily="34" charset="0"/>
              </a:rPr>
              <a:t>TRABAJO :  COMPORTAMIENTO                                                    MECANICO</a:t>
            </a:r>
          </a:p>
        </p:txBody>
      </p:sp>
      <p:pic>
        <p:nvPicPr>
          <p:cNvPr id="83970" name="Picture 2" descr="http://upload.wikimedia.org/wikipedia/commons/thumb/9/90/Frederick_Winslow_Taylor_crop.jpg/200px-Frederick_Winslow_Taylor_cro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72816"/>
            <a:ext cx="2736304" cy="40907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609601"/>
            <a:ext cx="8422217" cy="659159"/>
          </a:xfrm>
        </p:spPr>
        <p:txBody>
          <a:bodyPr/>
          <a:lstStyle/>
          <a:p>
            <a:r>
              <a:rPr lang="es-ES_tradnl" dirty="0"/>
              <a:t>ADMINISTRACIÓN CIENTÍFICA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988840"/>
            <a:ext cx="8153400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000" dirty="0"/>
              <a:t>FREDERICK  TAYLOR ANALIZA PRINCIPALMENTE:</a:t>
            </a:r>
          </a:p>
          <a:p>
            <a:r>
              <a:rPr lang="es-ES_tradnl" sz="2000" dirty="0" smtClean="0"/>
              <a:t>ANÁLISIS </a:t>
            </a:r>
            <a:r>
              <a:rPr lang="es-ES_tradnl" sz="2000" dirty="0"/>
              <a:t>DEL TRABAJO A SER REALIZADO</a:t>
            </a:r>
          </a:p>
          <a:p>
            <a:r>
              <a:rPr lang="es-ES_tradnl" sz="2000" dirty="0"/>
              <a:t>TAREA A SER EJECUTADA</a:t>
            </a:r>
          </a:p>
          <a:p>
            <a:r>
              <a:rPr lang="es-ES_tradnl" sz="2000" dirty="0"/>
              <a:t>MOVIMIENTOS y TIEMPOS NECESARIOS PARA </a:t>
            </a:r>
            <a:r>
              <a:rPr lang="es-ES_tradnl" sz="2000" dirty="0" smtClean="0"/>
              <a:t>ELLO</a:t>
            </a:r>
          </a:p>
          <a:p>
            <a:r>
              <a:rPr lang="es-ES_tradnl" sz="2000" u="sng" dirty="0" smtClean="0"/>
              <a:t>OBJETIVO:</a:t>
            </a:r>
            <a:r>
              <a:rPr lang="es-ES_tradnl" sz="2000" dirty="0" smtClean="0"/>
              <a:t> BUSCAR LA MAYOR PRODUCTIVIDAD.</a:t>
            </a:r>
          </a:p>
          <a:p>
            <a:r>
              <a:rPr lang="es-ES_tradnl" sz="2000" dirty="0" smtClean="0"/>
              <a:t>ESTA </a:t>
            </a:r>
            <a:r>
              <a:rPr lang="es-ES_tradnl" sz="2000" dirty="0" smtClean="0"/>
              <a:t>ESCUELA SE ORIENTÓ A DEFINIR PROCESOS LÓGICOS PARA HACER LAS TAREAS (</a:t>
            </a:r>
            <a:r>
              <a:rPr lang="es-ES_tradnl" sz="2000" u="sng" dirty="0" smtClean="0"/>
              <a:t>MÉTODOS</a:t>
            </a:r>
            <a:r>
              <a:rPr lang="es-ES_tradnl" sz="2000" dirty="0" smtClean="0"/>
              <a:t>)</a:t>
            </a:r>
            <a:endParaRPr lang="es-ES_tradnl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609601"/>
            <a:ext cx="8422217" cy="803175"/>
          </a:xfrm>
        </p:spPr>
        <p:txBody>
          <a:bodyPr/>
          <a:lstStyle/>
          <a:p>
            <a:r>
              <a:rPr lang="es-ES_tradnl"/>
              <a:t>ADMINISTRACIÓN CIENTÍFICA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700808"/>
            <a:ext cx="8153400" cy="43924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1800" dirty="0"/>
              <a:t>F. TAYLOR CONCLUYÓ:</a:t>
            </a:r>
          </a:p>
          <a:p>
            <a:r>
              <a:rPr lang="es-ES_tradnl" sz="1800" dirty="0" smtClean="0"/>
              <a:t>EL </a:t>
            </a:r>
            <a:r>
              <a:rPr lang="es-ES_tradnl" sz="1800" dirty="0"/>
              <a:t>TRABAJO PUEDE SER EJECUTADO MEJOR y MÁS ECONÓMICAMENTE A TRAVÉS DE LA SUBDIVISIÓN DE FUNCIONES.</a:t>
            </a:r>
          </a:p>
          <a:p>
            <a:r>
              <a:rPr lang="es-ES_tradnl" sz="1800" dirty="0" smtClean="0"/>
              <a:t>EL </a:t>
            </a:r>
            <a:r>
              <a:rPr lang="es-ES_tradnl" sz="1800" dirty="0"/>
              <a:t>TRABAJO DE CADA PERSONA EN LA ORGANIZACIÓN DEBERÍA LIMITARSE A UNA ÚNICA TAREA O FUNCIÓN PREDOMINANTE.</a:t>
            </a:r>
          </a:p>
          <a:p>
            <a:r>
              <a:rPr lang="es-ES_tradnl" sz="1800" dirty="0" smtClean="0"/>
              <a:t>ENTRENÓ </a:t>
            </a:r>
            <a:r>
              <a:rPr lang="es-ES_tradnl" sz="1800" dirty="0"/>
              <a:t>A LOS OPERARIOS, LOS ESPECIALIZÓ</a:t>
            </a:r>
            <a:r>
              <a:rPr lang="es-ES_tradnl" sz="1800" dirty="0" smtClean="0"/>
              <a:t>.</a:t>
            </a:r>
          </a:p>
          <a:p>
            <a:r>
              <a:rPr lang="es-ES_tradnl" sz="1800" dirty="0" smtClean="0"/>
              <a:t>TAYLOR ENCARÓ SISTEMÁTICAMENTE EL ESTUDIO DE LA ORGANIZACIÓN.</a:t>
            </a:r>
          </a:p>
          <a:p>
            <a:r>
              <a:rPr lang="es-ES_tradnl" sz="1800" dirty="0" smtClean="0"/>
              <a:t>PERO TUVO UN SENTIDO MECANICISTA. IGNORÓ LOS ASPECTOS HUMANOS.</a:t>
            </a:r>
          </a:p>
          <a:p>
            <a:endParaRPr lang="es-ES_tradnl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utoUpdateAnimBg="0"/>
      <p:bldP spid="12697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1" y="609601"/>
            <a:ext cx="8422217" cy="875183"/>
          </a:xfrm>
        </p:spPr>
        <p:txBody>
          <a:bodyPr/>
          <a:lstStyle/>
          <a:p>
            <a:r>
              <a:rPr lang="es-ES_tradnl" dirty="0"/>
              <a:t>ADMINISTRACIÓN CIENTÍFICA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772816"/>
            <a:ext cx="8153400" cy="4464496"/>
          </a:xfrm>
        </p:spPr>
        <p:txBody>
          <a:bodyPr>
            <a:normAutofit/>
          </a:bodyPr>
          <a:lstStyle/>
          <a:p>
            <a:r>
              <a:rPr lang="es-ES_tradnl" sz="2000" u="sng" dirty="0"/>
              <a:t>APORTES</a:t>
            </a:r>
            <a:r>
              <a:rPr lang="es-ES_tradnl" sz="2000" dirty="0"/>
              <a:t>: FREDERICK  TAYLOR </a:t>
            </a:r>
          </a:p>
          <a:p>
            <a:r>
              <a:rPr lang="es-ES_tradnl" sz="2000" u="sng" dirty="0"/>
              <a:t>1911</a:t>
            </a:r>
            <a:r>
              <a:rPr lang="es-ES_tradnl" sz="2000" dirty="0"/>
              <a:t> - PRINCIPIOS de la ADMINISTRACIÓN CIENTÍFICA</a:t>
            </a:r>
          </a:p>
          <a:p>
            <a:pPr lvl="1"/>
            <a:r>
              <a:rPr lang="es-ES_tradnl" sz="2000" i="1" dirty="0"/>
              <a:t>USO DEL MÉTODO CIENTÍFICO PARA DETERMINAR “LA MEJOR MANERA DE HACER UN TRABAJO</a:t>
            </a:r>
            <a:r>
              <a:rPr lang="es-ES_tradnl" sz="2000" i="1" dirty="0" smtClean="0"/>
              <a:t>”</a:t>
            </a:r>
          </a:p>
          <a:p>
            <a:pPr lvl="1"/>
            <a:endParaRPr lang="es-ES_tradnl" sz="2000" i="1" dirty="0" smtClean="0"/>
          </a:p>
          <a:p>
            <a:r>
              <a:rPr lang="es-ES_tradnl" sz="2000" dirty="0" smtClean="0"/>
              <a:t>5. ¿CÓMO </a:t>
            </a:r>
            <a:r>
              <a:rPr lang="es-ES_tradnl" sz="2000" dirty="0" smtClean="0"/>
              <a:t>SE APLICA HOY LA ADMINISTRACIÓN CIENTÍFICA?</a:t>
            </a:r>
          </a:p>
          <a:p>
            <a:pPr lvl="1"/>
            <a:r>
              <a:rPr lang="es-ES_tradnl" sz="2000" dirty="0" smtClean="0"/>
              <a:t>Contratación de los trabajadores más calificados.</a:t>
            </a:r>
          </a:p>
          <a:p>
            <a:pPr lvl="1"/>
            <a:r>
              <a:rPr lang="es-ES_tradnl" sz="2000" dirty="0" smtClean="0"/>
              <a:t>Se diseñan sistemas de incentivos basados en producción.</a:t>
            </a:r>
          </a:p>
          <a:p>
            <a:pPr lvl="1"/>
            <a:r>
              <a:rPr lang="es-ES_tradnl" sz="2000" dirty="0" smtClean="0"/>
              <a:t>Se realizan estudios de tiempos y movimientos para eliminar movimientos inútiles en las tareas.</a:t>
            </a:r>
          </a:p>
          <a:p>
            <a:pPr lvl="1"/>
            <a:endParaRPr lang="es-ES_tradn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utoUpdateAnimBg="0"/>
      <p:bldP spid="12595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PRINCIPIOS ADM.   H. FAYOL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16832"/>
            <a:ext cx="8138864" cy="4074393"/>
          </a:xfrm>
        </p:spPr>
        <p:txBody>
          <a:bodyPr>
            <a:normAutofit/>
          </a:bodyPr>
          <a:lstStyle/>
          <a:p>
            <a:r>
              <a:rPr lang="es-ES_tradnl" dirty="0"/>
              <a:t>H.FAYOL se centró en el estudio de la organización como un todo.</a:t>
            </a:r>
          </a:p>
          <a:p>
            <a:r>
              <a:rPr lang="es-ES_tradnl" dirty="0" smtClean="0"/>
              <a:t>Clasificó </a:t>
            </a:r>
            <a:r>
              <a:rPr lang="es-ES_tradnl" dirty="0"/>
              <a:t>las actividades de la organización en </a:t>
            </a:r>
            <a:r>
              <a:rPr lang="es-ES_tradnl" b="1" dirty="0"/>
              <a:t>6 funciones</a:t>
            </a:r>
            <a:r>
              <a:rPr lang="es-ES_tradnl" dirty="0"/>
              <a:t>:</a:t>
            </a:r>
          </a:p>
          <a:p>
            <a:pPr lvl="1"/>
            <a:r>
              <a:rPr lang="es-ES_tradnl" dirty="0" smtClean="0"/>
              <a:t>TÉCNICA</a:t>
            </a:r>
            <a:endParaRPr lang="es-ES_tradnl" dirty="0"/>
          </a:p>
          <a:p>
            <a:pPr lvl="1"/>
            <a:r>
              <a:rPr lang="es-ES_tradnl" dirty="0"/>
              <a:t>COMERCIAL</a:t>
            </a:r>
          </a:p>
          <a:p>
            <a:pPr lvl="1"/>
            <a:r>
              <a:rPr lang="es-ES_tradnl" dirty="0"/>
              <a:t>FINANCIERA</a:t>
            </a:r>
          </a:p>
          <a:p>
            <a:pPr lvl="1"/>
            <a:r>
              <a:rPr lang="es-ES_tradnl" dirty="0"/>
              <a:t>DE SEGURIDAD</a:t>
            </a:r>
          </a:p>
          <a:p>
            <a:pPr lvl="1"/>
            <a:r>
              <a:rPr lang="es-ES_tradnl" dirty="0"/>
              <a:t>CONTABILIDAD</a:t>
            </a:r>
          </a:p>
          <a:p>
            <a:pPr lvl="1"/>
            <a:r>
              <a:rPr lang="es-ES_tradnl" dirty="0"/>
              <a:t>ADMINISTRACIÓN</a:t>
            </a:r>
          </a:p>
        </p:txBody>
      </p:sp>
      <p:pic>
        <p:nvPicPr>
          <p:cNvPr id="79874" name="Picture 2" descr="http://upload.wikimedia.org/wikipedia/commons/thumb/4/46/Fonds_henri_fayol.jpg/220px-Fonds_henri_fayo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501008"/>
            <a:ext cx="2095500" cy="28003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utoUpdateAnimBg="0"/>
      <p:bldP spid="13517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18783301" y="5943600"/>
            <a:ext cx="419100" cy="914400"/>
          </a:xfrm>
        </p:spPr>
        <p:txBody>
          <a:bodyPr/>
          <a:lstStyle/>
          <a:p>
            <a:endParaRPr lang="es-ES_tradnl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 flipV="1">
            <a:off x="18796001" y="4562475"/>
            <a:ext cx="243417" cy="123825"/>
          </a:xfrm>
        </p:spPr>
        <p:txBody>
          <a:bodyPr>
            <a:normAutofit fontScale="25000" lnSpcReduction="20000"/>
          </a:bodyPr>
          <a:lstStyle/>
          <a:p>
            <a:endParaRPr lang="es-ES_tradnl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6800" y="3943350"/>
            <a:ext cx="8077200" cy="1968104"/>
          </a:xfrm>
        </p:spPr>
        <p:txBody>
          <a:bodyPr/>
          <a:lstStyle/>
          <a:p>
            <a:endParaRPr lang="es-ES_tradnl" sz="2000"/>
          </a:p>
          <a:p>
            <a:endParaRPr lang="es-ES_tradnl" sz="2000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539552" y="476672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UY" b="1" dirty="0"/>
              <a:t> PRINCIPIOS DE FAYOL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s-UY" b="1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DIVISION DEL TRABAJO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AUTORIDAD - RESPONSABILIDAD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DISCIPLINA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UNIDAD DE MANDO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UNIDAD DE DIRECCION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SUBORDINACION DEL INTERES PERSONAL AL GENERAL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REMUNERACION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CENTRALIZACION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JERARQUIA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ORDEN (</a:t>
            </a:r>
            <a:r>
              <a:rPr lang="es-UY" dirty="0"/>
              <a:t>Personas e instalaciones)</a:t>
            </a:r>
            <a:endParaRPr lang="es-UY" b="1" dirty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UNION DE PERSONAL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EQUIDAD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ESTABILIDAD DEL PERSONAL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s-UY" b="1" dirty="0"/>
              <a:t>INICIATIVA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endParaRPr lang="es-ES_trad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03" grpId="0" build="p" autoUpdateAnimBg="0"/>
      <p:bldP spid="10240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812800" y="13716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UY" sz="1800" b="1"/>
              <a:t> </a:t>
            </a:r>
            <a:endParaRPr lang="es-UY" sz="1800" b="1">
              <a:latin typeface="Arial Black" pitchFamily="34" charset="0"/>
            </a:endParaRPr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/>
              <a:t>H.FAYOL</a:t>
            </a:r>
            <a:r>
              <a:rPr lang="es-ES_tradnl"/>
              <a:t/>
            </a:r>
            <a:br>
              <a:rPr lang="es-ES_tradnl"/>
            </a:br>
            <a:endParaRPr lang="es-ES_tradnl"/>
          </a:p>
        </p:txBody>
      </p:sp>
      <p:sp>
        <p:nvSpPr>
          <p:cNvPr id="137228" name="Rectangle 12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73016" cy="3533775"/>
          </a:xfrm>
        </p:spPr>
        <p:txBody>
          <a:bodyPr>
            <a:normAutofit lnSpcReduction="10000"/>
          </a:bodyPr>
          <a:lstStyle/>
          <a:p>
            <a:endParaRPr lang="es-ES_tradnl"/>
          </a:p>
          <a:p>
            <a:r>
              <a:rPr lang="es-ES_tradnl" b="1"/>
              <a:t>ELEMENTOS DE LA ADMINISTRACIÓN</a:t>
            </a:r>
            <a:r>
              <a:rPr lang="es-ES_tradnl"/>
              <a:t>:</a:t>
            </a:r>
          </a:p>
          <a:p>
            <a:endParaRPr lang="es-ES_tradnl"/>
          </a:p>
          <a:p>
            <a:r>
              <a:rPr lang="es-ES_tradnl"/>
              <a:t>PLANEACIÓN</a:t>
            </a:r>
          </a:p>
          <a:p>
            <a:r>
              <a:rPr lang="es-ES_tradnl"/>
              <a:t>ORGANIZACIÓN</a:t>
            </a:r>
          </a:p>
          <a:p>
            <a:r>
              <a:rPr lang="es-ES_tradnl"/>
              <a:t>DIRECCIÓN</a:t>
            </a:r>
          </a:p>
          <a:p>
            <a:r>
              <a:rPr lang="es-ES_tradnl"/>
              <a:t>COORDINACIÓN</a:t>
            </a:r>
          </a:p>
          <a:p>
            <a:r>
              <a:rPr lang="es-ES_tradnl"/>
              <a:t>CONTROL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7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7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7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7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7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7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7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7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7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7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7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1" y="609601"/>
            <a:ext cx="8422217" cy="803175"/>
          </a:xfrm>
        </p:spPr>
        <p:txBody>
          <a:bodyPr>
            <a:normAutofit/>
          </a:bodyPr>
          <a:lstStyle/>
          <a:p>
            <a:r>
              <a:rPr lang="es-ES_tradnl" dirty="0"/>
              <a:t>TEORÍAS GENERALES DE LA ADMINIST.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508000" y="1556792"/>
            <a:ext cx="6152232" cy="4968552"/>
          </a:xfrm>
        </p:spPr>
        <p:txBody>
          <a:bodyPr>
            <a:normAutofit lnSpcReduction="10000"/>
          </a:bodyPr>
          <a:lstStyle/>
          <a:p>
            <a:r>
              <a:rPr lang="es-ES_tradnl" sz="2000" u="sng" dirty="0"/>
              <a:t>APORTES</a:t>
            </a:r>
            <a:r>
              <a:rPr lang="es-ES_tradnl" sz="2000" dirty="0"/>
              <a:t>: H. FAYOL (1910) y MAX WEBER</a:t>
            </a:r>
          </a:p>
          <a:p>
            <a:pPr lvl="1"/>
            <a:r>
              <a:rPr lang="es-ES_tradnl" sz="2000" dirty="0"/>
              <a:t>ORGANIZACIÓN COMO UN TODO Y  DESARROLLARON TEORÍAS GENERALES DE LO QUE HACEN LOS GERENTES Y LO QUE CONSTITUYE LA BUENA PRÁCTICA ADMINISTRATIVA</a:t>
            </a:r>
            <a:r>
              <a:rPr lang="es-ES_tradnl" sz="2000" dirty="0" smtClean="0"/>
              <a:t>.</a:t>
            </a:r>
          </a:p>
          <a:p>
            <a:pPr lvl="1"/>
            <a:endParaRPr lang="es-ES_tradnl" sz="2000" dirty="0" smtClean="0"/>
          </a:p>
          <a:p>
            <a:r>
              <a:rPr lang="es-ES_tradnl" sz="2000" dirty="0" smtClean="0"/>
              <a:t>6. ¿CÓMO </a:t>
            </a:r>
            <a:r>
              <a:rPr lang="es-ES_tradnl" sz="2000" dirty="0" smtClean="0"/>
              <a:t>SE APLICAN HOY LAS TEORÍAS GENERALES?</a:t>
            </a:r>
          </a:p>
          <a:p>
            <a:pPr lvl="1"/>
            <a:r>
              <a:rPr lang="es-ES_tradnl" sz="2000" dirty="0" smtClean="0"/>
              <a:t>Noción funcional del trabajo del gerente.</a:t>
            </a:r>
          </a:p>
          <a:p>
            <a:pPr lvl="1"/>
            <a:r>
              <a:rPr lang="es-ES_tradnl" sz="2000" dirty="0" smtClean="0"/>
              <a:t>14 principios marco de referencia de conceptos actuales.</a:t>
            </a:r>
          </a:p>
          <a:p>
            <a:pPr lvl="1"/>
            <a:r>
              <a:rPr lang="es-ES_tradnl" sz="2000" dirty="0" smtClean="0"/>
              <a:t>Burocracia de Weber fue popular en SXX, pero se siguen utilizando algunos mecanismos burocráticos.</a:t>
            </a:r>
          </a:p>
          <a:p>
            <a:pPr lvl="1" algn="just"/>
            <a:endParaRPr lang="es-ES_tradnl" sz="2000" dirty="0"/>
          </a:p>
        </p:txBody>
      </p:sp>
      <p:pic>
        <p:nvPicPr>
          <p:cNvPr id="76802" name="Picture 2" descr="http://upload.wikimedia.org/wikipedia/commons/thumb/1/16/Max_Weber_1894.jpg/220px-Max_Weber_189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276872"/>
            <a:ext cx="2095500" cy="28003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COMPORTAMIENTO ORGANIZACIONAL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064896" cy="45365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u="sng" dirty="0"/>
              <a:t>APORTES </a:t>
            </a:r>
            <a:r>
              <a:rPr lang="es-ES_tradnl" u="sng" dirty="0" smtClean="0"/>
              <a:t>1920/30</a:t>
            </a:r>
            <a:r>
              <a:rPr lang="es-ES_tradnl" dirty="0" smtClean="0"/>
              <a:t>: Elton Mayo</a:t>
            </a:r>
            <a:endParaRPr lang="es-ES_tradnl" dirty="0"/>
          </a:p>
          <a:p>
            <a:pPr algn="just"/>
            <a:endParaRPr lang="es-ES_tradnl" dirty="0"/>
          </a:p>
          <a:p>
            <a:pPr algn="just"/>
            <a:r>
              <a:rPr lang="es-ES_tradnl" dirty="0"/>
              <a:t>ENFOQUE DE LAS RELACIONES HUMANAS.</a:t>
            </a:r>
          </a:p>
          <a:p>
            <a:pPr algn="just"/>
            <a:r>
              <a:rPr lang="es-ES_tradnl" dirty="0"/>
              <a:t>CAMPO DE ESTUDIO QUE SE OCUPA DE LAS ACCIONES (CONDUCTA) DE LAS PERSONAS EN EL TRABAJO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/>
              <a:t>DIFERENCIA CON TAYLOR:</a:t>
            </a:r>
          </a:p>
          <a:p>
            <a:pPr algn="just"/>
            <a:r>
              <a:rPr lang="es-ES_tradnl" dirty="0"/>
              <a:t>TAYLOR. Partía de la base que el hombre es holgazán por naturaleza.</a:t>
            </a:r>
          </a:p>
          <a:p>
            <a:pPr algn="just"/>
            <a:r>
              <a:rPr lang="es-ES_tradnl" dirty="0"/>
              <a:t>MAYO: Decía que la falta de disponibilidad para el trabajo era por condiciones laborales poco favorables.</a:t>
            </a:r>
          </a:p>
          <a:p>
            <a:pPr lvl="1" algn="just"/>
            <a:endParaRPr lang="es-ES_tradnl" dirty="0"/>
          </a:p>
        </p:txBody>
      </p:sp>
      <p:sp>
        <p:nvSpPr>
          <p:cNvPr id="75778" name="AutoShape 2" descr="data:image/jpg;base64,/9j/4AAQSkZJRgABAQAAAQABAAD/2wBDAAkGBwgHBgkIBwgKCgkLDRYPDQwMDRsUFRAWIB0iIiAdHx8kKDQsJCYxJx8fLT0tMTU3Ojo6Iys/RD84QzQ5Ojf/2wBDAQoKCg0MDRoPDxo3JR8lNzc3Nzc3Nzc3Nzc3Nzc3Nzc3Nzc3Nzc3Nzc3Nzc3Nzc3Nzc3Nzc3Nzc3Nzc3Nzc3Nzf/wAARCAC6AJUDASIAAhEBAxEB/8QAGwAAAgIDAQAAAAAAAAAAAAAABQYDBAABBwL/xABEEAACAQMCBAQBCQUGBAcBAAABAgMABBEFIQYSMUETIlFhcRQVMoGRobHB8AcjQtHhFiQzYnLxNFKSsiY1Q2NkgqKT/8QAFgEBAQEAAAAAAAAAAAAAAAAAAAEC/8QAFBEBAAAAAAAAAAAAAAAAAAAAAP/aAAwDAQACEQMRAD8AarrVr9b24Rb64ULM4Uc/TDEY/Cht/rWqo55NRulHh5+n9/St3p/v90wHWeTY/wCs0O1HqAGyOQ43+NaZQTcbarbSFA95IUUZYz/0qm/7SdcXITnzn+KUmqM5VZJmxgHkyTuO9Ubl4WwXQgn/AC0BI/tJ4lkJCXPJvuFGcD66hk484pl3+dZlHfl5R+VDdNsBfXXhW7YJUnJGx3/2otY6AJdUi07IjkZiOY/R2oIBxdxM2c63eg56eKP5VKnE/E7HPz3e/wD9f6VZk0T5LdSQScuUYqzA7HftVmDT4i3IGGVHQkb0FFeI+Jm3+e7/ACMnAfr91N3EmsapFc2C2uo3MYkgUlVkxk9zQZ4LaGWS3m8kqgEqUOQCPh6Yq5xhHl9Mccp/cgZHbcUAxtd1x2BGtX6+3jbV4j1Di64dfC1PUpI5WIjIkIDEdcH2q02hn5ssb7nY+PMY5F5foDOzfjTJHZwQ8PW8lsSZLWfmdixPMc7/AIigVvnHXPDDPrV8WPUCckDfHrWoNb1wyGNL3UZ3UEkJMx2G5OPzqeO3xeMj7AOwAPxzU/DzwxcSxxjIctIPKSRjwzt39PSgi03iS9vJGjGpXsbAjAef6Wew3pi0W7vJrlHe+upYlkMb+JI2Cw67VQGhWJk+UIZhLAokTEm256Y9ParGizBbeTIb/iJn2UdqBP1LinVkv7jwtTvPCWRgAJTgb/GpLPiXiNkaeK5uZIIz+8c87BfjjpUdroNve2MV/cTzK8s7+VVUg+bbqc0y6wkOl8NaulokaI+E8ihd+hyBsaBy4VvLq44esZrtpPHePL7n19/bFZWuG08PQ7ONTskYX7KygVNQx843SttmaT/vNDdQULLHjBypG/11f1X/AM0usdp5Mf8AUaH37nxIcdDnFAAu+Zc82MBUbYZBqmsCXU6QOzAZIBHsKt3WUiICgvyKcdB1/rVTmC3gIGwdhuPs/GgtaKiwalGVCqWXcL1GO3XvTFo0g/tdCANhKxBI3xilzTMLeQ5J35xsfej3D5H9r4dsnxGP/wCaD1xFInz3dIAxcMw647dvsqpMtuZEnljTmJVfEKDmA5AevxBqbiSNX1+7DHADdTU3Cunrq2tWsMo5okCSSKe4A/M4oGvRdImubeaWZikMj8yELhmHIBsOg+ui8mi6WRGJ7ZZ2iUKrSHOw+6isjA9NqhbBTJHtigoSxW6QeAkEYiHRAuBQmIW9vDeW0jlYZxgc4yFbGOo+r7KuahP4KM7k4G1Jmp6jM6ysisUU5Ye3eg9XMbJdhsHMi5PffocfZUGjs44tgj5iEaX6OP8A223qlpWpfKrnwpCT4YJUEYJyelXdKwOL7Q5K+dcbYH0WoDomdFmAjZx4ShiMjk36n2qvpWFsZWB3CztjO3WrE0nKsyonMWiUdTnGT2+2q0IaLR7t+UZFvKd9u5oF3Tp5RpGnW6thT5jgdSWz+VEtedzwtbxs3nubxcsT1HNn69hQm2zENPHKcCEEbdsH+dE+IceBoFq23nDkfAE/nQPugSBtLiIO2SBn4msqPhUiTSELE7OwGD7msoE/Vpwuq3YOP8d++ertVK9YEwtgkDPMMdPahet3/h65fKTjlu5R/wDtqnS4F3HGQ3N1yT16dqKp3pBSTquUBH2iqM27HmGMO2NsZq9c3EsDoEtopeYEgu2CB+hXga49uFZ9HtTyseoJ/LH30RvT0CyqHQ8wbKtkYC53z91HdGXw+LInQLgSuuCwyPINvvpePGUsREa6VYY7HB2qSTji+MOPmyyyT9Ign86A/wARW0knEF2Y4+ZMjOenbvTDwZapBfLcouXFkgKL3Jz9+1IcHHmrqgEdnZJjHmMbHP30e4N4zv8AU9ftrG9hhRZSRzRgrjyk46n0GDQdHF5FJ1V4yP4XGMVUn1PmnNvZQfKXA85EgUJ9tbFlDaBrgtIOTJXxHLH680L0uyi1BZHuT4gDkgKxXfPfHX66AdxBfTCMLcQCNXfcq4YAD3oPYeLcXgjwqqchgRtjFMOt2UEdvIY42C5+jzHA+2ke8u8yC3tXfxGIUchxgHtQT3Gh3Fvr9tJYKZYZZAvLGchSfw+6meHhu/j1OG98PlEbKwxIu+OooXp1lJmd5bpok02VVYQyYD82/NkfED6qXHu9duA+NWveUEgfvztj2oOn2um3kcUhZVWRkGxORkHPbtXi70O4n02e3HgpLMjRlmJwCc1y7wtYmI8S/vCfedv51oaZfS/4lzcuQejyMQfvoOjXfCXiiBo7lInjj5AGyRjAA/Co9R4UN7dWk82pQxrbxlAhHUkAZGen9aQU0S4fId5CP8zE/r/at/2cYg5jX4kUHWdDszYWXyeOcTgOzc67dTnFZQzgOE2fD0cHKF5ZH2A9TWUHKeJ8/wBo9UUgZF9MVz/rb+dXNEdmhXmIBzjYe1VeKF/8S6ox3PyyXp/rNW9AObdwB/GPw3oqzOALiPmUElWOffNQSxLJs6gkjGce1WJiBKjEHOGBwPj/AErfLkHbsMnsKCgNPimufKFI5gPqxRAaIoK8/l3OTjOKZOFOHoNTs5LqWWVZklKgDGNgOxHWhU97BDdXVvOw8S3laM4BJAHcjttRA+LRwrbAA4zgHof5b0X4VsEs9fspZFB5Xxk+pUj86HjX9NOSszNvjIQ/ZVi21a2lxLBKw5WyrMhGCN6B51l5rrTZbc6nDbXUzNyRyEDb8T9VCdIe20RG+U6ulzcPyK2+AMdAB9dMmnz2moWMOowxJNMpPK4xlD0YZ7VBehZXV5LYOynPnAb8qAdxJJLNbqqEBGHN7kDrXM5JYor1ZAQgWQZbGeUZ6098Ta1FE8sZdeeKDGB15mxsK5s+XBLeuWz0oOjaokN2Io7GSP5v5MuI12kf1J7160/SUVfKo96WNN4ptbG1gs7q3mjMShecEN8Dg47U16BrmnajMLW1mMlwwJ5CpX7zQWV0tP6VPHpkRUZAyDnYV7lvoodU+bGjk+UFebIxy4xnrQ7UOLLLTb6ezmtrh5IThiuADsDtk+9AUXToxtyjc56VhsIiN0+0VBoesJriytbW80KxAHmc7Nn0x6YrLTUWXVNQsbp0/clDEeXBwRk59d/xoC2mwLBb8ijAyTtWVNaOrxcyYYE9RWUHDeJmP9pNUPQC8m2/+5qzw7nwXxkEHbbv/vVXizmHEurggY+Vy7+/OatcO4aOUKvKQdjneiptbLKiFTgLzDI279vtqlNYzYhuPFcxSjH+J39Mdata4PJHtsrP1JxW7zm+aoSDnM3X4qKI6B+zVfD0CYKWYLcsDlsk+Ud657xMsf8AaHUXZFP95bOR+f210j9mYB4ZckDPylv+1aWrzg7UNS1W9ubiSK1t5bhmRnPMzb9gP50CdFEsxB5A5HfPWidtMsduYY0YRE/RLZyfbvTZJw1pOl2vPNNczM3/AKYIQEj2GT99QWtvcXMohs0jtI/4hGvnA9Sep+ug9cE6ld2Ms9stlIbeZg/phh1O/wB9EOLtY1S0VoYrN4g4GZTv9mKsNBaaTGkcTFppyFeZySxGfWiurx2vyVDdTskS8o8TY9wMHPXrQcikgmkkJmEjOe5OSSant9EubhGk5ClvH/iyPsB8PU10Wzs9KeYPE0Vz4S7A4b1HwoVxxdT21rbRRqCJXKBSNht2oOX3hErmFVyQxCFj1GdgaoSLcW7EMrx+bygqd+22fypoudM53i5hjOMmi+m8lt4ttIVkiU4POMgZ6ZB7e9Ar2XEOtWpymoTqVzylm5vj1z2q6l7dXVw9zNIs0zkFpWQEk9M9KONoWkrM8hs28x+iJGVfu6fbUo0iw5cRxSxE9CshbH20Db+z+NnsbqSSRnYsoHM2cDFCrtQ3HF+u/wDgqDg+wohwFqWnw3M+kmZluXw8fiEASYGCB7ihzkPx/qnKdljA+zFA26SJVsl8HkHmIPMhb09CKypdI/4Yj0asoOJ8Vnl4n1Qf/Ml/7qs8NLzeNsDv29ag4sGeJdWwfN8slx/1VPw1kNKB165oqfXVHgReTLc7H4DHWt3CA6VbocAc6OWByBsfvq7fsqQYa3jnZ3wqv0xiqRv3CrE2k83Ow5Fjm6sNh+NEPnA8xtOB3nOOYTOTnbsKk0nUfl1vM77srFiD2GaGXZg0dTp8jMkckC+HAGJEcncN7n1qnojSeFqQOcBVG2d+u33UGtTmnv7gkcyRq2x6cpoxo0aRxDBDBctI3qfcnrQOygMkjooLEMMAdwaYXjNlYiEY5m69wKBf4jv5HMsw5cxrlWO3fam7TLSDibRI5dSQsrDDxo5UFh1Oc9OlImpMzXdraljiaVRy57A5P4V0bhlRFpLKWQgzMVC/wjPQ/rvQWLfTbKytlitbdUjHudvrrn3EU8dxqLussk1vbsRbq7HAOCCdzTbxjraWlk0EP+PNhdj0XvXP5E5LSIsSxfzEH3oJoQBgEKVbtXlrEyzFuYJGwCyIo8xAO29SW6B4OmO3t8K83d0dLt5JG80hwI15d2YnYUFoTRczKjr5Bgorbg4963G6OrkMdlyrDoM+tDLO2ksreVpDzXEmZJXJ/i9B9W1XLCbOjmbCkkE7kdaBW12dnuwkGU8PPK4O5OetMXAbST6rO8rtJL8n/eMTzEkkb70uTPbq7ebxZ3zzY3C+1GOCr4WWsOoRXe5XkXzcvQ5H20HW9JAFu3qXJrKh0O5aWKYPFyMj4ZSTsayg41xXg8TauCcH5ZKTv/mNS8L/APETA9k3rxxeuOJtVYNk/LJMDHvW+GtruUZI8ooopqa80cfXBlGD9Qq1wRpcF7rPzlcFTFYrnkK9ZG2B+zerVppMurXKRBisMTB5JMdAPzNHbqxGkwJDZyx20OMeGq7sfUnqTRATjuSNdQDIwUsME9eb2Nb4Xn59Guix5X8YDrvgAUv8UzeFcBXLSOVzk7nGM/hVzgubl06XCsU5zgE98etAycPokE1zM+ByqACQOv6FZf3LSnynYHsK1YxxiNgrkMQCzY+776jvlWK2LYKkg5LHFAtQsbjiVDnmS3j5z7E7fnTJoOsyWOrXaTY+SzDxMnorD8MiknQ75n1+7VVBEiZJ/wCUAmjJlUI5ViPNyk74J70FzUb19UvZLpjlHA5QegHavGtosIjQAYRFxnr0qGBFkaNebG4AAzirXEhC3DhnwQo9+1BWsJlZME4bO4G+TXhU+XXpuWybe3P7rHR37t9XQVS8YxRoEZWeTyJy/SGeu3faioYJahApTy4VMYwP0KATcXq+I/M+Rnfzdv8AavfDsnyrTGtgMeHIwfA7HfrS9qEot525jzOc5CrgDpRXgq45o7q3CjnH7wHPfofyoPes2Ag5GgjXBJLMN80Cmd4JUeBd0OQpGQMb9O/Sni4RpE5ZSjAd2oJqgNipkggRuzNj27UHTuBtbj17T57i3s4rIpJyyKm4dsbnYVlUP2XeGdDla2CnmkDORn6RG46dulZQc84wQjijWDjb5XJ+NXODtNmuZ5Jl5Y7bl80zZCg+me59hV/iXQw/E2o3d7cqtr8qZikSlmKk/YPjRie906S0jhtpooo0XCRscIoHfsKD2l5c2iNb2LQhQcmQsCzfGg2qT3xUzXUzux+j3xUSX84nZOe15SCAYh1+ugnEFw8DjLvlhndjQUdVknkJPmYnrzD4Uf4XiMelxoTh5HJOTjv/AEpKkmLkeISQduuP1/WnzhxCumWJkLHbJ32oGi0bwp7W3U4HU++1DeMr5YbeULnKr1z3q7BtcmRRkcjbdB0pE4wvpJSsRZRzHBGdsd/ego8IWxm1KWZpOVVBDZPWmG7tI2mjYOEhXPlXOST369fjQDhBSbl8Z5CMkADfbpTNLbyPcDlVfCAG5OAPX3NB6siBdQhDsJFBwD64q1xKrtfMituCeY9sD9GoYLu0iu4IYsGQyKCQNhvWftCvBY2zRq5Nzcny46he5NAsWN94utShGwkacsQA267kfZRq/m8GLLO2RvuenwHw/RpN0lo4bwyFmHTkABIYZGc+n3+lG9clEoSTnYg7kHagCXheS4bPZvWifCEgTWAnMfMpViT1zvQy5kBcMGLAL3Ocfy+FS6NOF1W05SSS6jGM0D68YZShH0Tt2qvqKDwGSRSdvX8fvok+n3XKJJI3RDuG5TvVC4ZIFZTIJPjgkUBH9muvWOm2F5Z39wluEmDRBzjII3/CspPvbeGeXm8Tw8dgRWUBnjibOvXwjnWTE7glT9Bs7qfelaSV41ZduRl3HXv29KIcXrKnGOrnDBHu5M79d+v9KFzOinY4Ge46jpQVfElt5MhiCOjBj1715lkF3KGkncsRjLdq3LGZGxGrE9s7fnW0QwTp4hXKkAhT3FBDNyBuWJs+5z70/aU3hWFqM4KxDYntXP2DSXHO4zzN6+tPtmCEgjYjZAPfFAVurhYtPnuC/KY4yfY1yvULiS4maQnOMgYFOPGN78k0+KwTeeTDyheyjpShptndaheCK1QySkg464Ge9A8cLxSW+hI14giDDKMV6ipXnlnu3tyCtuyhlJHISBttQ7UdTGmLBFPPFcXYIBgU8xU+wG1WoUv9TVrzUHit0Rf3UC/S/wBRPr02oDFrbxwGLAAHMCMnJ60lca3hveI7t3yBEfDQHcACmBL2eIBLgs0YYAMP5etAOIrKRtTluo2BSfEgYdN/60AyyjWVyRjHUUau1U6e3yhlGBt/KhMC+HJ5tzjGR6URj0+fWNVtNOgfzzSBCNjj1O3oM/ZQU9K0bUNauRFpdtJO22eX6K/6j2Fdm4R4Qj4c0/L+B84t9K6C87dOi56b0y6fZWOhaXFa2kaxwwpjygAt7n1JqjrWqJY28RmPLNOQiIDgjO350A+4W/tCyR6tLOcFjFdIrqw9x2oFxdolja2cet29jb82F8eH6Sgnuoqr+0O4uNIjiiR/DZl5uYNzMfUUDtdd8Dg/UlvLhJHvSsdvArc7AAZL57elBEdbtHA5reEHfrGKylEOXAKjsM5bFZQMHG+E4s1fkyoN2+Tv1yO1L6MWO/Qbb/dR3jtyvFmrjYobx8rnP1/dQIZ2IyFHXb9bUGzBduxkWGRx15sfSBP6+yoXikV3RlIwd87bYpktpQbOPDE/u9hzenWhcsMj3R5UbmLZyB9+fqoKVjbSvIAFYgsuMeY/Hp+vjtTXc6nHpFms0nK88gPhRdTkbZPtVLTwIxLNdJzJEoPME+n7fd+NX9G4Y1XXrlr66uTaWTHyuFy8i/5R6dvq79aBUuFV3kvtXncyyeZYEPmbPr/ygD40V4Z0+91iR0tS9laRr53hByc/5j/Oujab+zrh2BvFnhmuWBzmeYkN8cD7qaEgt7eEQ28KpGowEjQKoHwFBzq04e0jT2LJb/KJAc+NOQWz6+lS3KoIH5AMDdsnYU7TQxO3mjTpuWG/2UJvLXS8ESso2+irHNAmHw5PLgn/ACsMhh3FalsxPavbxljBIT4ZfrC/ocdjijrWmnK3kkdfTmGRiht8rWREltidWJDBARge+egxQKht5Y2eGVVDo2CAO4ro3CfCt9w5eJqctvFcN4REcayhSpI7nvtkUjzXsep+JJEB48WxB3Lrn6Q9SO9HrXjmW6mt7O4gSIPyqZTLgL7nPagdNS1TXLl4/k1jDGqSBirSg5A7Ur6wmsPrsGt3nK0dm3iLbDzLgegzvQa84wu7FyxsOZBnkkWXZ+2R61WuOMp7jTpZEswAeZCGegluotU4+1Oee1incR4UrsFQemftrwn7M9dBbPJGQQOUNuDVv9l+sfI4b6Mq+JCJGZe256+9POma6urXkEFt4pedDJhxjyjOfxoEeP8AZnrJQeIy5G2xArKbdS4vsNMvJLa6E3iqfMFBOKygQeMrYNxbrLyMyqbyQDy/DvmqMenIqiRpOUN5SA2GY4HainFmDxpq7SFQBcyemw9T9ooXJdplsYII/iG31fnQBnlYkDz4XZNwQP1+dHODsz8QWcE8vLDzt4nM2BgKTufqobJHG7qWQAYweXO4ona2NlNrEsmlSTxWiqSnygL4ikjZds83Xr+FAxaJYR6vqskkoB062kJK42lfsD7DP1mnWO7D7RKvINgMY27YpcsUW1s0toz9AAeufXNFbUMdgAFAyN+lAXad0JGPojcelKfEvHa6cRa2SrcTv3OwFVuLeI4rGF7e2Yc2fpZ60tcG6UNW4iNxe5a3to0kYEdWI2HvQNFpe6rLp4uNUchn6Ku2M1pQzQmQk8vp3NEL4G7n5SCkcWyLVeVRy8uMDP8AD0oA2q3MsenTyRjzxgEd8A9fyoLp2ryzfTlHQgj1pjmiEkbwleVTlW5u4pAZDZXTxHYqxGGoD8qLFPFKvIpDAhhjb2NDtVBiuMRMHic5yp2U9xV22nS6tWUsCSpA26fo0F5srJG7Ehh0GOo+NBCYZeTOTyLgHfbt9grwjMU8NcgN5hyj9dqsxcokKxSeIOTDnBA6bjB6n36d+1Qu+QCowAcjA6UDTwGFgivYT/i8vNuAdsH7qZuAQDr1iSM/3aTb6hSZwk7nV0YusaPG6kucDYZ+vcffTpwAMcQWinGRbSbg/AdaDWsaLb32p3czSvFJ4zKxVc8wAGO/xrKu6lcCC/ugxzmdvwFZQJfGjMOLtaXovytyCO/T+dBGJc+VcHm2wM/rpR7jAA8Z6uCMj5YdqD+o7dfrwKCI5IAG/KTue+24Ht0opwzHzagNiM7DPXbf+X2VVnABGABmPJx8KIcP7X8IHTBoG2NFVgcjbAPxqDiPVJrWzWKwheW4lJBI6AVNEAZBnfGPyoFxC7qWKuwO3Q+woFx9D1a/lEt3ld845ulMmhi84cnmkdC8UscfMUJOSqgYP30M0+WRpsmRj5h1NMrgNEeYZ3HX4UF+01KC9gLxAhjn6QxWmyzlUXLdh3+FLOrO0R03wmKZuMHlOMjlpmt3dRCyswYMNwd+1AIvZcTKykfbt9nfrSZrKrDqtwQuzjJPemjVCfF69jS5ro/vi/VQDbe5Nt9Js8x6Z6/retSXBFwWi5g+DkL5SM7de1QgZhyevMN/rr2wBZSQCcgZNBjM0ZbnGPUYxzH1962jc4IU4YbkZG5rbM3hoeY5AbBzWKTyJv3I+6gMcGBPn+KK6ZUSWNkLtvytjbGdv966voeiR6VfwXy3DTJDGyBUQeYN7g47Vxq0kePUbZo3ZCJFwVOO9dYumaLh+O5jJSc5zKpwx+vrQUeLQ1rf+LCSy3BaTDHlK9BjrWUH4imlmFo00ryNyHd2JPasoP/Z"/>
          <p:cNvSpPr>
            <a:spLocks noChangeAspect="1" noChangeArrowheads="1"/>
          </p:cNvSpPr>
          <p:nvPr/>
        </p:nvSpPr>
        <p:spPr bwMode="auto">
          <a:xfrm>
            <a:off x="147638" y="-669925"/>
            <a:ext cx="1123950" cy="1400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5780" name="AutoShape 4" descr="data:image/jpg;base64,/9j/4AAQSkZJRgABAQAAAQABAAD/2wBDAAkGBwgHBgkIBwgKCgkLDRYPDQwMDRsUFRAWIB0iIiAdHx8kKDQsJCYxJx8fLT0tMTU3Ojo6Iys/RD84QzQ5Ojf/2wBDAQoKCg0MDRoPDxo3JR8lNzc3Nzc3Nzc3Nzc3Nzc3Nzc3Nzc3Nzc3Nzc3Nzc3Nzc3Nzc3Nzc3Nzc3Nzc3Nzc3Nzf/wAARCAC6AJUDASIAAhEBAxEB/8QAGwAAAgIDAQAAAAAAAAAAAAAABQYDBAABBwL/xABEEAACAQMCBAQBCQUGBAcBAAABAgMABBEFIQYSMUETIlFhcRQVMoGRobHB8AcjQtHhFiQzYnLxNFKSsiY1Q2NkgqKT/8QAFgEBAQEAAAAAAAAAAAAAAAAAAAEC/8QAFBEBAAAAAAAAAAAAAAAAAAAAAP/aAAwDAQACEQMRAD8AarrVr9b24Rb64ULM4Uc/TDEY/Cht/rWqo55NRulHh5+n9/St3p/v90wHWeTY/wCs0O1HqAGyOQ43+NaZQTcbarbSFA95IUUZYz/0qm/7SdcXITnzn+KUmqM5VZJmxgHkyTuO9Ubl4WwXQgn/AC0BI/tJ4lkJCXPJvuFGcD66hk484pl3+dZlHfl5R+VDdNsBfXXhW7YJUnJGx3/2otY6AJdUi07IjkZiOY/R2oIBxdxM2c63eg56eKP5VKnE/E7HPz3e/wD9f6VZk0T5LdSQScuUYqzA7HftVmDT4i3IGGVHQkb0FFeI+Jm3+e7/ACMnAfr91N3EmsapFc2C2uo3MYkgUlVkxk9zQZ4LaGWS3m8kqgEqUOQCPh6Yq5xhHl9Mccp/cgZHbcUAxtd1x2BGtX6+3jbV4j1Di64dfC1PUpI5WIjIkIDEdcH2q02hn5ssb7nY+PMY5F5foDOzfjTJHZwQ8PW8lsSZLWfmdixPMc7/AIigVvnHXPDDPrV8WPUCckDfHrWoNb1wyGNL3UZ3UEkJMx2G5OPzqeO3xeMj7AOwAPxzU/DzwxcSxxjIctIPKSRjwzt39PSgi03iS9vJGjGpXsbAjAef6Wew3pi0W7vJrlHe+upYlkMb+JI2Cw67VQGhWJk+UIZhLAokTEm256Y9ParGizBbeTIb/iJn2UdqBP1LinVkv7jwtTvPCWRgAJTgb/GpLPiXiNkaeK5uZIIz+8c87BfjjpUdroNve2MV/cTzK8s7+VVUg+bbqc0y6wkOl8NaulokaI+E8ihd+hyBsaBy4VvLq44esZrtpPHePL7n19/bFZWuG08PQ7ONTskYX7KygVNQx843SttmaT/vNDdQULLHjBypG/11f1X/AM0usdp5Mf8AUaH37nxIcdDnFAAu+Zc82MBUbYZBqmsCXU6QOzAZIBHsKt3WUiICgvyKcdB1/rVTmC3gIGwdhuPs/GgtaKiwalGVCqWXcL1GO3XvTFo0g/tdCANhKxBI3xilzTMLeQ5J35xsfej3D5H9r4dsnxGP/wCaD1xFInz3dIAxcMw647dvsqpMtuZEnljTmJVfEKDmA5AevxBqbiSNX1+7DHADdTU3Cunrq2tWsMo5okCSSKe4A/M4oGvRdImubeaWZikMj8yELhmHIBsOg+ui8mi6WRGJ7ZZ2iUKrSHOw+6isjA9NqhbBTJHtigoSxW6QeAkEYiHRAuBQmIW9vDeW0jlYZxgc4yFbGOo+r7KuahP4KM7k4G1Jmp6jM6ysisUU5Ye3eg9XMbJdhsHMi5PffocfZUGjs44tgj5iEaX6OP8A223qlpWpfKrnwpCT4YJUEYJyelXdKwOL7Q5K+dcbYH0WoDomdFmAjZx4ShiMjk36n2qvpWFsZWB3CztjO3WrE0nKsyonMWiUdTnGT2+2q0IaLR7t+UZFvKd9u5oF3Tp5RpGnW6thT5jgdSWz+VEtedzwtbxs3nubxcsT1HNn69hQm2zENPHKcCEEbdsH+dE+IceBoFq23nDkfAE/nQPugSBtLiIO2SBn4msqPhUiTSELE7OwGD7msoE/Vpwuq3YOP8d++ertVK9YEwtgkDPMMdPahet3/h65fKTjlu5R/wDtqnS4F3HGQ3N1yT16dqKp3pBSTquUBH2iqM27HmGMO2NsZq9c3EsDoEtopeYEgu2CB+hXga49uFZ9HtTyseoJ/LH30RvT0CyqHQ8wbKtkYC53z91HdGXw+LInQLgSuuCwyPINvvpePGUsREa6VYY7HB2qSTji+MOPmyyyT9Ign86A/wARW0knEF2Y4+ZMjOenbvTDwZapBfLcouXFkgKL3Jz9+1IcHHmrqgEdnZJjHmMbHP30e4N4zv8AU9ftrG9hhRZSRzRgrjyk46n0GDQdHF5FJ1V4yP4XGMVUn1PmnNvZQfKXA85EgUJ9tbFlDaBrgtIOTJXxHLH680L0uyi1BZHuT4gDkgKxXfPfHX66AdxBfTCMLcQCNXfcq4YAD3oPYeLcXgjwqqchgRtjFMOt2UEdvIY42C5+jzHA+2ke8u8yC3tXfxGIUchxgHtQT3Gh3Fvr9tJYKZYZZAvLGchSfw+6meHhu/j1OG98PlEbKwxIu+OooXp1lJmd5bpok02VVYQyYD82/NkfED6qXHu9duA+NWveUEgfvztj2oOn2um3kcUhZVWRkGxORkHPbtXi70O4n02e3HgpLMjRlmJwCc1y7wtYmI8S/vCfedv51oaZfS/4lzcuQejyMQfvoOjXfCXiiBo7lInjj5AGyRjAA/Co9R4UN7dWk82pQxrbxlAhHUkAZGen9aQU0S4fId5CP8zE/r/at/2cYg5jX4kUHWdDszYWXyeOcTgOzc67dTnFZQzgOE2fD0cHKF5ZH2A9TWUHKeJ8/wBo9UUgZF9MVz/rb+dXNEdmhXmIBzjYe1VeKF/8S6ox3PyyXp/rNW9AObdwB/GPw3oqzOALiPmUElWOffNQSxLJs6gkjGce1WJiBKjEHOGBwPj/AErfLkHbsMnsKCgNPimufKFI5gPqxRAaIoK8/l3OTjOKZOFOHoNTs5LqWWVZklKgDGNgOxHWhU97BDdXVvOw8S3laM4BJAHcjttRA+LRwrbAA4zgHof5b0X4VsEs9fspZFB5Xxk+pUj86HjX9NOSszNvjIQ/ZVi21a2lxLBKw5WyrMhGCN6B51l5rrTZbc6nDbXUzNyRyEDb8T9VCdIe20RG+U6ulzcPyK2+AMdAB9dMmnz2moWMOowxJNMpPK4xlD0YZ7VBehZXV5LYOynPnAb8qAdxJJLNbqqEBGHN7kDrXM5JYor1ZAQgWQZbGeUZ6098Ta1FE8sZdeeKDGB15mxsK5s+XBLeuWz0oOjaokN2Io7GSP5v5MuI12kf1J7160/SUVfKo96WNN4ptbG1gs7q3mjMShecEN8Dg47U16BrmnajMLW1mMlwwJ5CpX7zQWV0tP6VPHpkRUZAyDnYV7lvoodU+bGjk+UFebIxy4xnrQ7UOLLLTb6ezmtrh5IThiuADsDtk+9AUXToxtyjc56VhsIiN0+0VBoesJriytbW80KxAHmc7Nn0x6YrLTUWXVNQsbp0/clDEeXBwRk59d/xoC2mwLBb8ijAyTtWVNaOrxcyYYE9RWUHDeJmP9pNUPQC8m2/+5qzw7nwXxkEHbbv/vVXizmHEurggY+Vy7+/OatcO4aOUKvKQdjneiptbLKiFTgLzDI279vtqlNYzYhuPFcxSjH+J39Mdata4PJHtsrP1JxW7zm+aoSDnM3X4qKI6B+zVfD0CYKWYLcsDlsk+Ud657xMsf8AaHUXZFP95bOR+f210j9mYB4ZckDPylv+1aWrzg7UNS1W9ubiSK1t5bhmRnPMzb9gP50CdFEsxB5A5HfPWidtMsduYY0YRE/RLZyfbvTZJw1pOl2vPNNczM3/AKYIQEj2GT99QWtvcXMohs0jtI/4hGvnA9Sep+ug9cE6ld2Ms9stlIbeZg/phh1O/wB9EOLtY1S0VoYrN4g4GZTv9mKsNBaaTGkcTFppyFeZySxGfWiurx2vyVDdTskS8o8TY9wMHPXrQcikgmkkJmEjOe5OSSant9EubhGk5ClvH/iyPsB8PU10Wzs9KeYPE0Vz4S7A4b1HwoVxxdT21rbRRqCJXKBSNht2oOX3hErmFVyQxCFj1GdgaoSLcW7EMrx+bygqd+22fypoudM53i5hjOMmi+m8lt4ttIVkiU4POMgZ6ZB7e9Ar2XEOtWpymoTqVzylm5vj1z2q6l7dXVw9zNIs0zkFpWQEk9M9KONoWkrM8hs28x+iJGVfu6fbUo0iw5cRxSxE9CshbH20Db+z+NnsbqSSRnYsoHM2cDFCrtQ3HF+u/wDgqDg+wohwFqWnw3M+kmZluXw8fiEASYGCB7ihzkPx/qnKdljA+zFA26SJVsl8HkHmIPMhb09CKypdI/4Yj0asoOJ8Vnl4n1Qf/Ml/7qs8NLzeNsDv29ag4sGeJdWwfN8slx/1VPw1kNKB165oqfXVHgReTLc7H4DHWt3CA6VbocAc6OWByBsfvq7fsqQYa3jnZ3wqv0xiqRv3CrE2k83Ow5Fjm6sNh+NEPnA8xtOB3nOOYTOTnbsKk0nUfl1vM77srFiD2GaGXZg0dTp8jMkckC+HAGJEcncN7n1qnojSeFqQOcBVG2d+u33UGtTmnv7gkcyRq2x6cpoxo0aRxDBDBctI3qfcnrQOygMkjooLEMMAdwaYXjNlYiEY5m69wKBf4jv5HMsw5cxrlWO3fam7TLSDibRI5dSQsrDDxo5UFh1Oc9OlImpMzXdraljiaVRy57A5P4V0bhlRFpLKWQgzMVC/wjPQ/rvQWLfTbKytlitbdUjHudvrrn3EU8dxqLussk1vbsRbq7HAOCCdzTbxjraWlk0EP+PNhdj0XvXP5E5LSIsSxfzEH3oJoQBgEKVbtXlrEyzFuYJGwCyIo8xAO29SW6B4OmO3t8K83d0dLt5JG80hwI15d2YnYUFoTRczKjr5Bgorbg4963G6OrkMdlyrDoM+tDLO2ksreVpDzXEmZJXJ/i9B9W1XLCbOjmbCkkE7kdaBW12dnuwkGU8PPK4O5OetMXAbST6rO8rtJL8n/eMTzEkkb70uTPbq7ebxZ3zzY3C+1GOCr4WWsOoRXe5XkXzcvQ5H20HW9JAFu3qXJrKh0O5aWKYPFyMj4ZSTsayg41xXg8TauCcH5ZKTv/mNS8L/APETA9k3rxxeuOJtVYNk/LJMDHvW+GtruUZI8ooopqa80cfXBlGD9Qq1wRpcF7rPzlcFTFYrnkK9ZG2B+zerVppMurXKRBisMTB5JMdAPzNHbqxGkwJDZyx20OMeGq7sfUnqTRATjuSNdQDIwUsME9eb2Nb4Xn59Guix5X8YDrvgAUv8UzeFcBXLSOVzk7nGM/hVzgubl06XCsU5zgE98etAycPokE1zM+ByqACQOv6FZf3LSnynYHsK1YxxiNgrkMQCzY+776jvlWK2LYKkg5LHFAtQsbjiVDnmS3j5z7E7fnTJoOsyWOrXaTY+SzDxMnorD8MiknQ75n1+7VVBEiZJ/wCUAmjJlUI5ViPNyk74J70FzUb19UvZLpjlHA5QegHavGtosIjQAYRFxnr0qGBFkaNebG4AAzirXEhC3DhnwQo9+1BWsJlZME4bO4G+TXhU+XXpuWybe3P7rHR37t9XQVS8YxRoEZWeTyJy/SGeu3faioYJahApTy4VMYwP0KATcXq+I/M+Rnfzdv8AavfDsnyrTGtgMeHIwfA7HfrS9qEot525jzOc5CrgDpRXgq45o7q3CjnH7wHPfofyoPes2Ag5GgjXBJLMN80Cmd4JUeBd0OQpGQMb9O/Sni4RpE5ZSjAd2oJqgNipkggRuzNj27UHTuBtbj17T57i3s4rIpJyyKm4dsbnYVlUP2XeGdDla2CnmkDORn6RG46dulZQc84wQjijWDjb5XJ+NXODtNmuZ5Jl5Y7bl80zZCg+me59hV/iXQw/E2o3d7cqtr8qZikSlmKk/YPjRie906S0jhtpooo0XCRscIoHfsKD2l5c2iNb2LQhQcmQsCzfGg2qT3xUzXUzux+j3xUSX84nZOe15SCAYh1+ugnEFw8DjLvlhndjQUdVknkJPmYnrzD4Uf4XiMelxoTh5HJOTjv/AEpKkmLkeISQduuP1/WnzhxCumWJkLHbJ32oGi0bwp7W3U4HU++1DeMr5YbeULnKr1z3q7BtcmRRkcjbdB0pE4wvpJSsRZRzHBGdsd/ego8IWxm1KWZpOVVBDZPWmG7tI2mjYOEhXPlXOST369fjQDhBSbl8Z5CMkADfbpTNLbyPcDlVfCAG5OAPX3NB6siBdQhDsJFBwD64q1xKrtfMituCeY9sD9GoYLu0iu4IYsGQyKCQNhvWftCvBY2zRq5Nzcny46he5NAsWN94utShGwkacsQA267kfZRq/m8GLLO2RvuenwHw/RpN0lo4bwyFmHTkABIYZGc+n3+lG9clEoSTnYg7kHagCXheS4bPZvWifCEgTWAnMfMpViT1zvQy5kBcMGLAL3Ocfy+FS6NOF1W05SSS6jGM0D68YZShH0Tt2qvqKDwGSRSdvX8fvok+n3XKJJI3RDuG5TvVC4ZIFZTIJPjgkUBH9muvWOm2F5Z39wluEmDRBzjII3/CspPvbeGeXm8Tw8dgRWUBnjibOvXwjnWTE7glT9Bs7qfelaSV41ZduRl3HXv29KIcXrKnGOrnDBHu5M79d+v9KFzOinY4Ge46jpQVfElt5MhiCOjBj1715lkF3KGkncsRjLdq3LGZGxGrE9s7fnW0QwTp4hXKkAhT3FBDNyBuWJs+5z70/aU3hWFqM4KxDYntXP2DSXHO4zzN6+tPtmCEgjYjZAPfFAVurhYtPnuC/KY4yfY1yvULiS4maQnOMgYFOPGN78k0+KwTeeTDyheyjpShptndaheCK1QySkg464Ge9A8cLxSW+hI14giDDKMV6ipXnlnu3tyCtuyhlJHISBttQ7UdTGmLBFPPFcXYIBgU8xU+wG1WoUv9TVrzUHit0Rf3UC/S/wBRPr02oDFrbxwGLAAHMCMnJ60lca3hveI7t3yBEfDQHcACmBL2eIBLgs0YYAMP5etAOIrKRtTluo2BSfEgYdN/60AyyjWVyRjHUUau1U6e3yhlGBt/KhMC+HJ5tzjGR6URj0+fWNVtNOgfzzSBCNjj1O3oM/ZQU9K0bUNauRFpdtJO22eX6K/6j2Fdm4R4Qj4c0/L+B84t9K6C87dOi56b0y6fZWOhaXFa2kaxwwpjygAt7n1JqjrWqJY28RmPLNOQiIDgjO350A+4W/tCyR6tLOcFjFdIrqw9x2oFxdolja2cet29jb82F8eH6Sgnuoqr+0O4uNIjiiR/DZl5uYNzMfUUDtdd8Dg/UlvLhJHvSsdvArc7AAZL57elBEdbtHA5reEHfrGKylEOXAKjsM5bFZQMHG+E4s1fkyoN2+Tv1yO1L6MWO/Qbb/dR3jtyvFmrjYobx8rnP1/dQIZ2IyFHXb9bUGzBduxkWGRx15sfSBP6+yoXikV3RlIwd87bYpktpQbOPDE/u9hzenWhcsMj3R5UbmLZyB9+fqoKVjbSvIAFYgsuMeY/Hp+vjtTXc6nHpFms0nK88gPhRdTkbZPtVLTwIxLNdJzJEoPME+n7fd+NX9G4Y1XXrlr66uTaWTHyuFy8i/5R6dvq79aBUuFV3kvtXncyyeZYEPmbPr/ygD40V4Z0+91iR0tS9laRr53hByc/5j/Oujab+zrh2BvFnhmuWBzmeYkN8cD7qaEgt7eEQ28KpGowEjQKoHwFBzq04e0jT2LJb/KJAc+NOQWz6+lS3KoIH5AMDdsnYU7TQxO3mjTpuWG/2UJvLXS8ESso2+irHNAmHw5PLgn/ACsMhh3FalsxPavbxljBIT4ZfrC/ocdjijrWmnK3kkdfTmGRiht8rWREltidWJDBARge+egxQKht5Y2eGVVDo2CAO4ro3CfCt9w5eJqctvFcN4REcayhSpI7nvtkUjzXsep+JJEB48WxB3Lrn6Q9SO9HrXjmW6mt7O4gSIPyqZTLgL7nPagdNS1TXLl4/k1jDGqSBirSg5A7Ur6wmsPrsGt3nK0dm3iLbDzLgegzvQa84wu7FyxsOZBnkkWXZ+2R61WuOMp7jTpZEswAeZCGegluotU4+1Oee1incR4UrsFQemftrwn7M9dBbPJGQQOUNuDVv9l+sfI4b6Mq+JCJGZe256+9POma6urXkEFt4pedDJhxjyjOfxoEeP8AZnrJQeIy5G2xArKbdS4vsNMvJLa6E3iqfMFBOKygQeMrYNxbrLyMyqbyQDy/DvmqMenIqiRpOUN5SA2GY4HainFmDxpq7SFQBcyemw9T9ooXJdplsYII/iG31fnQBnlYkDz4XZNwQP1+dHODsz8QWcE8vLDzt4nM2BgKTufqobJHG7qWQAYweXO4ona2NlNrEsmlSTxWiqSnygL4ikjZds83Xr+FAxaJYR6vqskkoB062kJK42lfsD7DP1mnWO7D7RKvINgMY27YpcsUW1s0toz9AAeufXNFbUMdgAFAyN+lAXad0JGPojcelKfEvHa6cRa2SrcTv3OwFVuLeI4rGF7e2Yc2fpZ60tcG6UNW4iNxe5a3to0kYEdWI2HvQNFpe6rLp4uNUchn6Ku2M1pQzQmQk8vp3NEL4G7n5SCkcWyLVeVRy8uMDP8AD0oA2q3MsenTyRjzxgEd8A9fyoLp2ryzfTlHQgj1pjmiEkbwleVTlW5u4pAZDZXTxHYqxGGoD8qLFPFKvIpDAhhjb2NDtVBiuMRMHic5yp2U9xV22nS6tWUsCSpA26fo0F5srJG7Ehh0GOo+NBCYZeTOTyLgHfbt9grwjMU8NcgN5hyj9dqsxcokKxSeIOTDnBA6bjB6n36d+1Qu+QCowAcjA6UDTwGFgivYT/i8vNuAdsH7qZuAQDr1iSM/3aTb6hSZwk7nV0YusaPG6kucDYZ+vcffTpwAMcQWinGRbSbg/AdaDWsaLb32p3czSvFJ4zKxVc8wAGO/xrKu6lcCC/ugxzmdvwFZQJfGjMOLtaXovytyCO/T+dBGJc+VcHm2wM/rpR7jAA8Z6uCMj5YdqD+o7dfrwKCI5IAG/KTue+24Ht0opwzHzagNiM7DPXbf+X2VVnABGABmPJx8KIcP7X8IHTBoG2NFVgcjbAPxqDiPVJrWzWKwheW4lJBI6AVNEAZBnfGPyoFxC7qWKuwO3Q+woFx9D1a/lEt3ld845ulMmhi84cnmkdC8UscfMUJOSqgYP30M0+WRpsmRj5h1NMrgNEeYZ3HX4UF+01KC9gLxAhjn6QxWmyzlUXLdh3+FLOrO0R03wmKZuMHlOMjlpmt3dRCyswYMNwd+1AIvZcTKykfbt9nfrSZrKrDqtwQuzjJPemjVCfF69jS5ro/vi/VQDbe5Nt9Js8x6Z6/retSXBFwWi5g+DkL5SM7de1QgZhyevMN/rr2wBZSQCcgZNBjM0ZbnGPUYxzH1962jc4IU4YbkZG5rbM3hoeY5AbBzWKTyJv3I+6gMcGBPn+KK6ZUSWNkLtvytjbGdv966voeiR6VfwXy3DTJDGyBUQeYN7g47Vxq0kePUbZo3ZCJFwVOO9dYumaLh+O5jJSc5zKpwx+vrQUeLQ1rf+LCSy3BaTDHlK9BjrWUH4imlmFo00ryNyHd2JPasoP/Z"/>
          <p:cNvSpPr>
            <a:spLocks noChangeAspect="1" noChangeArrowheads="1"/>
          </p:cNvSpPr>
          <p:nvPr/>
        </p:nvSpPr>
        <p:spPr bwMode="auto">
          <a:xfrm>
            <a:off x="147638" y="-669925"/>
            <a:ext cx="1123950" cy="1400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" name="5 Imagen" descr="Elton May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0"/>
            <a:ext cx="2267744" cy="283087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99792" y="908720"/>
            <a:ext cx="5912197" cy="518457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El ejecutivo del Estado moderno no es otra cosa que un comité de administración de los negocios de la </a:t>
            </a: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burguesía</a:t>
            </a: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.</a:t>
            </a:r>
          </a:p>
          <a:p>
            <a:pPr>
              <a:defRPr/>
            </a:pPr>
            <a:endParaRPr lang="es-MX" sz="4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>
              <a:defRPr/>
            </a:pP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Karl Marx</a:t>
            </a:r>
            <a:endParaRPr lang="en-US" sz="4400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/>
              <a:t>COMPORTAMIENTO ORGANIZACIONAL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7632848" cy="4896544"/>
          </a:xfrm>
        </p:spPr>
        <p:txBody>
          <a:bodyPr>
            <a:normAutofit/>
          </a:bodyPr>
          <a:lstStyle/>
          <a:p>
            <a:pPr algn="just"/>
            <a:r>
              <a:rPr lang="es-ES_tradnl" dirty="0"/>
              <a:t>ELTON MAYO:	REALIZA ESTUDIOS:</a:t>
            </a:r>
          </a:p>
          <a:p>
            <a:pPr algn="just"/>
            <a:endParaRPr lang="es-ES_tradnl" dirty="0"/>
          </a:p>
          <a:p>
            <a:pPr algn="just"/>
            <a:r>
              <a:rPr lang="es-ES_tradnl" u="sng" dirty="0"/>
              <a:t>Fábrica textil (1920): </a:t>
            </a:r>
            <a:r>
              <a:rPr lang="es-ES_tradnl" dirty="0"/>
              <a:t>Cuarto de hilado con Alto índice de rotación. </a:t>
            </a:r>
          </a:p>
          <a:p>
            <a:pPr algn="just"/>
            <a:r>
              <a:rPr lang="es-ES_tradnl" dirty="0"/>
              <a:t>MAYO observa FATIGA, sugiere intervalos de descanso.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/>
              <a:t>Western Electric (1925</a:t>
            </a:r>
            <a:r>
              <a:rPr lang="es-ES_tradnl" dirty="0" smtClean="0"/>
              <a:t>): Estudio </a:t>
            </a:r>
            <a:r>
              <a:rPr lang="es-ES_tradnl" dirty="0"/>
              <a:t>sobre incidencia de la iluminación en productividad.</a:t>
            </a:r>
          </a:p>
          <a:p>
            <a:pPr algn="just"/>
            <a:r>
              <a:rPr lang="es-ES_tradnl" dirty="0"/>
              <a:t>MAYO observa que no influye este factor en el rendimiento, sino que los grupos producen más.</a:t>
            </a:r>
          </a:p>
          <a:p>
            <a:pPr algn="just"/>
            <a:endParaRPr lang="es-ES_tradnl" dirty="0"/>
          </a:p>
          <a:p>
            <a:pPr algn="just"/>
            <a:endParaRPr lang="es-ES_trad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utoUpdateAnimBg="0"/>
      <p:bldP spid="12800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1" y="685801"/>
            <a:ext cx="8420100" cy="654967"/>
          </a:xfrm>
        </p:spPr>
        <p:txBody>
          <a:bodyPr>
            <a:normAutofit/>
          </a:bodyPr>
          <a:lstStyle/>
          <a:p>
            <a:r>
              <a:rPr lang="es-ES_tradnl" dirty="0"/>
              <a:t>COMPORTAMIENTO ORGANIZACIONAL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424936" cy="4968552"/>
          </a:xfrm>
        </p:spPr>
        <p:txBody>
          <a:bodyPr>
            <a:normAutofit/>
          </a:bodyPr>
          <a:lstStyle/>
          <a:p>
            <a:pPr algn="just"/>
            <a:r>
              <a:rPr lang="es-ES_tradnl" dirty="0"/>
              <a:t>E. MAYO:  CONCLUYE</a:t>
            </a:r>
          </a:p>
          <a:p>
            <a:pPr algn="just"/>
            <a:r>
              <a:rPr lang="es-ES_tradnl" dirty="0"/>
              <a:t>Estudios arrojaron nuevos conocimientos sobre el comportamiento de individuos y grupos:</a:t>
            </a:r>
          </a:p>
          <a:p>
            <a:pPr lvl="2" algn="just"/>
            <a:r>
              <a:rPr lang="es-ES_tradnl" sz="2400" dirty="0"/>
              <a:t>Interrelaciones satisfactorias dentro de un grupo. </a:t>
            </a:r>
          </a:p>
          <a:p>
            <a:pPr lvl="2" algn="just"/>
            <a:r>
              <a:rPr lang="es-ES_tradnl" sz="2400" dirty="0"/>
              <a:t>Sentido de pertenencia al grupo.</a:t>
            </a:r>
          </a:p>
          <a:p>
            <a:pPr lvl="2" algn="just"/>
            <a:r>
              <a:rPr lang="es-ES_tradnl" sz="2400" dirty="0"/>
              <a:t>Influencias grupales afectan conductas</a:t>
            </a:r>
            <a:endParaRPr lang="es-ES_tradnl" dirty="0"/>
          </a:p>
          <a:p>
            <a:pPr lvl="2" algn="just"/>
            <a:r>
              <a:rPr lang="es-ES_tradnl" sz="2400" dirty="0"/>
              <a:t>Seguridad laboral grupal, actitudes es importante p/productividad.</a:t>
            </a:r>
            <a:r>
              <a:rPr lang="es-ES_tradnl" dirty="0"/>
              <a:t> </a:t>
            </a:r>
            <a:endParaRPr lang="es-ES_tradnl" dirty="0" smtClean="0"/>
          </a:p>
          <a:p>
            <a:pPr lvl="2" algn="just"/>
            <a:endParaRPr lang="es-ES_tradnl" dirty="0" smtClean="0"/>
          </a:p>
          <a:p>
            <a:pPr algn="just"/>
            <a:r>
              <a:rPr lang="es-ES_tradnl" sz="2000" dirty="0" smtClean="0"/>
              <a:t>7. ¿CÓMO </a:t>
            </a:r>
            <a:r>
              <a:rPr lang="es-ES_tradnl" sz="2000" dirty="0" smtClean="0"/>
              <a:t>SE APLICA HOY EL MÉTODO CONDUCTAL?</a:t>
            </a:r>
          </a:p>
          <a:p>
            <a:pPr algn="just"/>
            <a:r>
              <a:rPr lang="es-ES_tradnl" sz="2000" dirty="0" smtClean="0"/>
              <a:t>Diseño de cargos que motiven, trabajar con equipos de empleados y propiciar la participación.</a:t>
            </a:r>
          </a:p>
          <a:p>
            <a:pPr lvl="2" algn="just"/>
            <a:endParaRPr lang="es-ES_trad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  <p:bldP spid="13005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es-ES_tradnl" dirty="0"/>
              <a:t>MÉTODO SISTÉMICO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136904" cy="4392488"/>
          </a:xfrm>
        </p:spPr>
        <p:txBody>
          <a:bodyPr>
            <a:normAutofit/>
          </a:bodyPr>
          <a:lstStyle/>
          <a:p>
            <a:pPr algn="just"/>
            <a:r>
              <a:rPr lang="es-ES_tradnl" u="sng" dirty="0"/>
              <a:t>APORTES 1960</a:t>
            </a:r>
            <a:endParaRPr lang="es-ES_tradnl" dirty="0"/>
          </a:p>
          <a:p>
            <a:pPr lvl="1" algn="just"/>
            <a:r>
              <a:rPr lang="es-ES_tradnl" dirty="0"/>
              <a:t>SE ANALIZAN LAS ORGANIZACIONES COMO UN SISTEMA.</a:t>
            </a:r>
          </a:p>
          <a:p>
            <a:pPr lvl="1" algn="just"/>
            <a:r>
              <a:rPr lang="es-ES_tradnl" dirty="0"/>
              <a:t>SISTEMA:  Conjunto de partes relacionadas dispuestas de tal </a:t>
            </a:r>
            <a:r>
              <a:rPr lang="es-ES_tradnl" dirty="0" smtClean="0"/>
              <a:t>manera </a:t>
            </a:r>
            <a:r>
              <a:rPr lang="es-ES_tradnl" dirty="0"/>
              <a:t>que producen un todo unificado.</a:t>
            </a:r>
          </a:p>
          <a:p>
            <a:pPr lvl="1" algn="just"/>
            <a:r>
              <a:rPr lang="es-ES_tradnl" dirty="0"/>
              <a:t>CERRADO</a:t>
            </a:r>
            <a:r>
              <a:rPr lang="es-ES_tradnl" dirty="0" smtClean="0"/>
              <a:t>: No </a:t>
            </a:r>
            <a:r>
              <a:rPr lang="es-ES_tradnl" dirty="0"/>
              <a:t>son influidos ni se relacionan con el medio ambiente.</a:t>
            </a:r>
          </a:p>
          <a:p>
            <a:pPr lvl="1" algn="just"/>
            <a:r>
              <a:rPr lang="es-ES_tradnl" dirty="0"/>
              <a:t>ABIERTO</a:t>
            </a:r>
            <a:r>
              <a:rPr lang="es-ES_tradnl" dirty="0" smtClean="0"/>
              <a:t>: Interactúan </a:t>
            </a:r>
            <a:r>
              <a:rPr lang="es-ES_tradnl" dirty="0"/>
              <a:t>dinámicamente con su entorno.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utoUpdateAnimBg="0"/>
      <p:bldP spid="14029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736"/>
            <a:ext cx="8420100" cy="690563"/>
          </a:xfrm>
        </p:spPr>
        <p:txBody>
          <a:bodyPr>
            <a:normAutofit/>
          </a:bodyPr>
          <a:lstStyle/>
          <a:p>
            <a:r>
              <a:rPr lang="es-ES_tradnl"/>
              <a:t>MÉTODO SISTÉMICO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828800"/>
            <a:ext cx="4572000" cy="415885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sz="2000"/>
              <a:t>Existe un problema</a:t>
            </a:r>
          </a:p>
          <a:p>
            <a:pPr algn="just"/>
            <a:r>
              <a:rPr lang="es-ES_tradnl" sz="2000"/>
              <a:t>La causa es única</a:t>
            </a:r>
          </a:p>
          <a:p>
            <a:pPr algn="just"/>
            <a:r>
              <a:rPr lang="es-ES_tradnl" sz="2000"/>
              <a:t>La solución también será única</a:t>
            </a:r>
          </a:p>
          <a:p>
            <a:pPr algn="just"/>
            <a:r>
              <a:rPr lang="es-ES_tradnl" sz="2000"/>
              <a:t>El resultado de la aplicación de la solución puede ser evaluado de antemano.</a:t>
            </a:r>
          </a:p>
          <a:p>
            <a:pPr algn="just"/>
            <a:r>
              <a:rPr lang="es-ES_tradnl" sz="2000"/>
              <a:t>La solución permanecerá a lo largo del tiempo.  </a:t>
            </a:r>
          </a:p>
          <a:p>
            <a:pPr algn="just"/>
            <a:endParaRPr lang="es-ES_tradnl" sz="2000"/>
          </a:p>
        </p:txBody>
      </p:sp>
      <p:sp>
        <p:nvSpPr>
          <p:cNvPr id="1464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828800"/>
            <a:ext cx="4572000" cy="46863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sz="2000"/>
              <a:t>Existe un problema</a:t>
            </a:r>
          </a:p>
          <a:p>
            <a:pPr algn="just"/>
            <a:r>
              <a:rPr lang="es-ES_tradnl" sz="2000"/>
              <a:t>El problema no está aislado sino que se da dentro de un determinado contexto</a:t>
            </a:r>
          </a:p>
          <a:p>
            <a:pPr algn="just"/>
            <a:r>
              <a:rPr lang="es-ES_tradnl" sz="2000"/>
              <a:t>Es necesaria una solución</a:t>
            </a:r>
          </a:p>
          <a:p>
            <a:pPr algn="just"/>
            <a:r>
              <a:rPr lang="es-ES_tradnl" sz="2000"/>
              <a:t>La solución tendrá diversos efectos</a:t>
            </a:r>
          </a:p>
          <a:p>
            <a:pPr algn="just"/>
            <a:r>
              <a:rPr lang="es-ES_tradnl" sz="2000"/>
              <a:t>Es posible y conveniente anticiparse a esos efectos</a:t>
            </a:r>
          </a:p>
          <a:p>
            <a:pPr algn="just"/>
            <a:r>
              <a:rPr lang="es-ES_tradnl" sz="2000"/>
              <a:t>Se puede realizar una evaluación de la solución ponderando consecuencias.</a:t>
            </a:r>
          </a:p>
          <a:p>
            <a:pPr algn="just"/>
            <a:r>
              <a:rPr lang="es-ES_tradnl" sz="2000"/>
              <a:t>La solución no es estática. Al variar situación, la solución variará.</a:t>
            </a:r>
          </a:p>
          <a:p>
            <a:endParaRPr lang="es-ES_tradnl" sz="2000"/>
          </a:p>
          <a:p>
            <a:endParaRPr lang="es-ES_tradnl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utoUpdateAnimBg="0"/>
      <p:bldP spid="146435" grpId="0" build="p" autoUpdateAnimBg="0"/>
      <p:bldP spid="146436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MÉTODO SISTÉMICO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473016" cy="4752528"/>
          </a:xfrm>
        </p:spPr>
        <p:txBody>
          <a:bodyPr>
            <a:noAutofit/>
          </a:bodyPr>
          <a:lstStyle/>
          <a:p>
            <a:pPr algn="just"/>
            <a:r>
              <a:rPr lang="es-ES_tradnl" sz="1800" u="sng" dirty="0"/>
              <a:t>UNA MODIFICACIÓN EN UNA PARTE DEL SISTEMA AFECTA AL RESTO.</a:t>
            </a:r>
          </a:p>
          <a:p>
            <a:pPr algn="just"/>
            <a:endParaRPr lang="es-ES_tradnl" sz="1800" u="sng" dirty="0"/>
          </a:p>
          <a:p>
            <a:pPr algn="just"/>
            <a:r>
              <a:rPr lang="es-ES_tradnl" sz="1800" u="sng" dirty="0"/>
              <a:t>CONCEPTOS BÁSICOS:</a:t>
            </a:r>
          </a:p>
          <a:p>
            <a:pPr lvl="1" algn="just"/>
            <a:r>
              <a:rPr lang="es-ES_tradnl" sz="1800" dirty="0"/>
              <a:t>Un sistema es un todo que significa más que la suma de sus partes.</a:t>
            </a:r>
          </a:p>
          <a:p>
            <a:pPr lvl="1" algn="just"/>
            <a:r>
              <a:rPr lang="es-ES_tradnl" sz="1800" dirty="0"/>
              <a:t>Todo sistema es a su vez un subsistema de un sistema mayor.</a:t>
            </a:r>
          </a:p>
          <a:p>
            <a:pPr lvl="1" algn="just"/>
            <a:r>
              <a:rPr lang="es-ES_tradnl" sz="1800" dirty="0"/>
              <a:t>Un sistema puede ser abierto o cerrado</a:t>
            </a:r>
            <a:r>
              <a:rPr lang="es-ES_tradnl" sz="1800" dirty="0" smtClean="0"/>
              <a:t>.</a:t>
            </a:r>
          </a:p>
          <a:p>
            <a:pPr lvl="1" algn="just"/>
            <a:endParaRPr lang="es-ES_tradnl" sz="1800" dirty="0" smtClean="0"/>
          </a:p>
          <a:p>
            <a:pPr algn="just"/>
            <a:r>
              <a:rPr lang="es-ES_tradnl" sz="1800" dirty="0" smtClean="0"/>
              <a:t>8. ¿CÓMO </a:t>
            </a:r>
            <a:r>
              <a:rPr lang="es-ES_tradnl" sz="1800" dirty="0" smtClean="0"/>
              <a:t>SE APLICA HOY EL MÉTODO SISTÉMICO?</a:t>
            </a:r>
          </a:p>
          <a:p>
            <a:pPr lvl="1" algn="just"/>
            <a:r>
              <a:rPr lang="es-ES_tradnl" sz="1800" dirty="0" smtClean="0"/>
              <a:t>DECISIONES Y ACCIONES DE UN ÁREA DE LA EMPRESA AFECTAN A OTRAS.</a:t>
            </a:r>
          </a:p>
          <a:p>
            <a:pPr lvl="1" algn="just"/>
            <a:r>
              <a:rPr lang="es-ES_tradnl" sz="1800" dirty="0" smtClean="0"/>
              <a:t>LAS ORGANIZACIONES DEPENDEN DE SU ENTORNO.</a:t>
            </a:r>
          </a:p>
          <a:p>
            <a:pPr lvl="1" algn="just"/>
            <a:endParaRPr lang="es-ES_tradnl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422216" cy="1241822"/>
          </a:xfrm>
        </p:spPr>
        <p:txBody>
          <a:bodyPr/>
          <a:lstStyle/>
          <a:p>
            <a:r>
              <a:rPr lang="es-ES_tradnl" dirty="0"/>
              <a:t>MÉTODO DE LAS CONTINGENCIAS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2276872"/>
            <a:ext cx="8153400" cy="4014936"/>
          </a:xfrm>
        </p:spPr>
        <p:txBody>
          <a:bodyPr>
            <a:normAutofit/>
          </a:bodyPr>
          <a:lstStyle/>
          <a:p>
            <a:pPr algn="just"/>
            <a:r>
              <a:rPr lang="es-ES_tradnl" sz="2000" dirty="0"/>
              <a:t>LAS ORGANIZACIONES SON DIFERENTES Y ENFRENTAN DISTINTAS SITUACIONES, ENTONCES NECESITAN MÉTODOS DIVERSOS DE ADMINISTRACIÓN.</a:t>
            </a:r>
          </a:p>
          <a:p>
            <a:pPr algn="just"/>
            <a:endParaRPr lang="es-ES_tradnl" sz="2000" dirty="0"/>
          </a:p>
          <a:p>
            <a:pPr algn="just"/>
            <a:r>
              <a:rPr lang="es-ES_tradnl" sz="2000" dirty="0"/>
              <a:t>LA ADMINISTRACIÓN NO PUEDE BASARSE EN PRINCIPIOS SIMPLES QUE SE APLIQUEN EN TODAS LAS </a:t>
            </a:r>
            <a:r>
              <a:rPr lang="es-ES_tradnl" sz="2000" dirty="0" smtClean="0"/>
              <a:t>SITUACIONES</a:t>
            </a:r>
          </a:p>
          <a:p>
            <a:pPr algn="just"/>
            <a:endParaRPr lang="es-ES_tradnl" sz="2000" dirty="0" smtClean="0"/>
          </a:p>
          <a:p>
            <a:pPr algn="just"/>
            <a:r>
              <a:rPr lang="es-ES_tradnl" sz="2000" dirty="0" smtClean="0"/>
              <a:t>SE </a:t>
            </a:r>
            <a:r>
              <a:rPr lang="es-ES_tradnl" sz="2000" dirty="0" smtClean="0"/>
              <a:t>IDENTIFICAN VARIABLES SITUACIONALES, PARA SABER CUALES SON LAS QUE AFECTAN UNA DETERMINDAD SITUACIÓN.</a:t>
            </a:r>
          </a:p>
          <a:p>
            <a:pPr algn="just"/>
            <a:endParaRPr lang="es-ES_tradnl" sz="2000" dirty="0"/>
          </a:p>
          <a:p>
            <a:pPr algn="just"/>
            <a:endParaRPr lang="es-ES_tradn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"/>
            <a:ext cx="9144000" cy="1085850"/>
          </a:xfrm>
        </p:spPr>
        <p:txBody>
          <a:bodyPr/>
          <a:lstStyle/>
          <a:p>
            <a:r>
              <a:rPr lang="es-ES_tradnl"/>
              <a:t>MÉTODO de las CONTINGENCIAS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771650"/>
            <a:ext cx="8153400" cy="4465662"/>
          </a:xfrm>
        </p:spPr>
        <p:txBody>
          <a:bodyPr>
            <a:normAutofit/>
          </a:bodyPr>
          <a:lstStyle/>
          <a:p>
            <a:pPr algn="just"/>
            <a:r>
              <a:rPr lang="es-ES_tradnl" sz="2000" dirty="0"/>
              <a:t>ALGUNAS VARIABLES DEL ENFOQUE SITUACIONAL:</a:t>
            </a:r>
          </a:p>
          <a:p>
            <a:pPr lvl="1" algn="just"/>
            <a:r>
              <a:rPr lang="es-ES_tradnl" sz="2000" dirty="0"/>
              <a:t>TAMAÑO DE LA  ORGANIZACIÓN: A medida que aumenta se acrecientan los problemas de coordinación, y tendrá diferente estructura una organización de 50 empleados que de 50.000.</a:t>
            </a:r>
          </a:p>
          <a:p>
            <a:pPr lvl="1" algn="just"/>
            <a:r>
              <a:rPr lang="es-ES_tradnl" sz="2000" dirty="0"/>
              <a:t>DIFERENCIAS INDIVIDUALES: Influyen en las técnicas de motivación y estilos de liderazgo.</a:t>
            </a:r>
          </a:p>
          <a:p>
            <a:pPr lvl="1" algn="just"/>
            <a:r>
              <a:rPr lang="es-ES_tradnl" sz="2000" dirty="0"/>
              <a:t>INCERTIDUMBRE AMBIENTAL: Lo que funciona en un entorno estable pude ser inapropiado en un contexto de cambio rápido</a:t>
            </a:r>
            <a:r>
              <a:rPr lang="es-ES_tradnl" sz="2000" dirty="0" smtClean="0"/>
              <a:t>.</a:t>
            </a:r>
          </a:p>
          <a:p>
            <a:pPr algn="just"/>
            <a:r>
              <a:rPr lang="es-ES_tradnl" sz="2000" dirty="0" smtClean="0"/>
              <a:t>9. ¿CÓMO </a:t>
            </a:r>
            <a:r>
              <a:rPr lang="es-ES_tradnl" sz="2000" dirty="0" smtClean="0"/>
              <a:t>SE APLICA HOY EL MÉTODO CONTINGENTE?</a:t>
            </a:r>
          </a:p>
          <a:p>
            <a:pPr lvl="1" algn="just"/>
            <a:r>
              <a:rPr lang="es-ES_tradnl" sz="2000" dirty="0" smtClean="0"/>
              <a:t>NO HAY REGLAS SIMPLES O UNIVERSALES QUE PUEDAN SEGUIR LOS GERENTES</a:t>
            </a:r>
          </a:p>
          <a:p>
            <a:pPr lvl="1" algn="just"/>
            <a:endParaRPr lang="es-ES_tradn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1" y="533400"/>
            <a:ext cx="8267700" cy="1009650"/>
          </a:xfrm>
        </p:spPr>
        <p:txBody>
          <a:bodyPr/>
          <a:lstStyle/>
          <a:p>
            <a:r>
              <a:rPr lang="es-ES_tradnl"/>
              <a:t>TENDENCIAS y TEMAS ACTUALES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711200" y="1600200"/>
            <a:ext cx="7677224" cy="4314825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/>
              <a:t>CONCEPTOS y PRÁCTICAS ADMINISTRATIVAS QUE ESCRIBEN LA HISTORIA DEL MAÑANA</a:t>
            </a:r>
          </a:p>
          <a:p>
            <a:endParaRPr lang="es-ES_tradnl" dirty="0"/>
          </a:p>
          <a:p>
            <a:r>
              <a:rPr lang="es-ES_tradnl" dirty="0"/>
              <a:t>SERVICIO AL CLIENTE</a:t>
            </a:r>
          </a:p>
          <a:p>
            <a:r>
              <a:rPr lang="es-ES_tradnl" dirty="0"/>
              <a:t>INNOVACIÓN</a:t>
            </a:r>
          </a:p>
          <a:p>
            <a:r>
              <a:rPr lang="es-ES_tradnl" dirty="0"/>
              <a:t>GLOBALIZACIÓN</a:t>
            </a:r>
          </a:p>
          <a:p>
            <a:r>
              <a:rPr lang="es-ES_tradnl" dirty="0"/>
              <a:t>ÉTICA</a:t>
            </a:r>
          </a:p>
          <a:p>
            <a:r>
              <a:rPr lang="es-ES_tradnl" dirty="0"/>
              <a:t>DIVERSIDAD DE LOS TRABAJADORES</a:t>
            </a:r>
          </a:p>
          <a:p>
            <a:r>
              <a:rPr lang="es-ES_tradnl" dirty="0"/>
              <a:t>ESPÍRITU EMPRESARIAL</a:t>
            </a:r>
          </a:p>
          <a:p>
            <a:r>
              <a:rPr lang="es-ES_tradnl" dirty="0"/>
              <a:t>COMERCIO ELECTRÓNICO</a:t>
            </a:r>
          </a:p>
          <a:p>
            <a:r>
              <a:rPr lang="es-ES_tradnl" dirty="0"/>
              <a:t>CALIDAD TOTAL</a:t>
            </a:r>
          </a:p>
          <a:p>
            <a:r>
              <a:rPr lang="es-ES_tradnl" dirty="0"/>
              <a:t>ADMINISTRACIÓN del CONOCIMIENTO</a:t>
            </a:r>
          </a:p>
          <a:p>
            <a:r>
              <a:rPr lang="es-ES_tradnl" dirty="0"/>
              <a:t>APRENDIZAJE ORGANIZACIONAL</a:t>
            </a:r>
          </a:p>
          <a:p>
            <a:pPr lvl="1"/>
            <a:endParaRPr lang="es-ES_trad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ADMINISTRACIÓN DE LA CALIDAD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143056" cy="4627984"/>
          </a:xfrm>
        </p:spPr>
        <p:txBody>
          <a:bodyPr/>
          <a:lstStyle/>
          <a:p>
            <a:endParaRPr lang="es-ES_tradnl" u="sng" dirty="0"/>
          </a:p>
          <a:p>
            <a:r>
              <a:rPr lang="es-ES_tradnl" u="sng" dirty="0"/>
              <a:t>ADMINISTRACIÓN DE LA CALIDAD</a:t>
            </a:r>
            <a:r>
              <a:rPr lang="es-ES_tradnl" dirty="0"/>
              <a:t>: UNA FILOSOFÍA ADMINISTRATIVA DE MEJORAMIENTO CONTINUO Y DE RESPUESTA A LAS NECESIDADES Y EXPECTATIVAS DE LOS CLIENTES (EXTERNO E INTERNO).</a:t>
            </a:r>
          </a:p>
          <a:p>
            <a:endParaRPr lang="es-ES_tradnl" dirty="0" smtClean="0"/>
          </a:p>
          <a:p>
            <a:r>
              <a:rPr lang="es-ES_tradnl" dirty="0" smtClean="0"/>
              <a:t>10.</a:t>
            </a:r>
            <a:r>
              <a:rPr lang="es-ES_tradnl" dirty="0" smtClean="0"/>
              <a:t> </a:t>
            </a:r>
            <a:r>
              <a:rPr lang="es-ES_tradnl" dirty="0" smtClean="0"/>
              <a:t>¿Se le da al cliente lo que quiere o lo que el cliente necesita?</a:t>
            </a:r>
            <a:endParaRPr lang="es-ES_trad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>
                <a:solidFill>
                  <a:srgbClr val="7B9899"/>
                </a:solidFill>
                <a:latin typeface="Arial" pitchFamily="34" charset="0"/>
                <a:cs typeface="Arial" pitchFamily="34" charset="0"/>
              </a:rPr>
              <a:t>DEFINICIONES DE LA ADMINISTRACION </a:t>
            </a:r>
            <a:endParaRPr lang="en-US" smtClean="0">
              <a:solidFill>
                <a:srgbClr val="7B98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2143125"/>
            <a:ext cx="8504238" cy="2759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4000" b="1" dirty="0" smtClean="0"/>
              <a:t>Henry </a:t>
            </a:r>
            <a:r>
              <a:rPr lang="es-MX" sz="4000" b="1" dirty="0" err="1" smtClean="0"/>
              <a:t>Fayol</a:t>
            </a:r>
            <a:r>
              <a:rPr lang="es-MX" sz="4000" b="1" dirty="0" smtClean="0"/>
              <a:t> </a:t>
            </a:r>
            <a:r>
              <a:rPr lang="es-MX" sz="4000" dirty="0" smtClean="0"/>
              <a:t>"administrar </a:t>
            </a:r>
            <a:r>
              <a:rPr lang="es-MX" sz="4000" dirty="0" smtClean="0"/>
              <a:t>es prever, organizar, mandar, coordinar y controlar".</a:t>
            </a:r>
            <a:endParaRPr lang="en-US" sz="40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99792" y="908720"/>
            <a:ext cx="5912197" cy="5184576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Mucho más excelente es la virtud del que permanece fiel a la práctica del bien</a:t>
            </a: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, aunque </a:t>
            </a: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el país se halle carente de leyes y sufra una deficiente administración</a:t>
            </a: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.</a:t>
            </a:r>
          </a:p>
          <a:p>
            <a:pPr>
              <a:defRPr/>
            </a:pP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endParaRPr lang="es-MX" sz="44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>
              <a:defRPr/>
            </a:pPr>
            <a:r>
              <a:rPr lang="es-MX" sz="4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Confucio</a:t>
            </a:r>
            <a:endParaRPr lang="en-US" sz="4400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>
                <a:solidFill>
                  <a:srgbClr val="7B9899"/>
                </a:solidFill>
                <a:latin typeface="Arial" pitchFamily="34" charset="0"/>
                <a:cs typeface="Arial" pitchFamily="34" charset="0"/>
              </a:rPr>
              <a:t>DEFINICIONES DE LA ADMINISTRACION </a:t>
            </a:r>
            <a:endParaRPr lang="en-US" smtClean="0">
              <a:solidFill>
                <a:srgbClr val="7B98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2143125"/>
            <a:ext cx="8504238" cy="2759075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sz="3200" b="1" dirty="0" smtClean="0"/>
              <a:t>F. </a:t>
            </a:r>
            <a:r>
              <a:rPr lang="es-MX" sz="3200" b="1" dirty="0" err="1" smtClean="0"/>
              <a:t>Morstein</a:t>
            </a:r>
            <a:r>
              <a:rPr lang="es-MX" sz="3200" b="1" dirty="0" smtClean="0"/>
              <a:t> Marx </a:t>
            </a:r>
            <a:r>
              <a:rPr lang="es-MX" sz="3200" dirty="0" smtClean="0"/>
              <a:t>la concibe como </a:t>
            </a:r>
            <a:r>
              <a:rPr lang="es-MX" sz="3200" dirty="0" smtClean="0"/>
              <a:t>"</a:t>
            </a:r>
            <a:r>
              <a:rPr lang="es-MX" sz="3200" dirty="0" smtClean="0"/>
              <a:t>Toda acción encaminada a convertir un propósito en realidad positiva"…"es un ordenamiento sistemático de medios y el uso calculado de recursos aplicados a la realización de un propósito".</a:t>
            </a:r>
            <a:endParaRPr lang="en-US" sz="32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>
                <a:solidFill>
                  <a:srgbClr val="7B9899"/>
                </a:solidFill>
                <a:latin typeface="Arial" pitchFamily="34" charset="0"/>
                <a:cs typeface="Arial" pitchFamily="34" charset="0"/>
              </a:rPr>
              <a:t>DEFINICIONES DE LA ADMINISTRACION </a:t>
            </a:r>
            <a:endParaRPr lang="en-US" smtClean="0">
              <a:solidFill>
                <a:srgbClr val="7B98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2143125"/>
            <a:ext cx="8504238" cy="3429000"/>
          </a:xfr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3800" b="1" dirty="0" smtClean="0"/>
              <a:t>Fremont E., </a:t>
            </a:r>
            <a:r>
              <a:rPr lang="es-ES" sz="3800" b="1" dirty="0" err="1" smtClean="0"/>
              <a:t>Kast</a:t>
            </a:r>
            <a:r>
              <a:rPr lang="es-ES" sz="3800" dirty="0" smtClean="0"/>
              <a:t>, dice que la: “administración es la coordinación de hombres y recursos materiales para el logro de objetivos organizativos, lo que se logra por medio de cuatro elementos: dirección hacia objetivos, a través de gente, mediante técnicas y dentro de una organización”.</a:t>
            </a:r>
            <a:endParaRPr lang="en-US" sz="38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>
                <a:solidFill>
                  <a:srgbClr val="7B9899"/>
                </a:solidFill>
                <a:latin typeface="Arial" pitchFamily="34" charset="0"/>
                <a:cs typeface="Arial" pitchFamily="34" charset="0"/>
              </a:rPr>
              <a:t>DEFINICIONES DE LA ADMINISTRACION </a:t>
            </a:r>
            <a:endParaRPr lang="en-US" smtClean="0">
              <a:solidFill>
                <a:srgbClr val="7B98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2143125"/>
            <a:ext cx="8504238" cy="3429000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3600" b="1" dirty="0" err="1" smtClean="0"/>
              <a:t>Chiavenato</a:t>
            </a:r>
            <a:r>
              <a:rPr lang="es-ES" sz="3600" b="1" dirty="0" smtClean="0"/>
              <a:t> </a:t>
            </a:r>
            <a:r>
              <a:rPr lang="es-ES" sz="3600" dirty="0" smtClean="0"/>
              <a:t>(</a:t>
            </a:r>
            <a:r>
              <a:rPr lang="es-ES" sz="3600" dirty="0" smtClean="0"/>
              <a:t>1999), refiere que la palabra administración viene: “del latín ad (dirección o tendencia) y </a:t>
            </a:r>
            <a:r>
              <a:rPr lang="es-ES" sz="3600" dirty="0" err="1" smtClean="0"/>
              <a:t>minister</a:t>
            </a:r>
            <a:r>
              <a:rPr lang="es-ES" sz="3600" dirty="0" smtClean="0"/>
              <a:t> (subordinación u obediencia), y significa cumplimiento de una función bajo el mando de otro; esto es, prestación de un servicio”.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>
                <a:solidFill>
                  <a:srgbClr val="7B9899"/>
                </a:solidFill>
                <a:latin typeface="Arial" pitchFamily="34" charset="0"/>
                <a:cs typeface="Arial" pitchFamily="34" charset="0"/>
              </a:rPr>
              <a:t>DEFINICIONES DE LA ADMINISTRACION </a:t>
            </a:r>
            <a:endParaRPr lang="en-US" smtClean="0">
              <a:solidFill>
                <a:srgbClr val="7B98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1643063"/>
            <a:ext cx="8504238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800" dirty="0" smtClean="0"/>
              <a:t>La tarea actual de la administración es interpretar los objetivos propuestos por la organización y transformarlos en acción organizacional a través de la planeación, la organización, la dirección y el control de todas las actividades realizadas en las áreas y niveles de la empresas, con el fin de alcanzar tales objetivos de la manera más adecuada a la situación. Por consiguiente, administración es el proceso de planear, organizar, dirigir y controlar el uso de los recursos para lograr los objetivos</a:t>
            </a:r>
            <a:endParaRPr lang="en-US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>
                <a:solidFill>
                  <a:srgbClr val="7B9899"/>
                </a:solidFill>
                <a:latin typeface="Arial" pitchFamily="34" charset="0"/>
                <a:cs typeface="Arial" pitchFamily="34" charset="0"/>
              </a:rPr>
              <a:t>DEFINICIONES DE LA ADMINISTRACION </a:t>
            </a:r>
            <a:endParaRPr lang="en-US" smtClean="0">
              <a:solidFill>
                <a:srgbClr val="7B98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2143125"/>
            <a:ext cx="8102674" cy="3230091"/>
          </a:xfrm>
        </p:spPr>
        <p:txBody>
          <a:bodyPr/>
          <a:lstStyle/>
          <a:p>
            <a:pPr algn="just"/>
            <a:r>
              <a:rPr lang="es-MX" sz="3600" b="1" dirty="0" smtClean="0"/>
              <a:t>Guzmán Valdivia</a:t>
            </a:r>
            <a:r>
              <a:rPr lang="es-MX" sz="3600" dirty="0" smtClean="0"/>
              <a:t>: "Es la dirección eficaz de las actividades y la colaboración de otras personas para obtener determinados resultados".</a:t>
            </a:r>
            <a:endParaRPr lang="en-US" sz="3600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>
                <a:solidFill>
                  <a:srgbClr val="7B9899"/>
                </a:solidFill>
                <a:latin typeface="Arial" pitchFamily="34" charset="0"/>
                <a:cs typeface="Arial" pitchFamily="34" charset="0"/>
              </a:rPr>
              <a:t>DEFINICIONES DE LA ADMINISTRACION </a:t>
            </a:r>
            <a:endParaRPr lang="en-US" smtClean="0">
              <a:solidFill>
                <a:srgbClr val="7B98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2143124"/>
            <a:ext cx="8504238" cy="4166195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sz="3600" b="1" dirty="0" err="1" smtClean="0"/>
              <a:t>Mooney</a:t>
            </a:r>
            <a:r>
              <a:rPr lang="es-MX" sz="3600" dirty="0" smtClean="0"/>
              <a:t>: "Es el arte o técnica de dirigir e inspirar a los demás, con base en un profundo y claro conocimiento de la naturaleza humana". </a:t>
            </a:r>
            <a:endParaRPr lang="es-MX" sz="36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sz="3600" dirty="0" smtClean="0"/>
              <a:t>Y </a:t>
            </a:r>
            <a:r>
              <a:rPr lang="es-MX" sz="3600" dirty="0" smtClean="0"/>
              <a:t>contrapone esta definición con la que da sobre la organización como: "la técnica de relacionar los deberes o funciones específicas en un todo coordinado".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>
              <a:solidFill>
                <a:srgbClr val="7B9899"/>
              </a:solidFill>
            </a:endParaRPr>
          </a:p>
        </p:txBody>
      </p:sp>
      <p:sp>
        <p:nvSpPr>
          <p:cNvPr id="31746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smtClean="0"/>
          </a:p>
        </p:txBody>
      </p:sp>
      <p:pic>
        <p:nvPicPr>
          <p:cNvPr id="4" name="Picture 6" descr="LIDERAZGO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5588"/>
            <a:ext cx="9144000" cy="631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smtClean="0"/>
              <a:t>Características Básicas de la administración </a:t>
            </a:r>
            <a:endParaRPr lang="en-US" smtClean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/>
              <a:t>Características Básicas de la administración </a:t>
            </a:r>
            <a:endParaRPr lang="en-US" dirty="0"/>
          </a:p>
        </p:txBody>
      </p:sp>
      <p:sp>
        <p:nvSpPr>
          <p:cNvPr id="33795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sz="4000" b="1" dirty="0" smtClean="0"/>
              <a:t>Universalidad</a:t>
            </a:r>
            <a:r>
              <a:rPr lang="es-ES" sz="4000" dirty="0" smtClean="0"/>
              <a:t>. Existe en cualquier grupo social y es susceptible  de aplicarse lo mismo en una empresa industrial que en el ejército, en un hospital, en un evento deportivo.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/>
              <a:t>Características Básicas de la administración </a:t>
            </a:r>
            <a:endParaRPr lang="en-US" dirty="0"/>
          </a:p>
        </p:txBody>
      </p:sp>
      <p:sp>
        <p:nvSpPr>
          <p:cNvPr id="34819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4000" b="1" dirty="0" smtClean="0"/>
              <a:t>Valor instrumental</a:t>
            </a:r>
            <a:r>
              <a:rPr lang="es-ES" sz="4000" dirty="0" smtClean="0"/>
              <a:t>. Dado que su finalidad es eminentemente práctica, la administración resulta ser un medio para lograr un fin y no un fin en si misma: mediante esta se busca obtener determinados  resultados.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</a:rPr>
              <a:t>Definición Etimológica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2143125"/>
            <a:ext cx="8504238" cy="39290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3200" dirty="0" smtClean="0"/>
          </a:p>
          <a:p>
            <a:r>
              <a:rPr lang="es-MX" sz="4000" i="1" dirty="0" smtClean="0"/>
              <a:t>Administración</a:t>
            </a:r>
            <a:r>
              <a:rPr lang="es-MX" sz="4000" i="1" dirty="0" smtClean="0"/>
              <a:t>:</a:t>
            </a:r>
          </a:p>
          <a:p>
            <a:pPr lvl="1"/>
            <a:r>
              <a:rPr lang="es-MX" sz="3700" dirty="0" smtClean="0"/>
              <a:t> ad</a:t>
            </a:r>
            <a:r>
              <a:rPr lang="es-MX" sz="3700" dirty="0" smtClean="0"/>
              <a:t>: dirección </a:t>
            </a:r>
            <a:endParaRPr lang="en-US" sz="3700" dirty="0" smtClean="0"/>
          </a:p>
          <a:p>
            <a:pPr lvl="1"/>
            <a:r>
              <a:rPr lang="es-MX" sz="3700" dirty="0" smtClean="0"/>
              <a:t> </a:t>
            </a:r>
            <a:r>
              <a:rPr lang="es-MX" sz="3700" dirty="0" err="1" smtClean="0"/>
              <a:t>Minister</a:t>
            </a:r>
            <a:r>
              <a:rPr lang="es-MX" sz="3700" dirty="0" smtClean="0"/>
              <a:t>: subordinación </a:t>
            </a:r>
            <a:endParaRPr lang="en-US" sz="37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/>
              <a:t>Características Básicas de la administración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859216" cy="4873752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4000" b="1" dirty="0" smtClean="0"/>
              <a:t>Unidad temporal.  </a:t>
            </a:r>
            <a:r>
              <a:rPr lang="es-ES" sz="4000" dirty="0" smtClean="0"/>
              <a:t>Aunque para fines didácticos se distingan diversas fases y etapas en el proceso administrativo, esto no significa que existan aisladamente. La administración es un proceso dinámico en el que todas sus partes existen simultáneamente.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/>
              <a:t>Características Básicas de la administración </a:t>
            </a:r>
            <a:endParaRPr lang="en-US" dirty="0"/>
          </a:p>
        </p:txBody>
      </p:sp>
      <p:sp>
        <p:nvSpPr>
          <p:cNvPr id="36867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4400" b="1" dirty="0" smtClean="0"/>
              <a:t>Amplitud de ejercicio</a:t>
            </a:r>
            <a:r>
              <a:rPr lang="es-ES" sz="4400" dirty="0" smtClean="0"/>
              <a:t>.  Se aplica en todos los niveles o subsistemas de una organización forma</a:t>
            </a:r>
            <a:r>
              <a:rPr lang="es-ES" sz="4000" dirty="0" smtClean="0"/>
              <a:t>.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/>
              <a:t>Características Básicas de la administración </a:t>
            </a:r>
            <a:endParaRPr lang="en-US" dirty="0"/>
          </a:p>
        </p:txBody>
      </p:sp>
      <p:sp>
        <p:nvSpPr>
          <p:cNvPr id="37891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4400" b="1" dirty="0" smtClean="0"/>
              <a:t>Especificidad. </a:t>
            </a:r>
            <a:r>
              <a:rPr lang="es-ES" sz="4400" dirty="0" smtClean="0"/>
              <a:t>Aunque la administración se auxilie de otras ciencias y técnicas, tienen características propias que le  proporcionan su carácter específico. 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/>
              <a:t>Características Básicas de la administración </a:t>
            </a:r>
            <a:endParaRPr lang="en-US" dirty="0"/>
          </a:p>
        </p:txBody>
      </p:sp>
      <p:sp>
        <p:nvSpPr>
          <p:cNvPr id="38915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4400" b="1" dirty="0" smtClean="0"/>
              <a:t>Interdisciplinariedad. </a:t>
            </a:r>
            <a:r>
              <a:rPr lang="es-ES" sz="4400" dirty="0" smtClean="0"/>
              <a:t>La administración es afín a todas aquellas ciencias y técnicas relacionadas con la eficiencia en el trabajo.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/>
              <a:t>Características Básicas de la administración </a:t>
            </a:r>
            <a:endParaRPr lang="en-US" dirty="0"/>
          </a:p>
        </p:txBody>
      </p:sp>
      <p:sp>
        <p:nvSpPr>
          <p:cNvPr id="39939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sz="4400" b="1" dirty="0" smtClean="0"/>
              <a:t>Flexibilidad. </a:t>
            </a:r>
            <a:r>
              <a:rPr lang="es-ES" sz="4400" dirty="0" smtClean="0"/>
              <a:t>Los principios administrativos se adaptan a las negociaciones propias de cada grupo social en donde se aplican. La rigidez en la administración es inoperante.</a:t>
            </a:r>
            <a:endParaRPr lang="en-US" sz="4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B9899"/>
                </a:solidFill>
              </a:rPr>
              <a:t>Finalmente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sz="4600" dirty="0" smtClean="0"/>
              <a:t>La administración también se puede definir como el proceso de crear, diseñar y mantener un ambiente en el que las personas, laborar o trabajando en grupos, alcancen con eficiencia metas seleccionadas.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sz="4600" dirty="0" smtClean="0"/>
              <a:t>Como administración, las personas realizan funciones administrativas de planeación, organización, integración de personal, dirección y control</a:t>
            </a:r>
            <a:r>
              <a:rPr lang="es-MX" sz="4400" dirty="0" smtClean="0"/>
              <a:t>.</a:t>
            </a:r>
            <a:endParaRPr lang="en-US" sz="4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B9899"/>
                </a:solidFill>
              </a:rPr>
              <a:t>Finalmente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4198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075240" cy="4608512"/>
          </a:xfrm>
        </p:spPr>
        <p:txBody>
          <a:bodyPr>
            <a:normAutofit lnSpcReduction="10000"/>
          </a:bodyPr>
          <a:lstStyle/>
          <a:p>
            <a:r>
              <a:rPr lang="es-MX" sz="3200" dirty="0" smtClean="0"/>
              <a:t>La </a:t>
            </a:r>
            <a:r>
              <a:rPr lang="es-MX" sz="3200" dirty="0" smtClean="0"/>
              <a:t>administración se aplica en todo tipo de corporación. </a:t>
            </a:r>
            <a:endParaRPr lang="en-US" sz="3200" dirty="0" smtClean="0"/>
          </a:p>
          <a:p>
            <a:r>
              <a:rPr lang="es-MX" sz="3200" dirty="0" smtClean="0"/>
              <a:t>Es aplicable a los administradores en todos los niveles de corporación. </a:t>
            </a:r>
            <a:endParaRPr lang="en-US" sz="3200" dirty="0" smtClean="0"/>
          </a:p>
          <a:p>
            <a:r>
              <a:rPr lang="es-MX" sz="3200" dirty="0" smtClean="0"/>
              <a:t>La meta de todos los administradores en todos los niveles de corporación. </a:t>
            </a:r>
            <a:endParaRPr lang="en-US" sz="3200" dirty="0" smtClean="0"/>
          </a:p>
          <a:p>
            <a:r>
              <a:rPr lang="es-MX" sz="3200" dirty="0" smtClean="0"/>
              <a:t>La administración se ocupa del rendimiento; esto implica eficacia y eficiencia</a:t>
            </a:r>
            <a:endParaRPr lang="en-US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B9899"/>
                </a:solidFill>
              </a:rPr>
              <a:t>Finalmente</a:t>
            </a:r>
            <a:endParaRPr lang="en-US" dirty="0" smtClean="0">
              <a:solidFill>
                <a:srgbClr val="7B9899"/>
              </a:solidFill>
            </a:endParaRPr>
          </a:p>
        </p:txBody>
      </p:sp>
      <p:sp>
        <p:nvSpPr>
          <p:cNvPr id="41987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075240" cy="4608512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Elaborar un breve ensayo llamado </a:t>
            </a:r>
            <a:r>
              <a:rPr lang="es-MX" sz="3200" b="1" dirty="0" smtClean="0"/>
              <a:t>“Evolución del pensamiento administrativo” </a:t>
            </a:r>
            <a:r>
              <a:rPr lang="es-MX" sz="3200" dirty="0" smtClean="0"/>
              <a:t>que responda a las diez preguntas anteriores.</a:t>
            </a:r>
          </a:p>
          <a:p>
            <a:r>
              <a:rPr lang="es-MX" sz="3200" dirty="0" smtClean="0"/>
              <a:t>Exponer por equipos las tendencias actuales en administración</a:t>
            </a:r>
          </a:p>
          <a:p>
            <a:r>
              <a:rPr lang="es-MX" sz="3200" dirty="0" smtClean="0"/>
              <a:t>Presentar la idea del producto final</a:t>
            </a:r>
            <a:endParaRPr lang="en-US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7B9899"/>
                </a:solidFill>
              </a:rPr>
              <a:t>Es todo!</a:t>
            </a:r>
            <a:endParaRPr lang="en-US" dirty="0" smtClean="0">
              <a:solidFill>
                <a:srgbClr val="7B9899"/>
              </a:solidFill>
            </a:endParaRPr>
          </a:p>
        </p:txBody>
      </p:sp>
      <p:pic>
        <p:nvPicPr>
          <p:cNvPr id="5" name="4 Marcador de contenido" descr="gracia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500" y="2695892"/>
            <a:ext cx="2667000" cy="268224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</a:rPr>
              <a:t>Definición Etimológica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sz="quarter" idx="1"/>
          </p:nvPr>
        </p:nvSpPr>
        <p:spPr>
          <a:xfrm>
            <a:off x="357188" y="1857375"/>
            <a:ext cx="8504237" cy="4451945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3600" dirty="0" smtClean="0"/>
              <a:t>La palabra "Administración", se forma del prefijo "ad", hacia, y de "</a:t>
            </a:r>
            <a:r>
              <a:rPr lang="es-MX" sz="3600" dirty="0" err="1" smtClean="0"/>
              <a:t>ministratio</a:t>
            </a:r>
            <a:r>
              <a:rPr lang="es-MX" sz="3600" dirty="0" smtClean="0"/>
              <a:t>". </a:t>
            </a:r>
            <a:endParaRPr lang="es-MX" sz="3600" dirty="0" smtClean="0"/>
          </a:p>
          <a:p>
            <a:pPr algn="just"/>
            <a:r>
              <a:rPr lang="es-MX" sz="3600" dirty="0" smtClean="0"/>
              <a:t>Esta </a:t>
            </a:r>
            <a:r>
              <a:rPr lang="es-MX" sz="3600" dirty="0" smtClean="0"/>
              <a:t>última palabra viene a su vez de "</a:t>
            </a:r>
            <a:r>
              <a:rPr lang="es-MX" sz="3600" dirty="0" err="1" smtClean="0"/>
              <a:t>minister</a:t>
            </a:r>
            <a:r>
              <a:rPr lang="es-MX" sz="3600" dirty="0" smtClean="0"/>
              <a:t>", vocablo compuesto de "</a:t>
            </a:r>
            <a:r>
              <a:rPr lang="es-MX" sz="3600" dirty="0" err="1" smtClean="0"/>
              <a:t>minus</a:t>
            </a:r>
            <a:r>
              <a:rPr lang="es-MX" sz="3600" dirty="0" smtClean="0"/>
              <a:t>", comparativo de inferioridad, y del sufijo "ter", que sirve como término de comparación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</a:rPr>
              <a:t>Definición Etimológica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19459" name="2 Marcador de contenido"/>
          <p:cNvSpPr>
            <a:spLocks noGrp="1"/>
          </p:cNvSpPr>
          <p:nvPr>
            <p:ph sz="quarter" idx="1"/>
          </p:nvPr>
        </p:nvSpPr>
        <p:spPr>
          <a:xfrm>
            <a:off x="357188" y="1857375"/>
            <a:ext cx="8504237" cy="4523953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3600" dirty="0" smtClean="0"/>
              <a:t>La etimología nos da pues de la Administración, la idea de que ésta se refiere a una función que se desarrolla bajo el mando de otro; de un servicio que se presta. </a:t>
            </a:r>
            <a:endParaRPr lang="es-MX" sz="3600" dirty="0" smtClean="0"/>
          </a:p>
          <a:p>
            <a:pPr algn="just"/>
            <a:r>
              <a:rPr lang="es-MX" sz="3600" dirty="0" smtClean="0"/>
              <a:t>Servicio </a:t>
            </a:r>
            <a:r>
              <a:rPr lang="es-MX" sz="3600" dirty="0" smtClean="0"/>
              <a:t>y subordinación, son pues los elementos principales </a:t>
            </a:r>
            <a:r>
              <a:rPr lang="es-MX" sz="3600" dirty="0" smtClean="0"/>
              <a:t>obtenidos</a:t>
            </a:r>
          </a:p>
          <a:p>
            <a:pPr algn="just"/>
            <a:r>
              <a:rPr lang="es-MX" sz="3600" dirty="0" smtClean="0"/>
              <a:t>2. ¿Es necesaria la subordinación?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</a:rPr>
              <a:t>Definición Etimológica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20483" name="2 Marcador de contenido"/>
          <p:cNvSpPr>
            <a:spLocks noGrp="1"/>
          </p:cNvSpPr>
          <p:nvPr>
            <p:ph sz="quarter" idx="1"/>
          </p:nvPr>
        </p:nvSpPr>
        <p:spPr>
          <a:xfrm>
            <a:off x="357188" y="1857375"/>
            <a:ext cx="8504237" cy="3929063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es-MX" sz="3600" dirty="0" smtClean="0"/>
              <a:t>Podemos analizar a la administración como una disciplina y como un proceso:</a:t>
            </a:r>
            <a:endParaRPr lang="en-US" sz="3600" dirty="0" smtClean="0"/>
          </a:p>
          <a:p>
            <a:pPr algn="just"/>
            <a:r>
              <a:rPr lang="es-MX" sz="3600" dirty="0" smtClean="0"/>
              <a:t>Como </a:t>
            </a:r>
            <a:r>
              <a:rPr lang="es-MX" sz="3600" i="1" dirty="0" smtClean="0"/>
              <a:t>disciplina</a:t>
            </a:r>
            <a:r>
              <a:rPr lang="es-MX" sz="3600" dirty="0" smtClean="0"/>
              <a:t> es un cuerpo acumulado de conocimientos que incluye principios, conceptos, teorías, 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7B9899"/>
                </a:solidFill>
              </a:rPr>
              <a:t>Definición Etimológica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21507" name="2 Marcador de contenido"/>
          <p:cNvSpPr>
            <a:spLocks noGrp="1"/>
          </p:cNvSpPr>
          <p:nvPr>
            <p:ph sz="quarter" idx="1"/>
          </p:nvPr>
        </p:nvSpPr>
        <p:spPr>
          <a:xfrm>
            <a:off x="357188" y="1857375"/>
            <a:ext cx="8504237" cy="3929063"/>
          </a:xfrm>
        </p:spPr>
        <p:txBody>
          <a:bodyPr/>
          <a:lstStyle/>
          <a:p>
            <a:pPr algn="just"/>
            <a:r>
              <a:rPr lang="es-MX" sz="4000" dirty="0" smtClean="0"/>
              <a:t>Como </a:t>
            </a:r>
            <a:r>
              <a:rPr lang="es-MX" sz="4000" i="1" dirty="0" smtClean="0"/>
              <a:t>proceso</a:t>
            </a:r>
            <a:r>
              <a:rPr lang="es-MX" sz="4000" dirty="0" smtClean="0"/>
              <a:t> comprende funciones y actividades que los administradores deben llevar a cabo para lograr los objetivos de la organización</a:t>
            </a:r>
            <a:r>
              <a:rPr lang="es-MX" sz="36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380</TotalTime>
  <Words>2577</Words>
  <Application>Microsoft Office PowerPoint</Application>
  <PresentationFormat>Presentación en pantalla (4:3)</PresentationFormat>
  <Paragraphs>312</Paragraphs>
  <Slides>58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58</vt:i4>
      </vt:variant>
    </vt:vector>
  </HeadingPairs>
  <TitlesOfParts>
    <vt:vector size="64" baseType="lpstr">
      <vt:lpstr>Georgia</vt:lpstr>
      <vt:lpstr>Arial</vt:lpstr>
      <vt:lpstr>Wingdings 2</vt:lpstr>
      <vt:lpstr>Wingdings</vt:lpstr>
      <vt:lpstr>Calibri</vt:lpstr>
      <vt:lpstr>Mirador</vt:lpstr>
      <vt:lpstr>Principios de  ADMINISTRACION </vt:lpstr>
      <vt:lpstr>Diapositiva 2</vt:lpstr>
      <vt:lpstr>Diapositiva 3</vt:lpstr>
      <vt:lpstr>Diapositiva 4</vt:lpstr>
      <vt:lpstr>Definición Etimológica</vt:lpstr>
      <vt:lpstr>Definición Etimológica</vt:lpstr>
      <vt:lpstr>Definición Etimológica</vt:lpstr>
      <vt:lpstr>Definición Etimológica</vt:lpstr>
      <vt:lpstr>Definición Etimológica</vt:lpstr>
      <vt:lpstr>ADMINISTRACIÓN</vt:lpstr>
      <vt:lpstr>ADMINISTRACIÓN</vt:lpstr>
      <vt:lpstr>ADMINISTRACIÓN</vt:lpstr>
      <vt:lpstr>ADMINISTRACIÓN</vt:lpstr>
      <vt:lpstr>ADMINISTRACIÓN</vt:lpstr>
      <vt:lpstr>EVOLUCIÓN DE LA ADMINISTRACIÓN</vt:lpstr>
      <vt:lpstr>EVOLUCIÓN DE LA ADMINISTRACIÓN</vt:lpstr>
      <vt:lpstr>EVOLUCIÓN DE LA ADMINISTRACIÓN</vt:lpstr>
      <vt:lpstr>EVOLUCIÓN DE LA ADMINISTRACIÓN</vt:lpstr>
      <vt:lpstr>EVOLUCIÓN DE LA ADMINISTRACIÓN</vt:lpstr>
      <vt:lpstr>TEORÍAS DE LA ADMINISTRACIÓN</vt:lpstr>
      <vt:lpstr>FREDERICK TAYLOR (1911)</vt:lpstr>
      <vt:lpstr>ADMINISTRACIÓN CIENTÍFICA</vt:lpstr>
      <vt:lpstr>ADMINISTRACIÓN CIENTÍFICA</vt:lpstr>
      <vt:lpstr>ADMINISTRACIÓN CIENTÍFICA</vt:lpstr>
      <vt:lpstr>PRINCIPIOS ADM.   H. FAYOL</vt:lpstr>
      <vt:lpstr>Diapositiva 26</vt:lpstr>
      <vt:lpstr>H.FAYOL </vt:lpstr>
      <vt:lpstr>TEORÍAS GENERALES DE LA ADMINIST.</vt:lpstr>
      <vt:lpstr>COMPORTAMIENTO ORGANIZACIONAL</vt:lpstr>
      <vt:lpstr>COMPORTAMIENTO ORGANIZACIONAL</vt:lpstr>
      <vt:lpstr>COMPORTAMIENTO ORGANIZACIONAL</vt:lpstr>
      <vt:lpstr>MÉTODO SISTÉMICO</vt:lpstr>
      <vt:lpstr>MÉTODO SISTÉMICO</vt:lpstr>
      <vt:lpstr>MÉTODO SISTÉMICO</vt:lpstr>
      <vt:lpstr>MÉTODO DE LAS CONTINGENCIAS</vt:lpstr>
      <vt:lpstr>MÉTODO de las CONTINGENCIAS</vt:lpstr>
      <vt:lpstr>TENDENCIAS y TEMAS ACTUALES</vt:lpstr>
      <vt:lpstr>ADMINISTRACIÓN DE LA CALIDAD</vt:lpstr>
      <vt:lpstr>DEFINICIONES DE LA ADMINISTRACION </vt:lpstr>
      <vt:lpstr>DEFINICIONES DE LA ADMINISTRACION </vt:lpstr>
      <vt:lpstr>DEFINICIONES DE LA ADMINISTRACION </vt:lpstr>
      <vt:lpstr>DEFINICIONES DE LA ADMINISTRACION </vt:lpstr>
      <vt:lpstr>DEFINICIONES DE LA ADMINISTRACION </vt:lpstr>
      <vt:lpstr>DEFINICIONES DE LA ADMINISTRACION </vt:lpstr>
      <vt:lpstr>DEFINICIONES DE LA ADMINISTRACION </vt:lpstr>
      <vt:lpstr>Diapositiva 46</vt:lpstr>
      <vt:lpstr>Características Básicas de la administración </vt:lpstr>
      <vt:lpstr>Características Básicas de la administración </vt:lpstr>
      <vt:lpstr>Características Básicas de la administración </vt:lpstr>
      <vt:lpstr>Características Básicas de la administración </vt:lpstr>
      <vt:lpstr>Características Básicas de la administración </vt:lpstr>
      <vt:lpstr>Características Básicas de la administración </vt:lpstr>
      <vt:lpstr>Características Básicas de la administración </vt:lpstr>
      <vt:lpstr>Características Básicas de la administración </vt:lpstr>
      <vt:lpstr>Finalmente</vt:lpstr>
      <vt:lpstr>Finalmente</vt:lpstr>
      <vt:lpstr>Finalmente</vt:lpstr>
      <vt:lpstr>Es todo!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ADMINISTRACION</dc:title>
  <dc:creator>Wenceslao Verdugo</dc:creator>
  <cp:keywords>UNIDEP</cp:keywords>
  <cp:lastModifiedBy>wtianguis.com</cp:lastModifiedBy>
  <cp:revision>51</cp:revision>
  <dcterms:created xsi:type="dcterms:W3CDTF">2008-05-21T14:22:55Z</dcterms:created>
  <dcterms:modified xsi:type="dcterms:W3CDTF">2010-11-05T05:25:24Z</dcterms:modified>
</cp:coreProperties>
</file>