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67" r:id="rId4"/>
    <p:sldId id="269" r:id="rId5"/>
    <p:sldId id="270" r:id="rId6"/>
    <p:sldId id="268" r:id="rId7"/>
    <p:sldId id="266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8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0878D92-DB6F-4AA2-B142-D73025F37DD9}" type="datetimeFigureOut">
              <a:rPr lang="es-MX" smtClean="0"/>
              <a:t>28/07/2014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ctmanagementdocs.com/project-documents/statement-of-work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6777318" cy="1731982"/>
          </a:xfrm>
        </p:spPr>
        <p:txBody>
          <a:bodyPr/>
          <a:lstStyle/>
          <a:p>
            <a:r>
              <a:rPr lang="es-MX" sz="6000" b="1" dirty="0" smtClean="0"/>
              <a:t>Selección </a:t>
            </a:r>
            <a:r>
              <a:rPr lang="es-MX" sz="6000" b="1" dirty="0"/>
              <a:t>de la fuente de financiamiento</a:t>
            </a:r>
            <a:endParaRPr lang="es-MX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09512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Dr. Wenceslao Verdugo Rojas</a:t>
            </a:r>
          </a:p>
          <a:p>
            <a:r>
              <a:rPr lang="es-MX" dirty="0" smtClean="0"/>
              <a:t>U da </a:t>
            </a:r>
            <a:r>
              <a:rPr lang="es-MX" dirty="0" smtClean="0"/>
              <a:t>Vinci</a:t>
            </a:r>
          </a:p>
          <a:p>
            <a:endParaRPr lang="es-MX" dirty="0" smtClean="0"/>
          </a:p>
          <a:p>
            <a:r>
              <a:rPr lang="es-MX" dirty="0" smtClean="0"/>
              <a:t>Fuentes </a:t>
            </a:r>
            <a:r>
              <a:rPr lang="es-MX" dirty="0"/>
              <a:t>de Financiamiento</a:t>
            </a:r>
          </a:p>
          <a:p>
            <a:r>
              <a:rPr lang="es-MX" dirty="0"/>
              <a:t>Para el Desarrollo de Proyectos</a:t>
            </a:r>
          </a:p>
          <a:p>
            <a:r>
              <a:rPr lang="es-MX" dirty="0" smtClean="0"/>
              <a:t>Semana 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190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6777318" cy="1731982"/>
          </a:xfrm>
        </p:spPr>
        <p:txBody>
          <a:bodyPr/>
          <a:lstStyle/>
          <a:p>
            <a:r>
              <a:rPr lang="es-MX" sz="6000" b="1" dirty="0" smtClean="0"/>
              <a:t>Desarroll</a:t>
            </a:r>
            <a:r>
              <a:rPr lang="es-MX" sz="6000" b="1" dirty="0" smtClean="0"/>
              <a:t>o de la propuesta </a:t>
            </a:r>
            <a:r>
              <a:rPr lang="es-MX" sz="6000" b="1" dirty="0" smtClean="0"/>
              <a:t>de </a:t>
            </a:r>
            <a:r>
              <a:rPr lang="es-MX" sz="6000" b="1" dirty="0"/>
              <a:t>financiamiento</a:t>
            </a:r>
            <a:endParaRPr lang="es-MX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09512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Dr. Wenceslao Verdugo Rojas</a:t>
            </a:r>
          </a:p>
          <a:p>
            <a:r>
              <a:rPr lang="es-MX" dirty="0" smtClean="0"/>
              <a:t>U da </a:t>
            </a:r>
            <a:r>
              <a:rPr lang="es-MX" dirty="0" smtClean="0"/>
              <a:t>Vinci</a:t>
            </a:r>
          </a:p>
          <a:p>
            <a:endParaRPr lang="es-MX" dirty="0" smtClean="0"/>
          </a:p>
          <a:p>
            <a:r>
              <a:rPr lang="es-MX" dirty="0" smtClean="0"/>
              <a:t>Fuentes </a:t>
            </a:r>
            <a:r>
              <a:rPr lang="es-MX" dirty="0"/>
              <a:t>de Financiamiento</a:t>
            </a:r>
          </a:p>
          <a:p>
            <a:r>
              <a:rPr lang="es-MX" dirty="0"/>
              <a:t>Para el Desarrollo de Proyectos</a:t>
            </a:r>
          </a:p>
          <a:p>
            <a:r>
              <a:rPr lang="es-MX" dirty="0" smtClean="0"/>
              <a:t>Semana 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705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Elaboración del documento de intención del proyecto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8352928" cy="4248472"/>
          </a:xfrm>
        </p:spPr>
        <p:txBody>
          <a:bodyPr>
            <a:noAutofit/>
          </a:bodyPr>
          <a:lstStyle/>
          <a:p>
            <a:r>
              <a:rPr lang="es-MX" sz="2000" dirty="0" smtClean="0"/>
              <a:t>Los protocolos varían, las preguntas y necesidades de información son diferentes para cada donante.</a:t>
            </a:r>
          </a:p>
          <a:p>
            <a:r>
              <a:rPr lang="es-MX" sz="2000" dirty="0" smtClean="0"/>
              <a:t>Respondiendo las preguntas de </a:t>
            </a:r>
            <a:r>
              <a:rPr lang="es-MX" sz="2000" dirty="0" err="1" smtClean="0"/>
              <a:t>Ander</a:t>
            </a:r>
            <a:r>
              <a:rPr lang="es-MX" sz="2000" dirty="0" smtClean="0"/>
              <a:t> </a:t>
            </a:r>
            <a:r>
              <a:rPr lang="es-MX" sz="2000" dirty="0" err="1" smtClean="0"/>
              <a:t>Egg</a:t>
            </a:r>
            <a:r>
              <a:rPr lang="es-MX" sz="2000" dirty="0" smtClean="0"/>
              <a:t> y el protocolo del </a:t>
            </a:r>
            <a:r>
              <a:rPr lang="es-MX" sz="2000" dirty="0" err="1" smtClean="0"/>
              <a:t>CONACyT</a:t>
            </a:r>
            <a:r>
              <a:rPr lang="es-MX" sz="2000" dirty="0" smtClean="0"/>
              <a:t> es suficiente para tener respuesta a cualquier otro formato solicitado por otros donantes.</a:t>
            </a:r>
          </a:p>
          <a:p>
            <a:r>
              <a:rPr lang="es-MX" sz="2000" dirty="0" smtClean="0"/>
              <a:t>Debemos tener en cuenta que es nuestro proyecto y por lo tanto lo debemos conocer a profundidad y tener claro cada aspecto del mismo.</a:t>
            </a:r>
          </a:p>
          <a:p>
            <a:r>
              <a:rPr lang="es-MX" sz="2000" dirty="0" smtClean="0"/>
              <a:t>Es usual considerar la redacción tipo </a:t>
            </a:r>
            <a:r>
              <a:rPr lang="es-MX" sz="2000" b="1" dirty="0" smtClean="0"/>
              <a:t>SOW – </a:t>
            </a:r>
            <a:r>
              <a:rPr lang="es-MX" sz="2000" b="1" dirty="0" err="1" smtClean="0"/>
              <a:t>Statement</a:t>
            </a:r>
            <a:r>
              <a:rPr lang="es-MX" sz="2000" b="1" dirty="0" smtClean="0"/>
              <a:t> of </a:t>
            </a:r>
            <a:r>
              <a:rPr lang="es-MX" sz="2000" b="1" dirty="0" err="1" smtClean="0"/>
              <a:t>Work</a:t>
            </a:r>
            <a:r>
              <a:rPr lang="es-MX" sz="2000" b="1" dirty="0" smtClean="0"/>
              <a:t> o Declaración de Trabajo: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52423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Elaboración del documento de intención del proyecto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8352928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800" dirty="0"/>
              <a:t>Una declaración de trabajo (</a:t>
            </a:r>
            <a:r>
              <a:rPr lang="es-MX" sz="1800" dirty="0" smtClean="0"/>
              <a:t>SOW) </a:t>
            </a:r>
            <a:r>
              <a:rPr lang="es-MX" sz="1800" dirty="0"/>
              <a:t>es un documento </a:t>
            </a:r>
            <a:r>
              <a:rPr lang="es-MX" sz="1800" dirty="0" smtClean="0"/>
              <a:t>que debemos actualizar constantemente y sirve como </a:t>
            </a:r>
            <a:r>
              <a:rPr lang="es-MX" sz="1800" dirty="0"/>
              <a:t>base para </a:t>
            </a:r>
            <a:r>
              <a:rPr lang="es-MX" sz="1800" dirty="0" smtClean="0"/>
              <a:t>el proyecto</a:t>
            </a:r>
            <a:r>
              <a:rPr lang="es-MX" sz="1800" dirty="0"/>
              <a:t>. </a:t>
            </a:r>
            <a:r>
              <a:rPr lang="es-MX" sz="1800" dirty="0" smtClean="0"/>
              <a:t>Se </a:t>
            </a:r>
            <a:r>
              <a:rPr lang="es-MX" sz="1800" dirty="0"/>
              <a:t>escribe normalmente </a:t>
            </a:r>
            <a:r>
              <a:rPr lang="es-MX" sz="1800" dirty="0" smtClean="0"/>
              <a:t>al inicio del proyecto y se va </a:t>
            </a:r>
            <a:r>
              <a:rPr lang="es-MX" sz="1800" dirty="0" smtClean="0"/>
              <a:t>adecuando </a:t>
            </a:r>
            <a:r>
              <a:rPr lang="es-MX" sz="1800" dirty="0" smtClean="0"/>
              <a:t>conforme avanza el proyecto. Tiene generalmente las </a:t>
            </a:r>
            <a:r>
              <a:rPr lang="es-MX" sz="1800" dirty="0"/>
              <a:t>siguientes secciones</a:t>
            </a:r>
            <a:r>
              <a:rPr lang="es-MX" sz="1800" dirty="0" smtClean="0"/>
              <a:t>:</a:t>
            </a:r>
          </a:p>
          <a:p>
            <a:pPr marL="0" indent="0">
              <a:buNone/>
            </a:pPr>
            <a:endParaRPr lang="es-MX" sz="1800" dirty="0"/>
          </a:p>
          <a:p>
            <a:r>
              <a:rPr lang="es-MX" sz="1800" dirty="0" smtClean="0"/>
              <a:t>Un </a:t>
            </a:r>
            <a:r>
              <a:rPr lang="es-MX" sz="1800" dirty="0"/>
              <a:t>Resumen </a:t>
            </a:r>
            <a:r>
              <a:rPr lang="es-MX" sz="1800" dirty="0" smtClean="0"/>
              <a:t>Ejecutivo que proporciona </a:t>
            </a:r>
            <a:r>
              <a:rPr lang="es-MX" sz="1800" dirty="0"/>
              <a:t>una breve descripción de la finalidad del </a:t>
            </a:r>
            <a:r>
              <a:rPr lang="es-MX" sz="1800" dirty="0" smtClean="0"/>
              <a:t>proyecto, </a:t>
            </a:r>
            <a:r>
              <a:rPr lang="es-MX" sz="1800" dirty="0"/>
              <a:t>sus </a:t>
            </a:r>
            <a:r>
              <a:rPr lang="es-MX" sz="1800" dirty="0" smtClean="0"/>
              <a:t>antecedentes, </a:t>
            </a:r>
            <a:r>
              <a:rPr lang="es-MX" sz="1800" dirty="0"/>
              <a:t>su ámbito de aplicación y, a veces un plan de proyecto de alto nivel.</a:t>
            </a:r>
          </a:p>
          <a:p>
            <a:endParaRPr lang="es-MX" sz="1800" dirty="0" smtClean="0"/>
          </a:p>
          <a:p>
            <a:r>
              <a:rPr lang="es-MX" sz="1800" dirty="0" smtClean="0"/>
              <a:t>Objetivos generalmente con modelo SMART.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11764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Elaboración del documento de intención del proyecto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8352928" cy="4248472"/>
          </a:xfrm>
        </p:spPr>
        <p:txBody>
          <a:bodyPr>
            <a:noAutofit/>
          </a:bodyPr>
          <a:lstStyle/>
          <a:p>
            <a:r>
              <a:rPr lang="es-MX" sz="1800" dirty="0"/>
              <a:t>Entregables en un listado de productos por el proyecto, se recomienda describir cada entrega.</a:t>
            </a:r>
          </a:p>
          <a:p>
            <a:endParaRPr lang="es-MX" sz="1800" dirty="0" smtClean="0"/>
          </a:p>
          <a:p>
            <a:r>
              <a:rPr lang="es-MX" sz="1800" dirty="0" smtClean="0"/>
              <a:t>Supuestos </a:t>
            </a:r>
            <a:r>
              <a:rPr lang="es-MX" sz="1800" dirty="0"/>
              <a:t>del proyecto, riesgos y limitantes ya que puede haber una serie de temas desconocidos cuando se está planeando un proyecto. </a:t>
            </a:r>
          </a:p>
          <a:p>
            <a:endParaRPr lang="es-MX" sz="1800" dirty="0" smtClean="0"/>
          </a:p>
          <a:p>
            <a:r>
              <a:rPr lang="es-MX" sz="1800" dirty="0" smtClean="0"/>
              <a:t>Las </a:t>
            </a:r>
            <a:r>
              <a:rPr lang="es-MX" sz="1800" dirty="0"/>
              <a:t>partes </a:t>
            </a:r>
            <a:r>
              <a:rPr lang="es-MX" sz="1800" dirty="0" smtClean="0"/>
              <a:t>interesadas, grupos </a:t>
            </a:r>
            <a:r>
              <a:rPr lang="es-MX" sz="1800" dirty="0"/>
              <a:t>de interés identificados hasta ahora en el </a:t>
            </a:r>
            <a:r>
              <a:rPr lang="es-MX" sz="1800" dirty="0" smtClean="0"/>
              <a:t>proyecto y en su caso que función realizarán.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00684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Elaboración del documento de intención del proyecto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8352928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800" b="1" dirty="0" smtClean="0"/>
              <a:t>Además de lo anterior y en forma más puntual para la redacción de la carta de presentación:</a:t>
            </a:r>
          </a:p>
          <a:p>
            <a:r>
              <a:rPr lang="es-MX" sz="1800" dirty="0" smtClean="0"/>
              <a:t>Crear una portada minimalista comprensible</a:t>
            </a:r>
          </a:p>
          <a:p>
            <a:r>
              <a:rPr lang="es-MX" sz="1800" dirty="0" smtClean="0"/>
              <a:t>Proveer un resumen ejecutivo</a:t>
            </a:r>
          </a:p>
          <a:p>
            <a:r>
              <a:rPr lang="es-MX" sz="1800" dirty="0" smtClean="0"/>
              <a:t>Introducir a la idea</a:t>
            </a:r>
          </a:p>
          <a:p>
            <a:r>
              <a:rPr lang="es-MX" sz="1800" dirty="0" smtClean="0"/>
              <a:t>Establecer las necesidades del programa</a:t>
            </a:r>
          </a:p>
          <a:p>
            <a:r>
              <a:rPr lang="es-MX" sz="1800" dirty="0" smtClean="0"/>
              <a:t>Especificar metas, objetivos y como se evaluarán</a:t>
            </a:r>
          </a:p>
          <a:p>
            <a:r>
              <a:rPr lang="es-MX" sz="1800" dirty="0" smtClean="0"/>
              <a:t>Compartir la historia de la organización</a:t>
            </a:r>
          </a:p>
          <a:p>
            <a:r>
              <a:rPr lang="es-MX" sz="1800" dirty="0" smtClean="0"/>
              <a:t>Detallar el presupuesto en números y narrativa</a:t>
            </a:r>
          </a:p>
          <a:p>
            <a:r>
              <a:rPr lang="es-MX" sz="1800" dirty="0" smtClean="0"/>
              <a:t>Anexar lo necesario</a:t>
            </a:r>
          </a:p>
          <a:p>
            <a:endParaRPr lang="es-MX" sz="1800" dirty="0"/>
          </a:p>
          <a:p>
            <a:r>
              <a:rPr lang="es-MX" sz="1800" dirty="0" smtClean="0"/>
              <a:t>Ver Formato para SOW en </a:t>
            </a:r>
            <a:r>
              <a:rPr lang="es-MX" sz="1800" dirty="0">
                <a:hlinkClick r:id="rId2"/>
              </a:rPr>
              <a:t>http://</a:t>
            </a:r>
            <a:r>
              <a:rPr lang="es-MX" sz="1800" dirty="0" smtClean="0">
                <a:hlinkClick r:id="rId2"/>
              </a:rPr>
              <a:t>www.projectmanagementdocs.com/project-documents/statement-of-work.html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351474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Evaluación del documento de intención del proyecto.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991856"/>
              </p:ext>
            </p:extLst>
          </p:nvPr>
        </p:nvGraphicFramePr>
        <p:xfrm>
          <a:off x="539552" y="1988840"/>
          <a:ext cx="7931845" cy="4739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699"/>
                <a:gridCol w="5982146"/>
              </a:tblGrid>
              <a:tr h="155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Componente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Excelente 3 puntos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  <a:tr h="630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Portada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El proyecto incluye una portada con todos los datos que requiere un trabajo.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  <a:tr h="468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Resumen Ejecutivo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El resumen es breve indicando necesidades, metas y productos.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  <a:tr h="468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Introducción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La  introducción del proyecto está escrita en forma clara y precisa.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  <a:tr h="468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Objetivos SMART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Los objetivos son claros y precisos, nos permiten saber hacia dónde vamos y lo que esperamos del proyecto. Son posibles de cumplir, medir y evaluar.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  <a:tr h="468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Necesidades que busca cubrir el proyecto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El proyecto cuenta con delimitación del tema así como planteamiento de problema de forma clara y precisa.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  <a:tr h="635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Justificación del proyecto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Se explica las razones por las que se hará el proyecto y los contenidos transversales a desarrollar.</a:t>
                      </a:r>
                      <a:endParaRPr lang="es-MX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0703" marR="60703" marT="0" marB="0" anchor="ctr"/>
                </a:tc>
              </a:tr>
              <a:tr h="170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Entregables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Indica claramente los productos a entregar así como las fechas de entrega.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  <a:tr h="170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Supuestos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Describe riesgos y limitantes del proyecto.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  <a:tr h="34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El documento en general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Contenido bien organizado usando títulos y listas para agrupar el material relacionado.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  <a:tr h="234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Ortografía y gramática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No hay faltas de ortografía ni errores gramaticales.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  <a:tr h="313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Referencias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Todas las fuentes de información están documentadas.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3" marR="60703" marT="0" marB="0" anchor="ctr"/>
                </a:tc>
              </a:tr>
            </a:tbl>
          </a:graphicData>
        </a:graphic>
      </p:graphicFrame>
      <p:sp>
        <p:nvSpPr>
          <p:cNvPr id="6" name="3 Marcador de contenido"/>
          <p:cNvSpPr txBox="1">
            <a:spLocks/>
          </p:cNvSpPr>
          <p:nvPr/>
        </p:nvSpPr>
        <p:spPr>
          <a:xfrm>
            <a:off x="467544" y="1556792"/>
            <a:ext cx="835292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1800" b="1" dirty="0" smtClean="0"/>
              <a:t>Para la evaluación del documento: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650736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402</TotalTime>
  <Words>568</Words>
  <Application>Microsoft Office PowerPoint</Application>
  <PresentationFormat>Presentación en pantalla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Ejecutivo</vt:lpstr>
      <vt:lpstr>Selección de la fuente de financiamiento</vt:lpstr>
      <vt:lpstr>Desarrollo de la propuesta de financiamiento</vt:lpstr>
      <vt:lpstr>Elaboración del documento de intención del proyecto.</vt:lpstr>
      <vt:lpstr>Elaboración del documento de intención del proyecto.</vt:lpstr>
      <vt:lpstr>Elaboración del documento de intención del proyecto.</vt:lpstr>
      <vt:lpstr>Elaboración del documento de intención del proyecto.</vt:lpstr>
      <vt:lpstr>Evaluación del documento de intención del proyecto.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Elaboración de Presupuesto</dc:title>
  <dc:creator>DrWenceslao</dc:creator>
  <cp:lastModifiedBy>Wenceslao Verdugo Rojas</cp:lastModifiedBy>
  <cp:revision>44</cp:revision>
  <dcterms:created xsi:type="dcterms:W3CDTF">2013-12-17T15:58:18Z</dcterms:created>
  <dcterms:modified xsi:type="dcterms:W3CDTF">2014-07-28T19:00:02Z</dcterms:modified>
</cp:coreProperties>
</file>