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6" r:id="rId3"/>
    <p:sldId id="257" r:id="rId4"/>
    <p:sldId id="286" r:id="rId5"/>
    <p:sldId id="277" r:id="rId6"/>
    <p:sldId id="278" r:id="rId7"/>
    <p:sldId id="279" r:id="rId8"/>
    <p:sldId id="258" r:id="rId9"/>
    <p:sldId id="259" r:id="rId10"/>
    <p:sldId id="260" r:id="rId11"/>
    <p:sldId id="261" r:id="rId12"/>
    <p:sldId id="262" r:id="rId13"/>
    <p:sldId id="264" r:id="rId14"/>
    <p:sldId id="274" r:id="rId15"/>
    <p:sldId id="275" r:id="rId16"/>
    <p:sldId id="265" r:id="rId17"/>
    <p:sldId id="266" r:id="rId18"/>
    <p:sldId id="268" r:id="rId19"/>
    <p:sldId id="263" r:id="rId20"/>
    <p:sldId id="269" r:id="rId21"/>
    <p:sldId id="270" r:id="rId22"/>
    <p:sldId id="280" r:id="rId23"/>
    <p:sldId id="281" r:id="rId24"/>
    <p:sldId id="282" r:id="rId25"/>
    <p:sldId id="271" r:id="rId26"/>
    <p:sldId id="284" r:id="rId27"/>
    <p:sldId id="283" r:id="rId28"/>
    <p:sldId id="272" r:id="rId29"/>
    <p:sldId id="267" r:id="rId30"/>
    <p:sldId id="273" r:id="rId31"/>
    <p:sldId id="285" r:id="rId32"/>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946"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4 Rectángulo"/>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Rectángulo"/>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6 Rectángulo"/>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9 Conector recto"/>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10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1 Conector recto"/>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12 Conector recto"/>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13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14 Conector recto"/>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15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16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17 Elipse"/>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18 Elipse"/>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19 Elipse"/>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20 Elipse"/>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7 Título"/>
          <p:cNvSpPr>
            <a:spLocks noGrp="1"/>
          </p:cNvSpPr>
          <p:nvPr>
            <p:ph type="ctrTitle"/>
          </p:nvPr>
        </p:nvSpPr>
        <p:spPr>
          <a:xfrm>
            <a:off x="2286000" y="3124200"/>
            <a:ext cx="6172200" cy="1894362"/>
          </a:xfrm>
        </p:spPr>
        <p:txBody>
          <a:bodyPr/>
          <a:lstStyle>
            <a:lvl1pPr>
              <a:defRPr b="1"/>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22" name="27 Marcador de fecha"/>
          <p:cNvSpPr>
            <a:spLocks noGrp="1"/>
          </p:cNvSpPr>
          <p:nvPr>
            <p:ph type="dt" sz="half" idx="10"/>
          </p:nvPr>
        </p:nvSpPr>
        <p:spPr bwMode="auto">
          <a:xfrm rot="5400000">
            <a:off x="7764463" y="1174750"/>
            <a:ext cx="2286000" cy="381000"/>
          </a:xfrm>
        </p:spPr>
        <p:txBody>
          <a:bodyPr/>
          <a:lstStyle>
            <a:lvl1pPr>
              <a:defRPr/>
            </a:lvl1pPr>
          </a:lstStyle>
          <a:p>
            <a:pPr>
              <a:defRPr/>
            </a:pPr>
            <a:fld id="{0DD0BCB6-6DBC-4D6D-9B5A-793A04D408FD}" type="datetimeFigureOut">
              <a:rPr lang="es-MX"/>
              <a:pPr>
                <a:defRPr/>
              </a:pPr>
              <a:t>30/09/2010</a:t>
            </a:fld>
            <a:endParaRPr lang="es-MX"/>
          </a:p>
        </p:txBody>
      </p:sp>
      <p:sp>
        <p:nvSpPr>
          <p:cNvPr id="23" name="16 Marcador de pie de página"/>
          <p:cNvSpPr>
            <a:spLocks noGrp="1"/>
          </p:cNvSpPr>
          <p:nvPr>
            <p:ph type="ftr" sz="quarter" idx="11"/>
          </p:nvPr>
        </p:nvSpPr>
        <p:spPr bwMode="auto">
          <a:xfrm rot="5400000">
            <a:off x="7077076" y="4181475"/>
            <a:ext cx="3657600" cy="384175"/>
          </a:xfrm>
        </p:spPr>
        <p:txBody>
          <a:bodyPr/>
          <a:lstStyle>
            <a:lvl1pPr>
              <a:defRPr/>
            </a:lvl1pPr>
          </a:lstStyle>
          <a:p>
            <a:pPr>
              <a:defRPr/>
            </a:pPr>
            <a:endParaRPr lang="es-MX"/>
          </a:p>
        </p:txBody>
      </p:sp>
      <p:sp>
        <p:nvSpPr>
          <p:cNvPr id="24" name="28 Marcador de número de diapositiva"/>
          <p:cNvSpPr>
            <a:spLocks noGrp="1"/>
          </p:cNvSpPr>
          <p:nvPr>
            <p:ph type="sldNum" sz="quarter" idx="12"/>
          </p:nvPr>
        </p:nvSpPr>
        <p:spPr bwMode="auto">
          <a:xfrm>
            <a:off x="1325563" y="4929188"/>
            <a:ext cx="609600" cy="517525"/>
          </a:xfrm>
        </p:spPr>
        <p:txBody>
          <a:bodyPr/>
          <a:lstStyle>
            <a:lvl1pPr>
              <a:defRPr/>
            </a:lvl1pPr>
          </a:lstStyle>
          <a:p>
            <a:pPr>
              <a:defRPr/>
            </a:pPr>
            <a:fld id="{577E4B18-BE40-4DB5-A18C-EEE293F0CD33}" type="slidenum">
              <a:rPr lang="es-MX"/>
              <a:pPr>
                <a:defRPr/>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FF0C3779-2907-45A1-9837-C3C98FE74CE0}" type="datetimeFigureOut">
              <a:rPr lang="es-MX"/>
              <a:pPr>
                <a:defRPr/>
              </a:pPr>
              <a:t>30/09/2010</a:t>
            </a:fld>
            <a:endParaRPr lang="es-MX"/>
          </a:p>
        </p:txBody>
      </p:sp>
      <p:sp>
        <p:nvSpPr>
          <p:cNvPr id="5" name="2 Marcador de pie de página"/>
          <p:cNvSpPr>
            <a:spLocks noGrp="1"/>
          </p:cNvSpPr>
          <p:nvPr>
            <p:ph type="ftr" sz="quarter" idx="11"/>
          </p:nvPr>
        </p:nvSpPr>
        <p:spPr/>
        <p:txBody>
          <a:bodyPr/>
          <a:lstStyle>
            <a:lvl1pPr>
              <a:defRPr/>
            </a:lvl1pPr>
          </a:lstStyle>
          <a:p>
            <a:pPr>
              <a:defRPr/>
            </a:pPr>
            <a:endParaRPr lang="es-MX"/>
          </a:p>
        </p:txBody>
      </p:sp>
      <p:sp>
        <p:nvSpPr>
          <p:cNvPr id="6" name="22 Marcador de número de diapositiva"/>
          <p:cNvSpPr>
            <a:spLocks noGrp="1"/>
          </p:cNvSpPr>
          <p:nvPr>
            <p:ph type="sldNum" sz="quarter" idx="12"/>
          </p:nvPr>
        </p:nvSpPr>
        <p:spPr/>
        <p:txBody>
          <a:bodyPr/>
          <a:lstStyle>
            <a:lvl1pPr>
              <a:defRPr/>
            </a:lvl1pPr>
          </a:lstStyle>
          <a:p>
            <a:pPr>
              <a:defRPr/>
            </a:pPr>
            <a:fld id="{DB1BB5B6-ED23-4C26-BA01-2AE303F4BDD9}" type="slidenum">
              <a:rPr lang="es-MX"/>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3FFC25D5-3765-4939-B335-8F5C876855FB}" type="datetimeFigureOut">
              <a:rPr lang="es-MX"/>
              <a:pPr>
                <a:defRPr/>
              </a:pPr>
              <a:t>30/09/2010</a:t>
            </a:fld>
            <a:endParaRPr lang="es-MX"/>
          </a:p>
        </p:txBody>
      </p:sp>
      <p:sp>
        <p:nvSpPr>
          <p:cNvPr id="5" name="2 Marcador de pie de página"/>
          <p:cNvSpPr>
            <a:spLocks noGrp="1"/>
          </p:cNvSpPr>
          <p:nvPr>
            <p:ph type="ftr" sz="quarter" idx="11"/>
          </p:nvPr>
        </p:nvSpPr>
        <p:spPr/>
        <p:txBody>
          <a:bodyPr/>
          <a:lstStyle>
            <a:lvl1pPr>
              <a:defRPr/>
            </a:lvl1pPr>
          </a:lstStyle>
          <a:p>
            <a:pPr>
              <a:defRPr/>
            </a:pPr>
            <a:endParaRPr lang="es-MX"/>
          </a:p>
        </p:txBody>
      </p:sp>
      <p:sp>
        <p:nvSpPr>
          <p:cNvPr id="6" name="22 Marcador de número de diapositiva"/>
          <p:cNvSpPr>
            <a:spLocks noGrp="1"/>
          </p:cNvSpPr>
          <p:nvPr>
            <p:ph type="sldNum" sz="quarter" idx="12"/>
          </p:nvPr>
        </p:nvSpPr>
        <p:spPr/>
        <p:txBody>
          <a:bodyPr/>
          <a:lstStyle>
            <a:lvl1pPr>
              <a:defRPr/>
            </a:lvl1pPr>
          </a:lstStyle>
          <a:p>
            <a:pPr>
              <a:defRPr/>
            </a:pPr>
            <a:fld id="{37FFF03B-3AFC-4191-B55E-9DE88988F164}" type="slidenum">
              <a:rPr lang="es-MX"/>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8" name="7 Marcador de contenido"/>
          <p:cNvSpPr>
            <a:spLocks noGrp="1"/>
          </p:cNvSpPr>
          <p:nvPr>
            <p:ph sz="quarter" idx="1"/>
          </p:nvPr>
        </p:nvSpPr>
        <p:spPr>
          <a:xfrm>
            <a:off x="457200" y="1600200"/>
            <a:ext cx="7467600" cy="487375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6 Marcador de fecha"/>
          <p:cNvSpPr>
            <a:spLocks noGrp="1"/>
          </p:cNvSpPr>
          <p:nvPr>
            <p:ph type="dt" sz="half" idx="10"/>
          </p:nvPr>
        </p:nvSpPr>
        <p:spPr/>
        <p:txBody>
          <a:bodyPr rtlCol="0"/>
          <a:lstStyle>
            <a:lvl1pPr>
              <a:defRPr/>
            </a:lvl1pPr>
          </a:lstStyle>
          <a:p>
            <a:pPr>
              <a:defRPr/>
            </a:pPr>
            <a:fld id="{99CF68CF-4D67-47FE-85F5-D55E91E64A2D}" type="datetimeFigureOut">
              <a:rPr lang="es-MX"/>
              <a:pPr>
                <a:defRPr/>
              </a:pPr>
              <a:t>30/09/2010</a:t>
            </a:fld>
            <a:endParaRPr lang="es-MX"/>
          </a:p>
        </p:txBody>
      </p:sp>
      <p:sp>
        <p:nvSpPr>
          <p:cNvPr id="5" name="8 Marcador de número de diapositiva"/>
          <p:cNvSpPr>
            <a:spLocks noGrp="1"/>
          </p:cNvSpPr>
          <p:nvPr>
            <p:ph type="sldNum" sz="quarter" idx="11"/>
          </p:nvPr>
        </p:nvSpPr>
        <p:spPr/>
        <p:txBody>
          <a:bodyPr rtlCol="0"/>
          <a:lstStyle>
            <a:lvl1pPr>
              <a:defRPr/>
            </a:lvl1pPr>
          </a:lstStyle>
          <a:p>
            <a:pPr>
              <a:defRPr/>
            </a:pPr>
            <a:fld id="{12F6241C-EA7F-42AF-8D72-9E8FB00C9304}" type="slidenum">
              <a:rPr lang="es-MX"/>
              <a:pPr>
                <a:defRPr/>
              </a:pPr>
              <a:t>‹Nº›</a:t>
            </a:fld>
            <a:endParaRPr lang="es-MX"/>
          </a:p>
        </p:txBody>
      </p:sp>
      <p:sp>
        <p:nvSpPr>
          <p:cNvPr id="6" name="9 Marcador de pie de página"/>
          <p:cNvSpPr>
            <a:spLocks noGrp="1"/>
          </p:cNvSpPr>
          <p:nvPr>
            <p:ph type="ftr" sz="quarter" idx="12"/>
          </p:nvPr>
        </p:nvSpPr>
        <p:spPr/>
        <p:txBody>
          <a:bodyPr rtlCol="0"/>
          <a:lstStyle>
            <a:lvl1pPr>
              <a:defRPr/>
            </a:lvl1pPr>
          </a:lstStyle>
          <a:p>
            <a:pPr>
              <a:defRPr/>
            </a:pPr>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4" name="3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4 Rectángulo"/>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Rectángulo"/>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6 Rectángulo"/>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Conector recto"/>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8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9 Conector recto"/>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10 Conector recto"/>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1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12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13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14 Elipse"/>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15 Elipse"/>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16 Elipse"/>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17 Elipse"/>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18 Conector recto"/>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20" name="3 Marcador de fecha"/>
          <p:cNvSpPr>
            <a:spLocks noGrp="1"/>
          </p:cNvSpPr>
          <p:nvPr>
            <p:ph type="dt" sz="half" idx="10"/>
          </p:nvPr>
        </p:nvSpPr>
        <p:spPr bwMode="auto">
          <a:xfrm rot="5400000">
            <a:off x="7762875" y="1169988"/>
            <a:ext cx="2286000" cy="381000"/>
          </a:xfrm>
        </p:spPr>
        <p:txBody>
          <a:bodyPr/>
          <a:lstStyle>
            <a:lvl1pPr>
              <a:defRPr/>
            </a:lvl1pPr>
          </a:lstStyle>
          <a:p>
            <a:pPr>
              <a:defRPr/>
            </a:pPr>
            <a:fld id="{289507BE-A576-4933-BE92-62E18590DB45}" type="datetimeFigureOut">
              <a:rPr lang="es-MX"/>
              <a:pPr>
                <a:defRPr/>
              </a:pPr>
              <a:t>30/09/2010</a:t>
            </a:fld>
            <a:endParaRPr lang="es-MX"/>
          </a:p>
        </p:txBody>
      </p:sp>
      <p:sp>
        <p:nvSpPr>
          <p:cNvPr id="21" name="4 Marcador de pie de página"/>
          <p:cNvSpPr>
            <a:spLocks noGrp="1"/>
          </p:cNvSpPr>
          <p:nvPr>
            <p:ph type="ftr" sz="quarter" idx="11"/>
          </p:nvPr>
        </p:nvSpPr>
        <p:spPr bwMode="auto">
          <a:xfrm rot="5400000">
            <a:off x="7077076" y="4178300"/>
            <a:ext cx="3657600" cy="384175"/>
          </a:xfrm>
        </p:spPr>
        <p:txBody>
          <a:bodyPr/>
          <a:lstStyle>
            <a:lvl1pPr>
              <a:defRPr/>
            </a:lvl1pPr>
          </a:lstStyle>
          <a:p>
            <a:pPr>
              <a:defRPr/>
            </a:pPr>
            <a:endParaRPr lang="es-MX"/>
          </a:p>
        </p:txBody>
      </p:sp>
      <p:sp>
        <p:nvSpPr>
          <p:cNvPr id="22" name="5 Marcador de número de diapositiva"/>
          <p:cNvSpPr>
            <a:spLocks noGrp="1"/>
          </p:cNvSpPr>
          <p:nvPr>
            <p:ph type="sldNum" sz="quarter" idx="12"/>
          </p:nvPr>
        </p:nvSpPr>
        <p:spPr bwMode="auto">
          <a:xfrm>
            <a:off x="1339850" y="4929188"/>
            <a:ext cx="609600" cy="517525"/>
          </a:xfrm>
        </p:spPr>
        <p:txBody>
          <a:bodyPr/>
          <a:lstStyle>
            <a:lvl1pPr>
              <a:defRPr/>
            </a:lvl1pPr>
          </a:lstStyle>
          <a:p>
            <a:pPr>
              <a:defRPr/>
            </a:pPr>
            <a:fld id="{B47B85C0-D347-4792-B0B9-AF70145F10E2}" type="slidenum">
              <a:rPr lang="es-MX"/>
              <a:pPr>
                <a:defRPr/>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9" name="8 Marcador de contenido"/>
          <p:cNvSpPr>
            <a:spLocks noGrp="1"/>
          </p:cNvSpPr>
          <p:nvPr>
            <p:ph sz="quarter" idx="1"/>
          </p:nvPr>
        </p:nvSpPr>
        <p:spPr>
          <a:xfrm>
            <a:off x="457200" y="1600200"/>
            <a:ext cx="3657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10 Marcador de contenido"/>
          <p:cNvSpPr>
            <a:spLocks noGrp="1"/>
          </p:cNvSpPr>
          <p:nvPr>
            <p:ph sz="quarter" idx="2"/>
          </p:nvPr>
        </p:nvSpPr>
        <p:spPr>
          <a:xfrm>
            <a:off x="4270248" y="1600200"/>
            <a:ext cx="3657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fld id="{C5271A27-8DCB-44D3-9D71-0077AE8C060C}" type="datetimeFigureOut">
              <a:rPr lang="es-MX"/>
              <a:pPr>
                <a:defRPr/>
              </a:pPr>
              <a:t>30/09/2010</a:t>
            </a:fld>
            <a:endParaRPr lang="es-MX"/>
          </a:p>
        </p:txBody>
      </p:sp>
      <p:sp>
        <p:nvSpPr>
          <p:cNvPr id="6" name="2 Marcador de pie de página"/>
          <p:cNvSpPr>
            <a:spLocks noGrp="1"/>
          </p:cNvSpPr>
          <p:nvPr>
            <p:ph type="ftr" sz="quarter" idx="11"/>
          </p:nvPr>
        </p:nvSpPr>
        <p:spPr/>
        <p:txBody>
          <a:bodyPr/>
          <a:lstStyle>
            <a:lvl1pPr>
              <a:defRPr/>
            </a:lvl1pPr>
          </a:lstStyle>
          <a:p>
            <a:pPr>
              <a:defRPr/>
            </a:pPr>
            <a:endParaRPr lang="es-MX"/>
          </a:p>
        </p:txBody>
      </p:sp>
      <p:sp>
        <p:nvSpPr>
          <p:cNvPr id="7" name="22 Marcador de número de diapositiva"/>
          <p:cNvSpPr>
            <a:spLocks noGrp="1"/>
          </p:cNvSpPr>
          <p:nvPr>
            <p:ph type="sldNum" sz="quarter" idx="12"/>
          </p:nvPr>
        </p:nvSpPr>
        <p:spPr/>
        <p:txBody>
          <a:bodyPr/>
          <a:lstStyle>
            <a:lvl1pPr>
              <a:defRPr/>
            </a:lvl1pPr>
          </a:lstStyle>
          <a:p>
            <a:pPr>
              <a:defRPr/>
            </a:pPr>
            <a:fld id="{D386A5DB-86BA-4851-BD83-79D5E590BE62}" type="slidenum">
              <a:rPr lang="es-MX"/>
              <a:pPr>
                <a:defRPr/>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lstStyle>
            <a:lvl1pPr>
              <a:defRPr/>
            </a:lvl1pPr>
          </a:lstStyle>
          <a:p>
            <a:r>
              <a:rPr lang="es-ES" smtClean="0"/>
              <a:t>Haga clic para modificar el estilo de título del patrón</a:t>
            </a:r>
            <a:endParaRPr lang="en-US"/>
          </a:p>
        </p:txBody>
      </p:sp>
      <p:sp>
        <p:nvSpPr>
          <p:cNvPr id="11" name="10 Marcador de contenido"/>
          <p:cNvSpPr>
            <a:spLocks noGrp="1"/>
          </p:cNvSpPr>
          <p:nvPr>
            <p:ph sz="quarter" idx="2"/>
          </p:nvPr>
        </p:nvSpPr>
        <p:spPr>
          <a:xfrm>
            <a:off x="457200" y="2362200"/>
            <a:ext cx="3657600" cy="3886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12 Marcador de contenido"/>
          <p:cNvSpPr>
            <a:spLocks noGrp="1"/>
          </p:cNvSpPr>
          <p:nvPr>
            <p:ph sz="quarter" idx="4"/>
          </p:nvPr>
        </p:nvSpPr>
        <p:spPr>
          <a:xfrm>
            <a:off x="4371975" y="2362200"/>
            <a:ext cx="3657600" cy="3886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s-ES" smtClean="0"/>
              <a:t>Haga clic para modificar el estilo de texto del patrón</a:t>
            </a:r>
          </a:p>
        </p:txBody>
      </p:sp>
      <p:sp>
        <p:nvSpPr>
          <p:cNvPr id="7" name="13 Marcador de fecha"/>
          <p:cNvSpPr>
            <a:spLocks noGrp="1"/>
          </p:cNvSpPr>
          <p:nvPr>
            <p:ph type="dt" sz="half" idx="10"/>
          </p:nvPr>
        </p:nvSpPr>
        <p:spPr/>
        <p:txBody>
          <a:bodyPr/>
          <a:lstStyle>
            <a:lvl1pPr>
              <a:defRPr/>
            </a:lvl1pPr>
          </a:lstStyle>
          <a:p>
            <a:pPr>
              <a:defRPr/>
            </a:pPr>
            <a:fld id="{5DB5E19F-6AC8-4AC5-84E9-3DCB34BE32DD}" type="datetimeFigureOut">
              <a:rPr lang="es-MX"/>
              <a:pPr>
                <a:defRPr/>
              </a:pPr>
              <a:t>30/09/2010</a:t>
            </a:fld>
            <a:endParaRPr lang="es-MX"/>
          </a:p>
        </p:txBody>
      </p:sp>
      <p:sp>
        <p:nvSpPr>
          <p:cNvPr id="8" name="2 Marcador de pie de página"/>
          <p:cNvSpPr>
            <a:spLocks noGrp="1"/>
          </p:cNvSpPr>
          <p:nvPr>
            <p:ph type="ftr" sz="quarter" idx="11"/>
          </p:nvPr>
        </p:nvSpPr>
        <p:spPr/>
        <p:txBody>
          <a:bodyPr/>
          <a:lstStyle>
            <a:lvl1pPr>
              <a:defRPr/>
            </a:lvl1pPr>
          </a:lstStyle>
          <a:p>
            <a:pPr>
              <a:defRPr/>
            </a:pPr>
            <a:endParaRPr lang="es-MX"/>
          </a:p>
        </p:txBody>
      </p:sp>
      <p:sp>
        <p:nvSpPr>
          <p:cNvPr id="9" name="22 Marcador de número de diapositiva"/>
          <p:cNvSpPr>
            <a:spLocks noGrp="1"/>
          </p:cNvSpPr>
          <p:nvPr>
            <p:ph type="sldNum" sz="quarter" idx="12"/>
          </p:nvPr>
        </p:nvSpPr>
        <p:spPr/>
        <p:txBody>
          <a:bodyPr/>
          <a:lstStyle>
            <a:lvl1pPr>
              <a:defRPr/>
            </a:lvl1pPr>
          </a:lstStyle>
          <a:p>
            <a:pPr>
              <a:defRPr/>
            </a:pPr>
            <a:fld id="{F079DBAC-0855-4B3B-8F7F-C3A529808422}" type="slidenum">
              <a:rPr lang="es-MX"/>
              <a:pPr>
                <a:defRPr/>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5 Marcador de fecha"/>
          <p:cNvSpPr>
            <a:spLocks noGrp="1"/>
          </p:cNvSpPr>
          <p:nvPr>
            <p:ph type="dt" sz="half" idx="10"/>
          </p:nvPr>
        </p:nvSpPr>
        <p:spPr/>
        <p:txBody>
          <a:bodyPr rtlCol="0"/>
          <a:lstStyle>
            <a:lvl1pPr>
              <a:defRPr/>
            </a:lvl1pPr>
          </a:lstStyle>
          <a:p>
            <a:pPr>
              <a:defRPr/>
            </a:pPr>
            <a:fld id="{86BC4BF0-92BC-49F4-AAD4-426FD6E72160}" type="datetimeFigureOut">
              <a:rPr lang="es-MX"/>
              <a:pPr>
                <a:defRPr/>
              </a:pPr>
              <a:t>30/09/2010</a:t>
            </a:fld>
            <a:endParaRPr lang="es-MX"/>
          </a:p>
        </p:txBody>
      </p:sp>
      <p:sp>
        <p:nvSpPr>
          <p:cNvPr id="4" name="6 Marcador de número de diapositiva"/>
          <p:cNvSpPr>
            <a:spLocks noGrp="1"/>
          </p:cNvSpPr>
          <p:nvPr>
            <p:ph type="sldNum" sz="quarter" idx="11"/>
          </p:nvPr>
        </p:nvSpPr>
        <p:spPr/>
        <p:txBody>
          <a:bodyPr rtlCol="0"/>
          <a:lstStyle>
            <a:lvl1pPr>
              <a:defRPr/>
            </a:lvl1pPr>
          </a:lstStyle>
          <a:p>
            <a:pPr>
              <a:defRPr/>
            </a:pPr>
            <a:fld id="{0AA8DCB5-A7BF-4E90-9639-76BEE964C0C1}" type="slidenum">
              <a:rPr lang="es-MX"/>
              <a:pPr>
                <a:defRPr/>
              </a:pPr>
              <a:t>‹Nº›</a:t>
            </a:fld>
            <a:endParaRPr lang="es-MX"/>
          </a:p>
        </p:txBody>
      </p:sp>
      <p:sp>
        <p:nvSpPr>
          <p:cNvPr id="5" name="7 Marcador de pie de página"/>
          <p:cNvSpPr>
            <a:spLocks noGrp="1"/>
          </p:cNvSpPr>
          <p:nvPr>
            <p:ph type="ftr" sz="quarter" idx="12"/>
          </p:nvPr>
        </p:nvSpPr>
        <p:spPr/>
        <p:txBody>
          <a:bodyPr rtlCol="0"/>
          <a:lstStyle>
            <a:lvl1pPr>
              <a:defRPr/>
            </a:lvl1pPr>
          </a:lstStyle>
          <a:p>
            <a:pPr>
              <a:defRPr/>
            </a:pPr>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3 Marcador de fecha"/>
          <p:cNvSpPr>
            <a:spLocks noGrp="1"/>
          </p:cNvSpPr>
          <p:nvPr>
            <p:ph type="dt" sz="half" idx="10"/>
          </p:nvPr>
        </p:nvSpPr>
        <p:spPr/>
        <p:txBody>
          <a:bodyPr/>
          <a:lstStyle>
            <a:lvl1pPr>
              <a:defRPr/>
            </a:lvl1pPr>
          </a:lstStyle>
          <a:p>
            <a:pPr>
              <a:defRPr/>
            </a:pPr>
            <a:fld id="{E2DA6F08-72E3-4160-9639-0C95556EC7AE}" type="datetimeFigureOut">
              <a:rPr lang="es-MX"/>
              <a:pPr>
                <a:defRPr/>
              </a:pPr>
              <a:t>30/09/2010</a:t>
            </a:fld>
            <a:endParaRPr lang="es-MX"/>
          </a:p>
        </p:txBody>
      </p:sp>
      <p:sp>
        <p:nvSpPr>
          <p:cNvPr id="3" name="2 Marcador de pie de página"/>
          <p:cNvSpPr>
            <a:spLocks noGrp="1"/>
          </p:cNvSpPr>
          <p:nvPr>
            <p:ph type="ftr" sz="quarter" idx="11"/>
          </p:nvPr>
        </p:nvSpPr>
        <p:spPr/>
        <p:txBody>
          <a:bodyPr/>
          <a:lstStyle>
            <a:lvl1pPr>
              <a:defRPr/>
            </a:lvl1pPr>
          </a:lstStyle>
          <a:p>
            <a:pPr>
              <a:defRPr/>
            </a:pPr>
            <a:endParaRPr lang="es-MX"/>
          </a:p>
        </p:txBody>
      </p:sp>
      <p:sp>
        <p:nvSpPr>
          <p:cNvPr id="4" name="22 Marcador de número de diapositiva"/>
          <p:cNvSpPr>
            <a:spLocks noGrp="1"/>
          </p:cNvSpPr>
          <p:nvPr>
            <p:ph type="sldNum" sz="quarter" idx="12"/>
          </p:nvPr>
        </p:nvSpPr>
        <p:spPr/>
        <p:txBody>
          <a:bodyPr/>
          <a:lstStyle>
            <a:lvl1pPr>
              <a:defRPr/>
            </a:lvl1pPr>
          </a:lstStyle>
          <a:p>
            <a:pPr>
              <a:defRPr/>
            </a:pPr>
            <a:fld id="{7D2319EC-559C-40FE-A6AA-1D410FA6F860}" type="slidenum">
              <a:rPr lang="es-MX"/>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4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5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6 Conector recto"/>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7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8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9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10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1 Título"/>
          <p:cNvSpPr>
            <a:spLocks noGrp="1"/>
          </p:cNvSpPr>
          <p:nvPr>
            <p:ph type="title"/>
          </p:nvPr>
        </p:nvSpPr>
        <p:spPr>
          <a:xfrm rot="5400000">
            <a:off x="3371850" y="3200400"/>
            <a:ext cx="6309360" cy="457200"/>
          </a:xfrm>
        </p:spPr>
        <p:txBody>
          <a:bodyPr/>
          <a:lstStyle>
            <a:lvl1pPr algn="l">
              <a:buNone/>
              <a:defRPr sz="2000" b="1" cap="small" baseline="0"/>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18" name="17 Marcador de contenido"/>
          <p:cNvSpPr>
            <a:spLocks noGrp="1"/>
          </p:cNvSpPr>
          <p:nvPr>
            <p:ph sz="quarter" idx="1"/>
          </p:nvPr>
        </p:nvSpPr>
        <p:spPr>
          <a:xfrm>
            <a:off x="304800" y="274320"/>
            <a:ext cx="5638800" cy="632764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2" name="20 Marcador de fecha"/>
          <p:cNvSpPr>
            <a:spLocks noGrp="1"/>
          </p:cNvSpPr>
          <p:nvPr>
            <p:ph type="dt" sz="half" idx="10"/>
          </p:nvPr>
        </p:nvSpPr>
        <p:spPr/>
        <p:txBody>
          <a:bodyPr rtlCol="0"/>
          <a:lstStyle>
            <a:lvl1pPr>
              <a:defRPr/>
            </a:lvl1pPr>
          </a:lstStyle>
          <a:p>
            <a:pPr>
              <a:defRPr/>
            </a:pPr>
            <a:fld id="{6FE06A73-6DE9-4948-8D66-5BE49B75310F}" type="datetimeFigureOut">
              <a:rPr lang="es-MX"/>
              <a:pPr>
                <a:defRPr/>
              </a:pPr>
              <a:t>30/09/2010</a:t>
            </a:fld>
            <a:endParaRPr lang="es-MX"/>
          </a:p>
        </p:txBody>
      </p:sp>
      <p:sp>
        <p:nvSpPr>
          <p:cNvPr id="13" name="21 Marcador de número de diapositiva"/>
          <p:cNvSpPr>
            <a:spLocks noGrp="1"/>
          </p:cNvSpPr>
          <p:nvPr>
            <p:ph type="sldNum" sz="quarter" idx="11"/>
          </p:nvPr>
        </p:nvSpPr>
        <p:spPr/>
        <p:txBody>
          <a:bodyPr rtlCol="0"/>
          <a:lstStyle>
            <a:lvl1pPr>
              <a:defRPr/>
            </a:lvl1pPr>
          </a:lstStyle>
          <a:p>
            <a:pPr>
              <a:defRPr/>
            </a:pPr>
            <a:fld id="{4502B5F1-F070-4217-94E0-239E3E894067}" type="slidenum">
              <a:rPr lang="es-MX"/>
              <a:pPr>
                <a:defRPr/>
              </a:pPr>
              <a:t>‹Nº›</a:t>
            </a:fld>
            <a:endParaRPr lang="es-MX"/>
          </a:p>
        </p:txBody>
      </p:sp>
      <p:sp>
        <p:nvSpPr>
          <p:cNvPr id="14" name="22 Marcador de pie de página"/>
          <p:cNvSpPr>
            <a:spLocks noGrp="1"/>
          </p:cNvSpPr>
          <p:nvPr>
            <p:ph type="ftr" sz="quarter" idx="12"/>
          </p:nvPr>
        </p:nvSpPr>
        <p:spPr/>
        <p:txBody>
          <a:bodyPr rtlCol="0"/>
          <a:lstStyle>
            <a:lvl1pPr>
              <a:defRPr/>
            </a:lvl1pPr>
          </a:lstStyle>
          <a:p>
            <a:pPr>
              <a:defRPr/>
            </a:pPr>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4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5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6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7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8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9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10 Conector recto"/>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1 Título"/>
          <p:cNvSpPr>
            <a:spLocks noGrp="1"/>
          </p:cNvSpPr>
          <p:nvPr>
            <p:ph type="title"/>
          </p:nvPr>
        </p:nvSpPr>
        <p:spPr>
          <a:xfrm rot="5400000">
            <a:off x="3350133" y="3200400"/>
            <a:ext cx="6309360" cy="457200"/>
          </a:xfrm>
        </p:spPr>
        <p:txBody>
          <a:bodyPr/>
          <a:lstStyle>
            <a:lvl1pPr algn="l">
              <a:buNone/>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12" name="16 Marcador de fecha"/>
          <p:cNvSpPr>
            <a:spLocks noGrp="1"/>
          </p:cNvSpPr>
          <p:nvPr>
            <p:ph type="dt" sz="half" idx="10"/>
          </p:nvPr>
        </p:nvSpPr>
        <p:spPr/>
        <p:txBody>
          <a:bodyPr rtlCol="0"/>
          <a:lstStyle>
            <a:lvl1pPr>
              <a:defRPr/>
            </a:lvl1pPr>
          </a:lstStyle>
          <a:p>
            <a:pPr>
              <a:defRPr/>
            </a:pPr>
            <a:fld id="{092AE7A4-6F27-452C-BD89-EF4B7A3226F0}" type="datetimeFigureOut">
              <a:rPr lang="es-MX"/>
              <a:pPr>
                <a:defRPr/>
              </a:pPr>
              <a:t>30/09/2010</a:t>
            </a:fld>
            <a:endParaRPr lang="es-MX"/>
          </a:p>
        </p:txBody>
      </p:sp>
      <p:sp>
        <p:nvSpPr>
          <p:cNvPr id="13" name="17 Marcador de número de diapositiva"/>
          <p:cNvSpPr>
            <a:spLocks noGrp="1"/>
          </p:cNvSpPr>
          <p:nvPr>
            <p:ph type="sldNum" sz="quarter" idx="11"/>
          </p:nvPr>
        </p:nvSpPr>
        <p:spPr/>
        <p:txBody>
          <a:bodyPr rtlCol="0"/>
          <a:lstStyle>
            <a:lvl1pPr>
              <a:defRPr/>
            </a:lvl1pPr>
          </a:lstStyle>
          <a:p>
            <a:pPr>
              <a:defRPr/>
            </a:pPr>
            <a:fld id="{1C7A42E2-0046-458A-8877-F2344C877EA7}" type="slidenum">
              <a:rPr lang="es-MX"/>
              <a:pPr>
                <a:defRPr/>
              </a:pPr>
              <a:t>‹Nº›</a:t>
            </a:fld>
            <a:endParaRPr lang="es-MX"/>
          </a:p>
        </p:txBody>
      </p:sp>
      <p:sp>
        <p:nvSpPr>
          <p:cNvPr id="14" name="20 Marcador de pie de página"/>
          <p:cNvSpPr>
            <a:spLocks noGrp="1"/>
          </p:cNvSpPr>
          <p:nvPr>
            <p:ph type="ftr" sz="quarter" idx="12"/>
          </p:nvPr>
        </p:nvSpPr>
        <p:spPr/>
        <p:txBody>
          <a:bodyPr rtlCol="0"/>
          <a:lstStyle>
            <a:lvl1pPr>
              <a:defRPr/>
            </a:lvl1pPr>
          </a:lstStyle>
          <a:p>
            <a:pPr>
              <a:defRPr/>
            </a:pPr>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lang="es-ES" smtClean="0"/>
              <a:t>Haga clic para modificar el estilo de título del patrón</a:t>
            </a:r>
            <a:endParaRPr lang="en-US"/>
          </a:p>
        </p:txBody>
      </p:sp>
      <p:sp>
        <p:nvSpPr>
          <p:cNvPr id="1028" name="12 Marcador de texto"/>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cs typeface="+mn-cs"/>
              </a:defRPr>
            </a:lvl1pPr>
          </a:lstStyle>
          <a:p>
            <a:pPr>
              <a:defRPr/>
            </a:pPr>
            <a:fld id="{8F034AB0-E903-4CBB-8D54-0BA25BCE15CC}" type="datetimeFigureOut">
              <a:rPr lang="es-MX"/>
              <a:pPr>
                <a:defRPr/>
              </a:pPr>
              <a:t>30/09/2010</a:t>
            </a:fld>
            <a:endParaRPr lang="es-MX"/>
          </a:p>
        </p:txBody>
      </p:sp>
      <p:sp>
        <p:nvSpPr>
          <p:cNvPr id="3" name="2 Marcador de pie de página"/>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es-MX"/>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1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22 Marcador de número de diapositiva"/>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cs typeface="+mn-cs"/>
              </a:defRPr>
            </a:lvl1pPr>
          </a:lstStyle>
          <a:p>
            <a:pPr>
              <a:defRPr/>
            </a:pPr>
            <a:fld id="{533CB019-97A8-4EF0-B3E8-951CD243E3DD}" type="slidenum">
              <a:rPr lang="es-MX"/>
              <a:pPr>
                <a:defRPr/>
              </a:pPr>
              <a:t>‹Nº›</a:t>
            </a:fld>
            <a:endParaRPr lang="es-MX"/>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14" r:id="rId4"/>
    <p:sldLayoutId id="2147483715" r:id="rId5"/>
    <p:sldLayoutId id="2147483722" r:id="rId6"/>
    <p:sldLayoutId id="2147483716" r:id="rId7"/>
    <p:sldLayoutId id="2147483723" r:id="rId8"/>
    <p:sldLayoutId id="2147483724" r:id="rId9"/>
    <p:sldLayoutId id="2147483717" r:id="rId10"/>
    <p:sldLayoutId id="2147483718"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defRPr>
      </a:lvl2pPr>
      <a:lvl3pPr algn="l" rtl="0" fontAlgn="base">
        <a:spcBef>
          <a:spcPct val="0"/>
        </a:spcBef>
        <a:spcAft>
          <a:spcPct val="0"/>
        </a:spcAft>
        <a:defRPr sz="3000">
          <a:solidFill>
            <a:schemeClr val="tx2"/>
          </a:solidFill>
          <a:latin typeface="Century Schoolbook" pitchFamily="18" charset="0"/>
        </a:defRPr>
      </a:lvl3pPr>
      <a:lvl4pPr algn="l" rtl="0" fontAlgn="base">
        <a:spcBef>
          <a:spcPct val="0"/>
        </a:spcBef>
        <a:spcAft>
          <a:spcPct val="0"/>
        </a:spcAft>
        <a:defRPr sz="3000">
          <a:solidFill>
            <a:schemeClr val="tx2"/>
          </a:solidFill>
          <a:latin typeface="Century Schoolbook" pitchFamily="18" charset="0"/>
        </a:defRPr>
      </a:lvl4pPr>
      <a:lvl5pPr algn="l" rtl="0" fontAlgn="base">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608C9B"/>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BACDD4"/>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E2D4AA"/>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eric.ed.gov/" TargetMode="External"/><Relationship Id="rId2" Type="http://schemas.openxmlformats.org/officeDocument/2006/relationships/hyperlink" Target="http://www.redined.mec.es/" TargetMode="External"/><Relationship Id="rId1" Type="http://schemas.openxmlformats.org/officeDocument/2006/relationships/slideLayout" Target="../slideLayouts/slideLayout2.xml"/><Relationship Id="rId6" Type="http://schemas.openxmlformats.org/officeDocument/2006/relationships/hyperlink" Target="http://www.cinvestav.mx/die/" TargetMode="External"/><Relationship Id="rId5" Type="http://schemas.openxmlformats.org/officeDocument/2006/relationships/hyperlink" Target="http://www.redie.uabc.mx/" TargetMode="External"/><Relationship Id="rId4" Type="http://schemas.openxmlformats.org/officeDocument/2006/relationships/hyperlink" Target="http://www.oei.es/oeivirt/inveducativa"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286000" y="3124200"/>
            <a:ext cx="6172200" cy="1312912"/>
          </a:xfrm>
        </p:spPr>
        <p:txBody>
          <a:bodyPr/>
          <a:lstStyle/>
          <a:p>
            <a:pPr fontAlgn="auto">
              <a:spcAft>
                <a:spcPts val="0"/>
              </a:spcAft>
              <a:defRPr/>
            </a:pPr>
            <a:r>
              <a:rPr lang="es-ES" dirty="0" smtClean="0"/>
              <a:t>PROCESO DE INVESTIGACIÓN</a:t>
            </a:r>
            <a:endParaRPr lang="es-MX" dirty="0"/>
          </a:p>
        </p:txBody>
      </p:sp>
      <p:sp>
        <p:nvSpPr>
          <p:cNvPr id="8195" name="2 Subtítulo"/>
          <p:cNvSpPr>
            <a:spLocks noGrp="1"/>
          </p:cNvSpPr>
          <p:nvPr>
            <p:ph type="subTitle" idx="1"/>
          </p:nvPr>
        </p:nvSpPr>
        <p:spPr>
          <a:xfrm>
            <a:off x="2286000" y="4365104"/>
            <a:ext cx="6172200" cy="1371600"/>
          </a:xfrm>
        </p:spPr>
        <p:txBody>
          <a:bodyPr/>
          <a:lstStyle/>
          <a:p>
            <a:r>
              <a:rPr lang="es-ES" dirty="0" smtClean="0"/>
              <a:t>Planteamiento del problema</a:t>
            </a:r>
          </a:p>
          <a:p>
            <a:endParaRPr lang="es-ES" dirty="0" smtClean="0"/>
          </a:p>
          <a:p>
            <a:endParaRPr lang="es-ES" dirty="0" smtClean="0"/>
          </a:p>
          <a:p>
            <a:r>
              <a:rPr lang="es-ES" dirty="0" smtClean="0"/>
              <a:t>www.wmvr.org</a:t>
            </a:r>
            <a:endParaRPr lang="es-MX" dirty="0" smtClean="0"/>
          </a:p>
        </p:txBody>
      </p:sp>
      <p:pic>
        <p:nvPicPr>
          <p:cNvPr id="4" name="3 Imagen" descr="Sol.JPG"/>
          <p:cNvPicPr>
            <a:picLocks noChangeAspect="1"/>
          </p:cNvPicPr>
          <p:nvPr/>
        </p:nvPicPr>
        <p:blipFill>
          <a:blip r:embed="rId2" cstate="print"/>
          <a:stretch>
            <a:fillRect/>
          </a:stretch>
        </p:blipFill>
        <p:spPr>
          <a:xfrm>
            <a:off x="5940152" y="548680"/>
            <a:ext cx="3040380" cy="2278380"/>
          </a:xfrm>
          <a:prstGeom prst="rect">
            <a:avLst/>
          </a:prstGeom>
        </p:spPr>
      </p:pic>
      <p:pic>
        <p:nvPicPr>
          <p:cNvPr id="1026" name="Picture 2"/>
          <p:cNvPicPr>
            <a:picLocks noChangeAspect="1" noChangeArrowheads="1"/>
          </p:cNvPicPr>
          <p:nvPr/>
        </p:nvPicPr>
        <p:blipFill>
          <a:blip r:embed="rId3" cstate="print"/>
          <a:srcRect/>
          <a:stretch>
            <a:fillRect/>
          </a:stretch>
        </p:blipFill>
        <p:spPr bwMode="auto">
          <a:xfrm>
            <a:off x="755576" y="1196752"/>
            <a:ext cx="3524250" cy="1057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ES" dirty="0" smtClean="0"/>
              <a:t>Criterios de planteamiento del problema</a:t>
            </a:r>
            <a:r>
              <a:rPr lang="es-MX" dirty="0" smtClean="0"/>
              <a:t> </a:t>
            </a:r>
            <a:r>
              <a:rPr lang="es-ES" dirty="0" smtClean="0"/>
              <a:t> </a:t>
            </a:r>
            <a:r>
              <a:rPr lang="es-ES" sz="1200" dirty="0" err="1" smtClean="0"/>
              <a:t>Kerlinger</a:t>
            </a:r>
            <a:endParaRPr lang="es-MX" sz="1200" dirty="0"/>
          </a:p>
        </p:txBody>
      </p:sp>
      <p:sp>
        <p:nvSpPr>
          <p:cNvPr id="12291" name="2 Marcador de contenido"/>
          <p:cNvSpPr>
            <a:spLocks noGrp="1"/>
          </p:cNvSpPr>
          <p:nvPr>
            <p:ph sz="quarter" idx="1"/>
          </p:nvPr>
        </p:nvSpPr>
        <p:spPr>
          <a:xfrm>
            <a:off x="457200" y="1600200"/>
            <a:ext cx="7467600" cy="4873625"/>
          </a:xfrm>
        </p:spPr>
        <p:txBody>
          <a:bodyPr/>
          <a:lstStyle/>
          <a:p>
            <a:r>
              <a:rPr lang="es-ES" smtClean="0"/>
              <a:t>1)	El problema debe expresar una relación entre dos o más variables.</a:t>
            </a:r>
            <a:r>
              <a:rPr lang="es-MX" smtClean="0"/>
              <a:t> </a:t>
            </a:r>
            <a:r>
              <a:rPr lang="es-ES" smtClean="0"/>
              <a:t> </a:t>
            </a:r>
            <a:endParaRPr lang="es-MX" smtClean="0"/>
          </a:p>
          <a:p>
            <a:endParaRPr lang="es-ES" smtClean="0"/>
          </a:p>
          <a:p>
            <a:r>
              <a:rPr lang="es-ES" smtClean="0"/>
              <a:t>2)	El problema debe estar formulado claramente y sin ambigüedad como pregunta (por ejemplo, </a:t>
            </a:r>
            <a:r>
              <a:rPr lang="es-ES" b="1" smtClean="0"/>
              <a:t>¿qué efecto?, ¿en qué condiciones...?, ¿cuál es la probabilidad de...?¿cómo se relaciona ….con..?</a:t>
            </a:r>
            <a:endParaRPr lang="es-MX" b="1" smtClean="0"/>
          </a:p>
          <a:p>
            <a:endParaRPr lang="es-ES" smtClean="0"/>
          </a:p>
          <a:p>
            <a:r>
              <a:rPr lang="es-ES" smtClean="0"/>
              <a:t>3)	El planteamiento implica la posibilidad de prueba empírica. Es decir, de poder observarse en la realidad. </a:t>
            </a:r>
            <a:endParaRPr lang="es-MX"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fontAlgn="auto">
              <a:spcAft>
                <a:spcPts val="0"/>
              </a:spcAft>
              <a:defRPr/>
            </a:pPr>
            <a:r>
              <a:rPr lang="es-ES" dirty="0" smtClean="0"/>
              <a:t>¿QUÉ ELEMENTOS CONTIENE EL PLANTEAMIENTO DEL PROBLEMA DE INVESTIGACIÓN?</a:t>
            </a:r>
            <a:r>
              <a:rPr lang="es-MX" dirty="0" smtClean="0"/>
              <a:t> </a:t>
            </a:r>
            <a:r>
              <a:rPr lang="es-ES" dirty="0" smtClean="0"/>
              <a:t> </a:t>
            </a:r>
            <a:endParaRPr lang="es-MX" dirty="0"/>
          </a:p>
        </p:txBody>
      </p:sp>
      <p:sp>
        <p:nvSpPr>
          <p:cNvPr id="13315" name="2 Marcador de contenido"/>
          <p:cNvSpPr>
            <a:spLocks noGrp="1"/>
          </p:cNvSpPr>
          <p:nvPr>
            <p:ph sz="quarter" idx="1"/>
          </p:nvPr>
        </p:nvSpPr>
        <p:spPr>
          <a:xfrm>
            <a:off x="457200" y="1600200"/>
            <a:ext cx="7467600" cy="4873625"/>
          </a:xfrm>
        </p:spPr>
        <p:txBody>
          <a:bodyPr/>
          <a:lstStyle/>
          <a:p>
            <a:r>
              <a:rPr lang="es-ES" smtClean="0"/>
              <a:t>Objetivos de investigación</a:t>
            </a:r>
          </a:p>
          <a:p>
            <a:r>
              <a:rPr lang="es-ES" smtClean="0"/>
              <a:t>Preguntas de investigación</a:t>
            </a:r>
            <a:r>
              <a:rPr lang="es-MX" smtClean="0"/>
              <a:t> </a:t>
            </a:r>
            <a:r>
              <a:rPr lang="es-ES" smtClean="0"/>
              <a:t> </a:t>
            </a:r>
            <a:endParaRPr lang="es-MX" smtClean="0"/>
          </a:p>
          <a:p>
            <a:r>
              <a:rPr lang="es-ES" smtClean="0"/>
              <a:t>Justificación de la investigación</a:t>
            </a:r>
          </a:p>
          <a:p>
            <a:r>
              <a:rPr lang="es-ES" smtClean="0"/>
              <a:t>Viabilidad de la investigación</a:t>
            </a:r>
          </a:p>
          <a:p>
            <a:r>
              <a:rPr lang="es-ES" smtClean="0"/>
              <a:t>Consecuencias de la investigación</a:t>
            </a:r>
            <a:r>
              <a:rPr lang="es-MX" smtClean="0"/>
              <a:t> </a:t>
            </a:r>
            <a:r>
              <a:rPr lang="es-ES" smtClean="0"/>
              <a:t> </a:t>
            </a:r>
            <a:endParaRPr lang="es-MX" smtClean="0"/>
          </a:p>
          <a:p>
            <a:endParaRPr lang="es-MX"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ES" dirty="0" smtClean="0"/>
              <a:t>Objetivos de investigación</a:t>
            </a:r>
          </a:p>
        </p:txBody>
      </p:sp>
      <p:sp>
        <p:nvSpPr>
          <p:cNvPr id="14339" name="2 Marcador de contenido"/>
          <p:cNvSpPr>
            <a:spLocks noGrp="1"/>
          </p:cNvSpPr>
          <p:nvPr>
            <p:ph sz="quarter" idx="1"/>
          </p:nvPr>
        </p:nvSpPr>
        <p:spPr>
          <a:xfrm>
            <a:off x="457200" y="1600200"/>
            <a:ext cx="7467600" cy="4873625"/>
          </a:xfrm>
        </p:spPr>
        <p:txBody>
          <a:bodyPr/>
          <a:lstStyle/>
          <a:p>
            <a:r>
              <a:rPr lang="es-ES" smtClean="0"/>
              <a:t>Preguntas de investigación</a:t>
            </a:r>
            <a:r>
              <a:rPr lang="es-MX" smtClean="0"/>
              <a:t> </a:t>
            </a:r>
            <a:r>
              <a:rPr lang="es-ES" smtClean="0"/>
              <a:t> </a:t>
            </a:r>
            <a:endParaRPr lang="es-MX" smtClean="0"/>
          </a:p>
          <a:p>
            <a:r>
              <a:rPr lang="es-ES" smtClean="0"/>
              <a:t>Justificación de la investigación</a:t>
            </a:r>
          </a:p>
          <a:p>
            <a:r>
              <a:rPr lang="es-ES" smtClean="0"/>
              <a:t>Viabilidad de la investigación</a:t>
            </a:r>
          </a:p>
          <a:p>
            <a:r>
              <a:rPr lang="es-ES" smtClean="0"/>
              <a:t>Consecuencias de la investigación</a:t>
            </a:r>
            <a:r>
              <a:rPr lang="es-MX" smtClean="0"/>
              <a:t> </a:t>
            </a:r>
            <a:r>
              <a:rPr lang="es-ES" smtClean="0"/>
              <a:t> </a:t>
            </a:r>
            <a:endParaRPr lang="es-MX" smtClean="0"/>
          </a:p>
          <a:p>
            <a:endParaRPr lang="es-MX"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ES" dirty="0" smtClean="0"/>
              <a:t>Objetivos de investigación</a:t>
            </a:r>
          </a:p>
        </p:txBody>
      </p:sp>
      <p:sp>
        <p:nvSpPr>
          <p:cNvPr id="15363" name="2 Marcador de contenido"/>
          <p:cNvSpPr>
            <a:spLocks noGrp="1"/>
          </p:cNvSpPr>
          <p:nvPr>
            <p:ph sz="quarter" idx="1"/>
          </p:nvPr>
        </p:nvSpPr>
        <p:spPr>
          <a:xfrm>
            <a:off x="457200" y="1600200"/>
            <a:ext cx="7467600" cy="4873625"/>
          </a:xfrm>
        </p:spPr>
        <p:txBody>
          <a:bodyPr/>
          <a:lstStyle/>
          <a:p>
            <a:r>
              <a:rPr lang="es-ES" smtClean="0"/>
              <a:t>En primer lugar, es necesario establecer qué pretende la investigación, es decir, </a:t>
            </a:r>
            <a:r>
              <a:rPr lang="es-ES" b="1" i="1" smtClean="0"/>
              <a:t>cuáles son sus objetivos. </a:t>
            </a:r>
          </a:p>
          <a:p>
            <a:endParaRPr lang="es-ES" i="1" smtClean="0"/>
          </a:p>
          <a:p>
            <a:r>
              <a:rPr lang="es-ES" i="1" smtClean="0"/>
              <a:t>Deben </a:t>
            </a:r>
            <a:r>
              <a:rPr lang="es-ES" smtClean="0"/>
              <a:t>expresarse con claridad para evitar posibles desviaciones en el proceso de investigación y deben ser susceptibles de alcanzarse, </a:t>
            </a:r>
            <a:r>
              <a:rPr lang="es-ES" b="1" i="1" smtClean="0"/>
              <a:t>son las guías del estudio </a:t>
            </a:r>
            <a:r>
              <a:rPr lang="es-ES" smtClean="0"/>
              <a:t>y durante todo el desarrollo del mismo deben tenerse presentes. </a:t>
            </a:r>
            <a:endParaRPr lang="es-MX"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ES" dirty="0" smtClean="0"/>
              <a:t>Objetivos de investigación</a:t>
            </a:r>
          </a:p>
        </p:txBody>
      </p:sp>
      <p:sp>
        <p:nvSpPr>
          <p:cNvPr id="15363" name="2 Marcador de contenido"/>
          <p:cNvSpPr>
            <a:spLocks noGrp="1"/>
          </p:cNvSpPr>
          <p:nvPr>
            <p:ph sz="quarter" idx="1"/>
          </p:nvPr>
        </p:nvSpPr>
        <p:spPr>
          <a:xfrm>
            <a:off x="457200" y="1600200"/>
            <a:ext cx="7467600" cy="4873625"/>
          </a:xfrm>
        </p:spPr>
        <p:txBody>
          <a:bodyPr/>
          <a:lstStyle/>
          <a:p>
            <a:pPr algn="just">
              <a:buNone/>
            </a:pPr>
            <a:r>
              <a:rPr lang="es-ES_tradnl" sz="2000" dirty="0" smtClean="0">
                <a:latin typeface="Tahoma" pitchFamily="34" charset="0"/>
                <a:cs typeface="Times New Roman" charset="0"/>
              </a:rPr>
              <a:t>Los objetivos son de dos tipos: </a:t>
            </a:r>
          </a:p>
          <a:p>
            <a:pPr lvl="1" algn="just">
              <a:buFontTx/>
              <a:buChar char="•"/>
            </a:pPr>
            <a:r>
              <a:rPr lang="es-ES_tradnl" sz="2000" dirty="0" smtClean="0">
                <a:latin typeface="Tahoma" pitchFamily="34" charset="0"/>
                <a:cs typeface="Times New Roman" charset="0"/>
              </a:rPr>
              <a:t> El objetivo general (singular)</a:t>
            </a:r>
          </a:p>
          <a:p>
            <a:pPr lvl="1" algn="just">
              <a:buFontTx/>
              <a:buChar char="•"/>
            </a:pPr>
            <a:r>
              <a:rPr lang="es-ES_tradnl" sz="2000" dirty="0" smtClean="0">
                <a:latin typeface="Tahoma" pitchFamily="34" charset="0"/>
                <a:cs typeface="Times New Roman" charset="0"/>
              </a:rPr>
              <a:t> Los objetivos específicos (plural)</a:t>
            </a:r>
          </a:p>
          <a:p>
            <a:pPr algn="just">
              <a:buNone/>
            </a:pPr>
            <a:r>
              <a:rPr lang="es-ES_tradnl" sz="2000" dirty="0" smtClean="0">
                <a:latin typeface="Tahoma" pitchFamily="34" charset="0"/>
                <a:cs typeface="Times New Roman" charset="0"/>
              </a:rPr>
              <a:t>Los objetivos deben ser verificables</a:t>
            </a:r>
          </a:p>
          <a:p>
            <a:pPr algn="just">
              <a:buFontTx/>
              <a:buChar char="•"/>
            </a:pPr>
            <a:r>
              <a:rPr lang="es-ES_tradnl" sz="2000" dirty="0" smtClean="0">
                <a:latin typeface="Tahoma" pitchFamily="34" charset="0"/>
                <a:cs typeface="Times New Roman" charset="0"/>
              </a:rPr>
              <a:t> Al definir los objetivos, debemos pensar inmediatamente en la manera de verificar si éstos se han cumplido o no (pensar en métodos o herramientas para ello)</a:t>
            </a:r>
          </a:p>
          <a:p>
            <a:pPr algn="just">
              <a:buFontTx/>
              <a:buChar char="•"/>
            </a:pPr>
            <a:r>
              <a:rPr lang="es-ES_tradnl" sz="2000" dirty="0" smtClean="0">
                <a:latin typeface="Tahoma" pitchFamily="34" charset="0"/>
                <a:cs typeface="Times New Roman" charset="0"/>
              </a:rPr>
              <a:t> Lo anterior nos permitirá ir dibujando el perfil metodológico de nuestra investigación</a:t>
            </a:r>
          </a:p>
          <a:p>
            <a:pPr algn="just">
              <a:buFontTx/>
              <a:buChar char="•"/>
            </a:pPr>
            <a:r>
              <a:rPr lang="es-ES_tradnl" sz="2000" dirty="0" smtClean="0">
                <a:latin typeface="Tahoma" pitchFamily="34" charset="0"/>
                <a:cs typeface="Times New Roman" charset="0"/>
              </a:rPr>
              <a:t> Los objetivos se convierten así en la carta de navegación de la investigación a realizar</a:t>
            </a:r>
            <a:endParaRPr lang="es-ES_tradnl" sz="2000" dirty="0">
              <a:latin typeface="Tahoma" pitchFamily="34" charset="0"/>
              <a:cs typeface="Times New Roman"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ES" dirty="0" smtClean="0"/>
              <a:t>Objetivos de investigación</a:t>
            </a:r>
          </a:p>
        </p:txBody>
      </p:sp>
      <p:sp>
        <p:nvSpPr>
          <p:cNvPr id="15363" name="2 Marcador de contenido"/>
          <p:cNvSpPr>
            <a:spLocks noGrp="1"/>
          </p:cNvSpPr>
          <p:nvPr>
            <p:ph sz="quarter" idx="1"/>
          </p:nvPr>
        </p:nvSpPr>
        <p:spPr>
          <a:xfrm>
            <a:off x="457200" y="1600200"/>
            <a:ext cx="7467600" cy="4873625"/>
          </a:xfrm>
        </p:spPr>
        <p:txBody>
          <a:bodyPr/>
          <a:lstStyle/>
          <a:p>
            <a:pPr algn="just">
              <a:buFontTx/>
              <a:buChar char="•"/>
            </a:pPr>
            <a:r>
              <a:rPr lang="es-ES_tradnl" sz="2000" dirty="0" smtClean="0">
                <a:latin typeface="Tahoma" pitchFamily="34" charset="0"/>
                <a:cs typeface="Times New Roman" charset="0"/>
              </a:rPr>
              <a:t>Se supone que se investiga un tema porque se ha problematizado, en función de ello se han definido sus objetivos y ello a su vez permite proceder de una manera determinada</a:t>
            </a:r>
          </a:p>
          <a:p>
            <a:pPr algn="just">
              <a:buFontTx/>
              <a:buChar char="•"/>
            </a:pPr>
            <a:r>
              <a:rPr lang="es-ES_tradnl" sz="2000" dirty="0" smtClean="0">
                <a:latin typeface="Tahoma" pitchFamily="34" charset="0"/>
                <a:cs typeface="Times New Roman" charset="0"/>
              </a:rPr>
              <a:t>Los objetivos deben ser precisos y no muy ambiciosos: deben ser acordes con los recursos disponibles (tiempo) y ello delimitará el nivel de detalle esperable.</a:t>
            </a:r>
            <a:endParaRPr lang="es-ES_tradnl" sz="2000" dirty="0">
              <a:latin typeface="Tahoma" pitchFamily="34" charset="0"/>
              <a:cs typeface="Times New Roman"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ES" dirty="0" smtClean="0"/>
              <a:t>Ejemplo de Objetivos de investigación</a:t>
            </a:r>
          </a:p>
        </p:txBody>
      </p:sp>
      <p:sp>
        <p:nvSpPr>
          <p:cNvPr id="16387" name="2 Marcador de contenido"/>
          <p:cNvSpPr>
            <a:spLocks noGrp="1"/>
          </p:cNvSpPr>
          <p:nvPr>
            <p:ph sz="quarter" idx="1"/>
          </p:nvPr>
        </p:nvSpPr>
        <p:spPr>
          <a:xfrm>
            <a:off x="457200" y="1600200"/>
            <a:ext cx="7467600" cy="4873625"/>
          </a:xfrm>
        </p:spPr>
        <p:txBody>
          <a:bodyPr/>
          <a:lstStyle/>
          <a:p>
            <a:r>
              <a:rPr lang="es-ES" smtClean="0"/>
              <a:t>Una investigación en torno a los factores que intervienen en el desarrollo del noviazgo.</a:t>
            </a:r>
          </a:p>
          <a:p>
            <a:endParaRPr lang="es-ES" smtClean="0"/>
          </a:p>
          <a:p>
            <a:r>
              <a:rPr lang="es-ES" smtClean="0"/>
              <a:t>Según algunos estudios, los factores más importantes son la atracción física, la confianza, la proximidad física, el grado en que cada uno de los novios refuerza positivamente la autoimagen del otro y la similitud entre ambos.</a:t>
            </a:r>
            <a:endParaRPr lang="es-MX"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ES" dirty="0" smtClean="0"/>
              <a:t>Ejemplo de Objetivos de investigación</a:t>
            </a:r>
          </a:p>
        </p:txBody>
      </p:sp>
      <p:sp>
        <p:nvSpPr>
          <p:cNvPr id="3" name="2 Marcador de contenido"/>
          <p:cNvSpPr>
            <a:spLocks noGrp="1"/>
          </p:cNvSpPr>
          <p:nvPr>
            <p:ph sz="quarter" idx="1"/>
          </p:nvPr>
        </p:nvSpPr>
        <p:spPr>
          <a:xfrm>
            <a:off x="457200" y="1600200"/>
            <a:ext cx="7467600" cy="4873625"/>
          </a:xfrm>
        </p:spPr>
        <p:txBody>
          <a:bodyPr>
            <a:normAutofit fontScale="92500" lnSpcReduction="10000"/>
          </a:bodyPr>
          <a:lstStyle/>
          <a:p>
            <a:pPr marL="274320" indent="-274320" fontAlgn="auto">
              <a:spcAft>
                <a:spcPts val="0"/>
              </a:spcAft>
              <a:buNone/>
              <a:defRPr/>
            </a:pPr>
            <a:r>
              <a:rPr lang="es-ES" dirty="0" smtClean="0"/>
              <a:t>Entonces los objetivos de su estudio podrían ser:</a:t>
            </a:r>
            <a:r>
              <a:rPr lang="es-MX" dirty="0" smtClean="0"/>
              <a:t> </a:t>
            </a:r>
            <a:r>
              <a:rPr lang="es-ES" dirty="0" smtClean="0"/>
              <a:t> </a:t>
            </a:r>
            <a:endParaRPr lang="es-MX" dirty="0" smtClean="0"/>
          </a:p>
          <a:p>
            <a:pPr marL="274320" indent="-274320" fontAlgn="auto">
              <a:spcAft>
                <a:spcPts val="0"/>
              </a:spcAft>
              <a:buFont typeface="Wingdings"/>
              <a:buChar char=""/>
              <a:defRPr/>
            </a:pPr>
            <a:r>
              <a:rPr lang="es-ES" dirty="0" smtClean="0"/>
              <a:t>Determinar si la atracción física, la confianza, la proximidad física, el reforzamiento de la autoestima y la similitud tienen una influencia importante en el desarrollo del noviazgo entre jóvenes</a:t>
            </a:r>
            <a:r>
              <a:rPr lang="es-MX" dirty="0" smtClean="0"/>
              <a:t>.</a:t>
            </a:r>
            <a:r>
              <a:rPr lang="es-ES" dirty="0" smtClean="0"/>
              <a:t> </a:t>
            </a:r>
            <a:endParaRPr lang="es-MX" dirty="0" smtClean="0"/>
          </a:p>
          <a:p>
            <a:pPr marL="274320" indent="-274320" fontAlgn="auto">
              <a:spcAft>
                <a:spcPts val="0"/>
              </a:spcAft>
              <a:buFont typeface="Wingdings"/>
              <a:buChar char=""/>
              <a:defRPr/>
            </a:pPr>
            <a:r>
              <a:rPr lang="es-ES" dirty="0" smtClean="0"/>
              <a:t>Evaluar cuáles de los factores mencionados tiene mayor importancia en el desarrollo del noviazgo entre jóvenes.</a:t>
            </a:r>
            <a:endParaRPr lang="es-MX" dirty="0" smtClean="0"/>
          </a:p>
          <a:p>
            <a:pPr marL="274320" indent="-274320" fontAlgn="auto">
              <a:spcAft>
                <a:spcPts val="0"/>
              </a:spcAft>
              <a:buFont typeface="Wingdings"/>
              <a:buChar char=""/>
              <a:defRPr/>
            </a:pPr>
            <a:r>
              <a:rPr lang="es-ES" dirty="0" smtClean="0"/>
              <a:t>Analizar si hay o no diferencia entre los hombres y las mujeres con respecto a la importancia atribuida a cada uno de estos factores.</a:t>
            </a:r>
            <a:r>
              <a:rPr lang="es-MX" dirty="0" smtClean="0"/>
              <a:t> </a:t>
            </a:r>
            <a:r>
              <a:rPr lang="es-ES" dirty="0" smtClean="0"/>
              <a:t> </a:t>
            </a:r>
            <a:endParaRPr lang="es-MX" dirty="0" smtClean="0"/>
          </a:p>
          <a:p>
            <a:pPr marL="274320" indent="-274320" fontAlgn="auto">
              <a:spcAft>
                <a:spcPts val="0"/>
              </a:spcAft>
              <a:buFont typeface="Wingdings"/>
              <a:buChar char=""/>
              <a:defRPr/>
            </a:pPr>
            <a:r>
              <a:rPr lang="es-ES" dirty="0" smtClean="0"/>
              <a:t>Analizar si hay o no diferencias entre las parejas de novios de distintas edades en relación con la importancia asignada a cada uno de estos factores.</a:t>
            </a:r>
            <a:r>
              <a:rPr lang="es-MX" dirty="0" smtClean="0"/>
              <a:t> </a:t>
            </a:r>
            <a:r>
              <a:rPr lang="es-ES" dirty="0" smtClean="0"/>
              <a:t> </a:t>
            </a:r>
            <a:endParaRPr lang="es-MX"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ES" dirty="0" smtClean="0"/>
              <a:t>Preguntas de investigación</a:t>
            </a:r>
          </a:p>
        </p:txBody>
      </p:sp>
      <p:sp>
        <p:nvSpPr>
          <p:cNvPr id="18435" name="2 Marcador de contenido"/>
          <p:cNvSpPr>
            <a:spLocks noGrp="1"/>
          </p:cNvSpPr>
          <p:nvPr>
            <p:ph sz="quarter" idx="1"/>
          </p:nvPr>
        </p:nvSpPr>
        <p:spPr>
          <a:xfrm>
            <a:off x="457200" y="1600200"/>
            <a:ext cx="7467600" cy="4873625"/>
          </a:xfrm>
        </p:spPr>
        <p:txBody>
          <a:bodyPr/>
          <a:lstStyle/>
          <a:p>
            <a:r>
              <a:rPr lang="es-ES" smtClean="0"/>
              <a:t>Además de definir los objetivos concretos de la investigación, es conveniente plantear a través de una o varias preguntas el problema que se estudiará. </a:t>
            </a:r>
          </a:p>
          <a:p>
            <a:endParaRPr lang="es-ES" smtClean="0"/>
          </a:p>
          <a:p>
            <a:r>
              <a:rPr lang="es-ES" smtClean="0"/>
              <a:t>Plantear el problema de investigación en forma de preguntas tiene la ventaja de presentarlo de manera directa, minimizando la distorsión (Christensen, 1980).</a:t>
            </a:r>
            <a:r>
              <a:rPr lang="es-MX" smtClean="0"/>
              <a:t> </a:t>
            </a:r>
            <a:r>
              <a:rPr lang="es-ES" smtClean="0"/>
              <a:t> </a:t>
            </a:r>
            <a:endParaRPr lang="es-MX" smtClean="0"/>
          </a:p>
          <a:p>
            <a:endParaRPr lang="es-MX"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ES" dirty="0" smtClean="0"/>
              <a:t>Preguntas de investigación</a:t>
            </a:r>
          </a:p>
        </p:txBody>
      </p:sp>
      <p:sp>
        <p:nvSpPr>
          <p:cNvPr id="19459" name="2 Marcador de contenido"/>
          <p:cNvSpPr>
            <a:spLocks noGrp="1"/>
          </p:cNvSpPr>
          <p:nvPr>
            <p:ph sz="quarter" idx="1"/>
          </p:nvPr>
        </p:nvSpPr>
        <p:spPr>
          <a:xfrm>
            <a:off x="457200" y="1600200"/>
            <a:ext cx="7467600" cy="4873625"/>
          </a:xfrm>
        </p:spPr>
        <p:txBody>
          <a:bodyPr/>
          <a:lstStyle/>
          <a:p>
            <a:r>
              <a:rPr lang="es-ES" smtClean="0"/>
              <a:t>Hay preguntas demasiado generales que no conducen a una investigación concreta como: </a:t>
            </a:r>
          </a:p>
          <a:p>
            <a:r>
              <a:rPr lang="es-ES" smtClean="0"/>
              <a:t>¿por qué algunos matrimonios duran más que otros?</a:t>
            </a:r>
          </a:p>
          <a:p>
            <a:r>
              <a:rPr lang="es-ES" smtClean="0"/>
              <a:t>¿por qué hay personas más satisfechas en su trabajo que otras?</a:t>
            </a:r>
          </a:p>
          <a:p>
            <a:r>
              <a:rPr lang="es-ES" smtClean="0"/>
              <a:t>¿en qué programas de televisión hay muchas escenas de sexo?</a:t>
            </a:r>
          </a:p>
          <a:p>
            <a:r>
              <a:rPr lang="es-ES" smtClean="0"/>
              <a:t>¿cambian con el tiempo las personas que van a psicoterapia?</a:t>
            </a:r>
          </a:p>
          <a:p>
            <a:r>
              <a:rPr lang="es-ES" smtClean="0"/>
              <a:t>¿cómo se relacionan los medios de comunicación con el voto? </a:t>
            </a:r>
            <a:endParaRPr lang="es-MX"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sz="3200" dirty="0" smtClean="0">
                <a:latin typeface="Tahoma" pitchFamily="34" charset="0"/>
                <a:cs typeface="Times New Roman" charset="0"/>
              </a:rPr>
              <a:t>Tarea</a:t>
            </a:r>
            <a:endParaRPr lang="es-ES" sz="3200" dirty="0">
              <a:latin typeface="Tahoma" pitchFamily="34" charset="0"/>
              <a:cs typeface="Times New Roman" charset="0"/>
            </a:endParaRPr>
          </a:p>
        </p:txBody>
      </p:sp>
      <p:sp>
        <p:nvSpPr>
          <p:cNvPr id="9219" name="2 Marcador de contenido"/>
          <p:cNvSpPr>
            <a:spLocks noGrp="1"/>
          </p:cNvSpPr>
          <p:nvPr>
            <p:ph sz="quarter" idx="1"/>
          </p:nvPr>
        </p:nvSpPr>
        <p:spPr>
          <a:xfrm>
            <a:off x="457200" y="1600200"/>
            <a:ext cx="7467600" cy="4873625"/>
          </a:xfrm>
        </p:spPr>
        <p:txBody>
          <a:bodyPr/>
          <a:lstStyle/>
          <a:p>
            <a:pPr algn="just">
              <a:buFontTx/>
              <a:buChar char="•"/>
            </a:pPr>
            <a:r>
              <a:rPr lang="es-MX" dirty="0" smtClean="0">
                <a:latin typeface="Tahoma" pitchFamily="34" charset="0"/>
                <a:cs typeface="Times New Roman" charset="0"/>
              </a:rPr>
              <a:t>Imprimir por </a:t>
            </a:r>
            <a:r>
              <a:rPr lang="es-ES_tradnl" dirty="0" smtClean="0">
                <a:latin typeface="Tahoma" pitchFamily="34" charset="0"/>
                <a:cs typeface="Times New Roman" charset="0"/>
              </a:rPr>
              <a:t>lo menos </a:t>
            </a:r>
            <a:r>
              <a:rPr lang="es-MX" dirty="0" smtClean="0">
                <a:latin typeface="Tahoma" pitchFamily="34" charset="0"/>
                <a:cs typeface="Times New Roman" charset="0"/>
              </a:rPr>
              <a:t>cinco investigaciones re</a:t>
            </a:r>
            <a:r>
              <a:rPr lang="es-ES_tradnl" dirty="0" err="1" smtClean="0">
                <a:latin typeface="Tahoma" pitchFamily="34" charset="0"/>
                <a:cs typeface="Times New Roman" charset="0"/>
              </a:rPr>
              <a:t>lativas</a:t>
            </a:r>
            <a:r>
              <a:rPr lang="es-ES_tradnl" dirty="0" smtClean="0">
                <a:latin typeface="Tahoma" pitchFamily="34" charset="0"/>
                <a:cs typeface="Times New Roman" charset="0"/>
              </a:rPr>
              <a:t> al tema de su propia investigación</a:t>
            </a:r>
          </a:p>
          <a:p>
            <a:pPr algn="just">
              <a:buFontTx/>
              <a:buChar char="•"/>
            </a:pPr>
            <a:r>
              <a:rPr lang="es-ES_tradnl" dirty="0" smtClean="0">
                <a:latin typeface="Tahoma" pitchFamily="34" charset="0"/>
                <a:cs typeface="Times New Roman" charset="0"/>
              </a:rPr>
              <a:t>Pueden estar en</a:t>
            </a:r>
          </a:p>
          <a:p>
            <a:pPr lvl="1" algn="just">
              <a:buFontTx/>
              <a:buChar char="•"/>
            </a:pPr>
            <a:r>
              <a:rPr lang="es-ES_tradnl" sz="2800" dirty="0" smtClean="0">
                <a:solidFill>
                  <a:srgbClr val="C00000"/>
                </a:solidFill>
                <a:latin typeface="Arial Black" pitchFamily="34" charset="0"/>
                <a:cs typeface="Times New Roman" charset="0"/>
                <a:hlinkClick r:id="rId2"/>
              </a:rPr>
              <a:t>www.redined.mec.es</a:t>
            </a:r>
            <a:endParaRPr lang="es-ES_tradnl" sz="2800" dirty="0" smtClean="0">
              <a:solidFill>
                <a:srgbClr val="C00000"/>
              </a:solidFill>
              <a:latin typeface="Arial Black" pitchFamily="34" charset="0"/>
              <a:cs typeface="Times New Roman" charset="0"/>
            </a:endParaRPr>
          </a:p>
          <a:p>
            <a:pPr lvl="1" algn="just">
              <a:buFontTx/>
              <a:buChar char="•"/>
            </a:pPr>
            <a:r>
              <a:rPr lang="es-ES_tradnl" sz="2800" dirty="0" smtClean="0">
                <a:solidFill>
                  <a:srgbClr val="C00000"/>
                </a:solidFill>
                <a:latin typeface="Arial Black" pitchFamily="34" charset="0"/>
                <a:cs typeface="Times New Roman" charset="0"/>
                <a:hlinkClick r:id="rId3"/>
              </a:rPr>
              <a:t>www.eric.ed.gov</a:t>
            </a:r>
            <a:endParaRPr lang="es-ES_tradnl" sz="2800" dirty="0" smtClean="0">
              <a:solidFill>
                <a:srgbClr val="C00000"/>
              </a:solidFill>
              <a:latin typeface="Arial Black" pitchFamily="34" charset="0"/>
              <a:cs typeface="Times New Roman" charset="0"/>
            </a:endParaRPr>
          </a:p>
          <a:p>
            <a:pPr lvl="1" algn="just">
              <a:buFontTx/>
              <a:buChar char="•"/>
            </a:pPr>
            <a:r>
              <a:rPr lang="es-MX" sz="2800" dirty="0" smtClean="0">
                <a:solidFill>
                  <a:srgbClr val="C00000"/>
                </a:solidFill>
                <a:latin typeface="Arial Black" pitchFamily="34" charset="0"/>
                <a:hlinkClick r:id="rId4"/>
              </a:rPr>
              <a:t>www.oei.es/oeivirt/inv</a:t>
            </a:r>
            <a:r>
              <a:rPr lang="es-MX" sz="2800" b="1" dirty="0" smtClean="0">
                <a:solidFill>
                  <a:srgbClr val="C00000"/>
                </a:solidFill>
                <a:latin typeface="Arial Black" pitchFamily="34" charset="0"/>
                <a:hlinkClick r:id="rId4"/>
              </a:rPr>
              <a:t>educativa</a:t>
            </a:r>
            <a:endParaRPr lang="es-MX" sz="2800" b="1" dirty="0" smtClean="0">
              <a:solidFill>
                <a:srgbClr val="C00000"/>
              </a:solidFill>
              <a:latin typeface="Arial Black" pitchFamily="34" charset="0"/>
            </a:endParaRPr>
          </a:p>
          <a:p>
            <a:pPr lvl="1" algn="just">
              <a:buFontTx/>
              <a:buChar char="•"/>
            </a:pPr>
            <a:r>
              <a:rPr lang="es-MX" sz="2800" dirty="0" smtClean="0">
                <a:solidFill>
                  <a:srgbClr val="C00000"/>
                </a:solidFill>
                <a:latin typeface="Arial Black" pitchFamily="34" charset="0"/>
                <a:hlinkClick r:id="rId5"/>
              </a:rPr>
              <a:t>www.redie.uabc.mx</a:t>
            </a:r>
            <a:endParaRPr lang="es-MX" sz="2800" dirty="0" smtClean="0">
              <a:solidFill>
                <a:srgbClr val="C00000"/>
              </a:solidFill>
              <a:latin typeface="Arial Black" pitchFamily="34" charset="0"/>
            </a:endParaRPr>
          </a:p>
          <a:p>
            <a:pPr lvl="1" algn="just">
              <a:buFontTx/>
              <a:buChar char="•"/>
            </a:pPr>
            <a:r>
              <a:rPr lang="es-MX" sz="2800" dirty="0" smtClean="0">
                <a:solidFill>
                  <a:srgbClr val="C00000"/>
                </a:solidFill>
                <a:latin typeface="Arial Black" pitchFamily="34" charset="0"/>
                <a:hlinkClick r:id="rId6"/>
              </a:rPr>
              <a:t>www.cinvestav.mx/die/</a:t>
            </a:r>
            <a:endParaRPr lang="es-MX" sz="2800" dirty="0" smtClean="0">
              <a:solidFill>
                <a:srgbClr val="C00000"/>
              </a:solidFill>
              <a:latin typeface="Arial Black" pitchFamily="34" charset="0"/>
            </a:endParaRPr>
          </a:p>
          <a:p>
            <a:pPr lvl="1" algn="just">
              <a:buFontTx/>
              <a:buChar char="•"/>
            </a:pPr>
            <a:endParaRPr lang="es-MX" i="1" dirty="0" smtClean="0"/>
          </a:p>
          <a:p>
            <a:pPr lvl="1" algn="just">
              <a:buFontTx/>
              <a:buChar char="•"/>
            </a:pPr>
            <a:endParaRPr lang="es-MX" i="1" dirty="0" smtClean="0"/>
          </a:p>
          <a:p>
            <a:pPr lvl="1" algn="just">
              <a:buFontTx/>
              <a:buChar char="•"/>
            </a:pPr>
            <a:endParaRPr lang="es-MX" dirty="0" smtClean="0"/>
          </a:p>
          <a:p>
            <a:endParaRPr lang="es-MX"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ES" dirty="0" smtClean="0"/>
              <a:t>Justificación de la investigación</a:t>
            </a:r>
          </a:p>
        </p:txBody>
      </p:sp>
      <p:sp>
        <p:nvSpPr>
          <p:cNvPr id="20483" name="2 Marcador de contenido"/>
          <p:cNvSpPr>
            <a:spLocks noGrp="1"/>
          </p:cNvSpPr>
          <p:nvPr>
            <p:ph sz="quarter" idx="1"/>
          </p:nvPr>
        </p:nvSpPr>
        <p:spPr>
          <a:xfrm>
            <a:off x="457200" y="1600200"/>
            <a:ext cx="7467600" cy="4873625"/>
          </a:xfrm>
        </p:spPr>
        <p:txBody>
          <a:bodyPr/>
          <a:lstStyle/>
          <a:p>
            <a:pPr>
              <a:buFont typeface="Wingdings" pitchFamily="2" charset="2"/>
              <a:buNone/>
            </a:pPr>
            <a:r>
              <a:rPr lang="es-ES" smtClean="0"/>
              <a:t> </a:t>
            </a:r>
            <a:endParaRPr lang="es-MX" smtClean="0"/>
          </a:p>
          <a:p>
            <a:r>
              <a:rPr lang="es-ES" smtClean="0"/>
              <a:t>Además de los objetivos y las preguntas de investigación </a:t>
            </a:r>
            <a:r>
              <a:rPr lang="es-ES" i="1" smtClean="0"/>
              <a:t>es necesario justificar las razones que motivan el estudio.</a:t>
            </a:r>
          </a:p>
          <a:p>
            <a:endParaRPr lang="es-ES" i="1" smtClean="0"/>
          </a:p>
          <a:p>
            <a:r>
              <a:rPr lang="es-ES" smtClean="0"/>
              <a:t>La mayoría de las investigaciones se efectúan con un propósito definido, no se hacen simplemente por capricho de una persona; y ese pro­pósito debe ser lo suficientemente fuerte para que se justifique la realización. </a:t>
            </a:r>
            <a:endParaRPr lang="es-MX"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ES" dirty="0" smtClean="0"/>
              <a:t>Justificación de la investigación</a:t>
            </a:r>
          </a:p>
        </p:txBody>
      </p:sp>
      <p:sp>
        <p:nvSpPr>
          <p:cNvPr id="3" name="2 Marcador de contenido"/>
          <p:cNvSpPr>
            <a:spLocks noGrp="1"/>
          </p:cNvSpPr>
          <p:nvPr>
            <p:ph sz="quarter" idx="1"/>
          </p:nvPr>
        </p:nvSpPr>
        <p:spPr>
          <a:xfrm>
            <a:off x="457200" y="1600200"/>
            <a:ext cx="7467600" cy="4873625"/>
          </a:xfrm>
        </p:spPr>
        <p:txBody>
          <a:bodyPr>
            <a:normAutofit lnSpcReduction="10000"/>
          </a:bodyPr>
          <a:lstStyle/>
          <a:p>
            <a:pPr marL="274320" indent="-274320" fontAlgn="auto">
              <a:spcAft>
                <a:spcPts val="0"/>
              </a:spcAft>
              <a:buFont typeface="Wingdings"/>
              <a:buNone/>
              <a:defRPr/>
            </a:pPr>
            <a:r>
              <a:rPr lang="es-ES" dirty="0" smtClean="0"/>
              <a:t> </a:t>
            </a:r>
            <a:endParaRPr lang="es-MX" dirty="0" smtClean="0"/>
          </a:p>
          <a:p>
            <a:pPr marL="274320" indent="-274320" fontAlgn="auto">
              <a:spcAft>
                <a:spcPts val="0"/>
              </a:spcAft>
              <a:buFont typeface="Wingdings"/>
              <a:buChar char=""/>
              <a:defRPr/>
            </a:pPr>
            <a:r>
              <a:rPr lang="es-ES" dirty="0" smtClean="0"/>
              <a:t>El estudiante deberá explicar a un comité escolar el valor de la tesis que piensa realizar. </a:t>
            </a:r>
          </a:p>
          <a:p>
            <a:pPr marL="274320" indent="-274320" fontAlgn="auto">
              <a:spcAft>
                <a:spcPts val="0"/>
              </a:spcAft>
              <a:buFont typeface="Wingdings"/>
              <a:buChar char=""/>
              <a:defRPr/>
            </a:pPr>
            <a:r>
              <a:rPr lang="es-ES" dirty="0" smtClean="0"/>
              <a:t>El investigador universitario hará lo mismo con el grupo de personas que en su institución aprueba proyectos de investigación e incluso con sus colegas.</a:t>
            </a:r>
          </a:p>
          <a:p>
            <a:pPr marL="274320" indent="-274320" fontAlgn="auto">
              <a:spcAft>
                <a:spcPts val="0"/>
              </a:spcAft>
              <a:buFont typeface="Wingdings"/>
              <a:buChar char=""/>
              <a:defRPr/>
            </a:pPr>
            <a:r>
              <a:rPr lang="es-ES" dirty="0" smtClean="0"/>
              <a:t>El asesor tendrá que explicar a su cliente las recompensas que se obtendrán de un estudio determinado, igualmente.</a:t>
            </a:r>
          </a:p>
          <a:p>
            <a:pPr marL="274320" indent="-274320" fontAlgn="auto">
              <a:spcAft>
                <a:spcPts val="0"/>
              </a:spcAft>
              <a:buFont typeface="Wingdings"/>
              <a:buChar char=""/>
              <a:defRPr/>
            </a:pPr>
            <a:r>
              <a:rPr lang="es-ES" dirty="0" smtClean="0"/>
              <a:t>El subordinado que propone una investigación a su superior deberá dar razones de la utilidad de ésta.</a:t>
            </a:r>
            <a:endParaRPr lang="es-MX"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sz="3200" dirty="0" smtClean="0">
                <a:latin typeface="Tahoma" pitchFamily="34" charset="0"/>
                <a:cs typeface="Times New Roman" charset="0"/>
              </a:rPr>
              <a:t>¿Qué es el marco teórico?</a:t>
            </a:r>
            <a:endParaRPr lang="es-ES" sz="3200" dirty="0">
              <a:latin typeface="Tahoma" pitchFamily="34" charset="0"/>
              <a:cs typeface="Times New Roman" charset="0"/>
            </a:endParaRPr>
          </a:p>
        </p:txBody>
      </p:sp>
      <p:sp>
        <p:nvSpPr>
          <p:cNvPr id="3" name="2 Marcador de contenido"/>
          <p:cNvSpPr>
            <a:spLocks noGrp="1"/>
          </p:cNvSpPr>
          <p:nvPr>
            <p:ph sz="quarter" idx="1"/>
          </p:nvPr>
        </p:nvSpPr>
        <p:spPr>
          <a:xfrm>
            <a:off x="457200" y="1600200"/>
            <a:ext cx="7467600" cy="4873625"/>
          </a:xfrm>
        </p:spPr>
        <p:txBody>
          <a:bodyPr>
            <a:normAutofit fontScale="92500" lnSpcReduction="20000"/>
          </a:bodyPr>
          <a:lstStyle/>
          <a:p>
            <a:pPr algn="just">
              <a:buNone/>
            </a:pPr>
            <a:r>
              <a:rPr lang="es-ES_tradnl" dirty="0" smtClean="0">
                <a:latin typeface="Tahoma" pitchFamily="34" charset="0"/>
                <a:cs typeface="Times New Roman" charset="0"/>
              </a:rPr>
              <a:t>El marco teórico es la referencia epistemológica desde donde se construirá la investigación</a:t>
            </a:r>
          </a:p>
          <a:p>
            <a:pPr algn="just">
              <a:buFontTx/>
              <a:buChar char="•"/>
            </a:pPr>
            <a:r>
              <a:rPr lang="es-ES_tradnl" dirty="0" smtClean="0">
                <a:latin typeface="Tahoma" pitchFamily="34" charset="0"/>
                <a:cs typeface="Times New Roman" charset="0"/>
              </a:rPr>
              <a:t>Debe dar cuenta de aspectos, estudios o trabajos antes realizados en el marco de la investigación propuesta</a:t>
            </a:r>
          </a:p>
          <a:p>
            <a:pPr algn="just">
              <a:buFontTx/>
              <a:buChar char="•"/>
            </a:pPr>
            <a:r>
              <a:rPr lang="es-ES_tradnl" dirty="0" smtClean="0">
                <a:latin typeface="Tahoma" pitchFamily="34" charset="0"/>
                <a:cs typeface="Times New Roman" charset="0"/>
              </a:rPr>
              <a:t>Se constituye en una guía conceptual para ejecutar el estudio</a:t>
            </a:r>
          </a:p>
          <a:p>
            <a:pPr algn="just">
              <a:buFontTx/>
              <a:buChar char="•"/>
            </a:pPr>
            <a:r>
              <a:rPr lang="es-ES_tradnl" dirty="0" smtClean="0">
                <a:latin typeface="Tahoma" pitchFamily="34" charset="0"/>
                <a:cs typeface="Times New Roman" charset="0"/>
              </a:rPr>
              <a:t>Es una discusión bibliográfica con la referencias que dan cuenta de lo avanzado en la materia que proponemos estudiar</a:t>
            </a:r>
          </a:p>
          <a:p>
            <a:pPr algn="just">
              <a:buFontTx/>
              <a:buChar char="•"/>
            </a:pPr>
            <a:r>
              <a:rPr lang="es-ES_tradnl" dirty="0" smtClean="0">
                <a:latin typeface="Tahoma" pitchFamily="34" charset="0"/>
                <a:cs typeface="Times New Roman" charset="0"/>
              </a:rPr>
              <a:t>No se trata de un abultamiento bibliográfico. Se debe remitir a aspectos que coadyuven a los objetivos de la investigación y que reflejen una opción de investigación</a:t>
            </a:r>
          </a:p>
          <a:p>
            <a:pPr algn="just">
              <a:buFontTx/>
              <a:buChar char="•"/>
            </a:pPr>
            <a:r>
              <a:rPr lang="es-ES_tradnl" dirty="0" smtClean="0">
                <a:latin typeface="Tahoma" pitchFamily="34" charset="0"/>
                <a:cs typeface="Times New Roman" charset="0"/>
              </a:rPr>
              <a:t>El que se llame “marco teórico” es porque propone límites y acota los ámbitos conceptuales de la investigación</a:t>
            </a:r>
            <a:endParaRPr lang="es-ES_tradnl" dirty="0">
              <a:latin typeface="Tahoma" pitchFamily="34" charset="0"/>
              <a:cs typeface="Times New Roman"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sz="3200" dirty="0" smtClean="0">
                <a:latin typeface="Tahoma" pitchFamily="34" charset="0"/>
                <a:cs typeface="Times New Roman" charset="0"/>
              </a:rPr>
              <a:t>Metodología. </a:t>
            </a:r>
            <a:br>
              <a:rPr lang="es-ES_tradnl" sz="3200" dirty="0" smtClean="0">
                <a:latin typeface="Tahoma" pitchFamily="34" charset="0"/>
                <a:cs typeface="Times New Roman" charset="0"/>
              </a:rPr>
            </a:br>
            <a:r>
              <a:rPr lang="es-ES_tradnl" sz="3200" dirty="0" smtClean="0">
                <a:latin typeface="Tahoma" pitchFamily="34" charset="0"/>
                <a:cs typeface="Times New Roman" charset="0"/>
              </a:rPr>
              <a:t>Pasos para la selección de metodologías adecuadas para el estudio</a:t>
            </a:r>
            <a:endParaRPr lang="es-ES" sz="3200" dirty="0">
              <a:latin typeface="Tahoma" pitchFamily="34" charset="0"/>
              <a:cs typeface="Times New Roman" charset="0"/>
            </a:endParaRPr>
          </a:p>
        </p:txBody>
      </p:sp>
      <p:sp>
        <p:nvSpPr>
          <p:cNvPr id="3" name="2 Marcador de contenido"/>
          <p:cNvSpPr>
            <a:spLocks noGrp="1"/>
          </p:cNvSpPr>
          <p:nvPr>
            <p:ph sz="quarter" idx="1"/>
          </p:nvPr>
        </p:nvSpPr>
        <p:spPr>
          <a:xfrm>
            <a:off x="457200" y="1600200"/>
            <a:ext cx="7467600" cy="4873625"/>
          </a:xfrm>
        </p:spPr>
        <p:txBody>
          <a:bodyPr>
            <a:normAutofit fontScale="92500" lnSpcReduction="20000"/>
          </a:bodyPr>
          <a:lstStyle/>
          <a:p>
            <a:pPr algn="just">
              <a:buFontTx/>
              <a:buChar char="•"/>
            </a:pPr>
            <a:r>
              <a:rPr lang="es-ES_tradnl" sz="1800" dirty="0" smtClean="0">
                <a:latin typeface="Tahoma" pitchFamily="34" charset="0"/>
                <a:cs typeface="Times New Roman" charset="0"/>
              </a:rPr>
              <a:t> </a:t>
            </a:r>
            <a:r>
              <a:rPr lang="es-ES_tradnl" sz="2000" dirty="0" smtClean="0">
                <a:latin typeface="Tahoma" pitchFamily="34" charset="0"/>
                <a:cs typeface="Times New Roman" charset="0"/>
              </a:rPr>
              <a:t>La metodología dependerá del problema de estudio, de los objetivos, del área de estudio y del marco teórico referencial. </a:t>
            </a:r>
          </a:p>
          <a:p>
            <a:pPr algn="just">
              <a:buFontTx/>
              <a:buChar char="•"/>
            </a:pPr>
            <a:r>
              <a:rPr lang="es-ES_tradnl" sz="2000" dirty="0" smtClean="0">
                <a:latin typeface="Tahoma" pitchFamily="34" charset="0"/>
                <a:cs typeface="Times New Roman" charset="0"/>
              </a:rPr>
              <a:t> La metodología debe contener al menos referencia a:</a:t>
            </a:r>
            <a:endParaRPr lang="es-ES_tradnl" sz="1800" dirty="0" smtClean="0">
              <a:latin typeface="Tahoma" pitchFamily="34" charset="0"/>
              <a:cs typeface="Times New Roman" charset="0"/>
            </a:endParaRPr>
          </a:p>
          <a:p>
            <a:pPr lvl="1" algn="just">
              <a:buFontTx/>
              <a:buChar char="•"/>
            </a:pPr>
            <a:r>
              <a:rPr lang="es-ES_tradnl" sz="1800" dirty="0" smtClean="0">
                <a:latin typeface="Tahoma" pitchFamily="34" charset="0"/>
                <a:cs typeface="Times New Roman" charset="0"/>
              </a:rPr>
              <a:t> Las fuentes a emplear</a:t>
            </a:r>
          </a:p>
          <a:p>
            <a:pPr lvl="1" algn="just">
              <a:buFontTx/>
              <a:buChar char="•"/>
            </a:pPr>
            <a:r>
              <a:rPr lang="es-ES_tradnl" sz="1800" dirty="0" smtClean="0">
                <a:latin typeface="Tahoma" pitchFamily="34" charset="0"/>
                <a:cs typeface="Times New Roman" charset="0"/>
              </a:rPr>
              <a:t> Las herramientas o instrumentos para el levantamiento y procesamiento de la información</a:t>
            </a:r>
          </a:p>
          <a:p>
            <a:pPr lvl="1" algn="just">
              <a:buFontTx/>
              <a:buChar char="•"/>
            </a:pPr>
            <a:r>
              <a:rPr lang="es-ES_tradnl" sz="1800" dirty="0" smtClean="0">
                <a:latin typeface="Tahoma" pitchFamily="34" charset="0"/>
                <a:cs typeface="Times New Roman" charset="0"/>
              </a:rPr>
              <a:t> Los métodos particulares (análisis de discurso, observación participante, contrastación de hipótesis, métodos cartográficos, componentes principales, análisis de tendencias, etc.)</a:t>
            </a:r>
          </a:p>
          <a:p>
            <a:pPr lvl="1" algn="just">
              <a:buFontTx/>
              <a:buChar char="•"/>
            </a:pPr>
            <a:r>
              <a:rPr lang="es-ES_tradnl" sz="1800" dirty="0" smtClean="0">
                <a:latin typeface="Tahoma" pitchFamily="34" charset="0"/>
                <a:cs typeface="Times New Roman" charset="0"/>
              </a:rPr>
              <a:t>  La secuencia lógica de actividades</a:t>
            </a:r>
          </a:p>
          <a:p>
            <a:pPr algn="just">
              <a:buFontTx/>
              <a:buChar char="•"/>
            </a:pPr>
            <a:r>
              <a:rPr lang="es-ES_tradnl" sz="2000" dirty="0" smtClean="0">
                <a:latin typeface="Tahoma" pitchFamily="34" charset="0"/>
                <a:cs typeface="Times New Roman" charset="0"/>
              </a:rPr>
              <a:t> La metodología debe ser la guía práctica del “qué hacer” para conseguir los objetivos planteados</a:t>
            </a:r>
          </a:p>
          <a:p>
            <a:pPr algn="just">
              <a:buFontTx/>
              <a:buChar char="•"/>
            </a:pPr>
            <a:r>
              <a:rPr lang="es-ES_tradnl" sz="2000" dirty="0" smtClean="0">
                <a:latin typeface="Tahoma" pitchFamily="34" charset="0"/>
                <a:cs typeface="Times New Roman" charset="0"/>
              </a:rPr>
              <a:t> Como tal, debe buscar anticiparse a situaciones posibles (sustitución de herramientas, correcciones de muestreos, etc.), prever posibles modificaciones o efectividad de instrumentos (pre-test).</a:t>
            </a:r>
          </a:p>
          <a:p>
            <a:pPr algn="just">
              <a:buFontTx/>
              <a:buChar char="•"/>
            </a:pPr>
            <a:r>
              <a:rPr lang="es-ES_tradnl" sz="2000" dirty="0" smtClean="0">
                <a:latin typeface="Tahoma" pitchFamily="34" charset="0"/>
                <a:cs typeface="Times New Roman" charset="0"/>
              </a:rPr>
              <a:t> Debe ser lo suficientemente clara como para hacer un seguimiento respecto de los objetivos.</a:t>
            </a:r>
            <a:endParaRPr lang="es-ES_tradnl" sz="2000" dirty="0">
              <a:latin typeface="Tahoma" pitchFamily="34" charset="0"/>
              <a:cs typeface="Times New Roman"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3200" dirty="0" smtClean="0">
                <a:latin typeface="Tahoma" pitchFamily="34" charset="0"/>
                <a:cs typeface="Times New Roman" charset="0"/>
              </a:rPr>
              <a:t>Desarrollo y discusión de los resultados</a:t>
            </a:r>
            <a:endParaRPr lang="es-ES" sz="3200" dirty="0">
              <a:latin typeface="Tahoma" pitchFamily="34" charset="0"/>
              <a:cs typeface="Times New Roman" charset="0"/>
            </a:endParaRPr>
          </a:p>
        </p:txBody>
      </p:sp>
      <p:sp>
        <p:nvSpPr>
          <p:cNvPr id="3" name="2 Marcador de contenido"/>
          <p:cNvSpPr>
            <a:spLocks noGrp="1"/>
          </p:cNvSpPr>
          <p:nvPr>
            <p:ph sz="quarter" idx="1"/>
          </p:nvPr>
        </p:nvSpPr>
        <p:spPr>
          <a:xfrm>
            <a:off x="457200" y="1600200"/>
            <a:ext cx="7467600" cy="4873625"/>
          </a:xfrm>
        </p:spPr>
        <p:txBody>
          <a:bodyPr>
            <a:normAutofit/>
          </a:bodyPr>
          <a:lstStyle/>
          <a:p>
            <a:pPr algn="just">
              <a:buFontTx/>
              <a:buChar char="•"/>
            </a:pPr>
            <a:r>
              <a:rPr lang="es-ES_tradnl" sz="1600" dirty="0" smtClean="0">
                <a:latin typeface="Tahoma" pitchFamily="34" charset="0"/>
                <a:cs typeface="Times New Roman" charset="0"/>
              </a:rPr>
              <a:t> </a:t>
            </a:r>
            <a:r>
              <a:rPr lang="es-ES_tradnl" sz="1800" dirty="0" smtClean="0">
                <a:latin typeface="Tahoma" pitchFamily="34" charset="0"/>
                <a:cs typeface="Times New Roman" charset="0"/>
              </a:rPr>
              <a:t>El desarrollo es la manera de poner en ejercicio la propuesta metodológica</a:t>
            </a:r>
          </a:p>
          <a:p>
            <a:pPr algn="just">
              <a:buFontTx/>
              <a:buChar char="•"/>
            </a:pPr>
            <a:r>
              <a:rPr lang="es-ES_tradnl" sz="1800" dirty="0" smtClean="0">
                <a:latin typeface="Tahoma" pitchFamily="34" charset="0"/>
                <a:cs typeface="Times New Roman" charset="0"/>
              </a:rPr>
              <a:t> Se ejecuta con aquello que se propuso realizar en la metodología, se usa el instrumental, se aplica el método, etc. Sin embargo, más que dar cuenta de cada una de las actividades realizadas (que se puede referir de manera sucinta en la redacción), por sobretodo debe enfatizar en los aspectos logrados (lo que la gente dice, las estadísticas y su análisis, las variaciones, las zonificaciones, etc.)</a:t>
            </a:r>
          </a:p>
          <a:p>
            <a:pPr algn="just">
              <a:buFontTx/>
              <a:buChar char="•"/>
            </a:pPr>
            <a:r>
              <a:rPr lang="es-ES_tradnl" sz="1800" dirty="0" smtClean="0">
                <a:latin typeface="Tahoma" pitchFamily="34" charset="0"/>
                <a:cs typeface="Times New Roman" charset="0"/>
              </a:rPr>
              <a:t> Se deben discutir los resultados obtenidos respecto de los objetivos, marco teórico, etc.</a:t>
            </a:r>
            <a:endParaRPr lang="es-ES_tradnl" sz="1800" dirty="0">
              <a:latin typeface="Tahoma" pitchFamily="34" charset="0"/>
              <a:cs typeface="Times New Roman"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sz="3200" dirty="0" smtClean="0">
                <a:latin typeface="Tahoma" pitchFamily="34" charset="0"/>
                <a:cs typeface="Times New Roman" charset="0"/>
              </a:rPr>
              <a:t>Las conclusiones</a:t>
            </a:r>
            <a:endParaRPr lang="es-ES" sz="3200" dirty="0">
              <a:latin typeface="Tahoma" pitchFamily="34" charset="0"/>
              <a:cs typeface="Times New Roman" charset="0"/>
            </a:endParaRPr>
          </a:p>
        </p:txBody>
      </p:sp>
      <p:sp>
        <p:nvSpPr>
          <p:cNvPr id="3" name="2 Marcador de contenido"/>
          <p:cNvSpPr>
            <a:spLocks noGrp="1"/>
          </p:cNvSpPr>
          <p:nvPr>
            <p:ph sz="quarter" idx="1"/>
          </p:nvPr>
        </p:nvSpPr>
        <p:spPr>
          <a:xfrm>
            <a:off x="457200" y="1600200"/>
            <a:ext cx="7467600" cy="4873625"/>
          </a:xfrm>
        </p:spPr>
        <p:txBody>
          <a:bodyPr>
            <a:normAutofit fontScale="92500" lnSpcReduction="20000"/>
          </a:bodyPr>
          <a:lstStyle/>
          <a:p>
            <a:pPr algn="just">
              <a:buFontTx/>
              <a:buChar char="•"/>
            </a:pPr>
            <a:r>
              <a:rPr lang="es-ES_tradnl" sz="2000" dirty="0" smtClean="0">
                <a:latin typeface="Tahoma" pitchFamily="34" charset="0"/>
                <a:cs typeface="Times New Roman" charset="0"/>
              </a:rPr>
              <a:t> </a:t>
            </a:r>
            <a:r>
              <a:rPr lang="es-ES_tradnl" dirty="0" smtClean="0">
                <a:latin typeface="Tahoma" pitchFamily="34" charset="0"/>
                <a:cs typeface="Times New Roman" charset="0"/>
              </a:rPr>
              <a:t>Las conclusiones representan la decantación de los resultados. Deben apuntar a los elementos centrales de la discusión y lo que de ellas se desprende.</a:t>
            </a:r>
          </a:p>
          <a:p>
            <a:pPr algn="just">
              <a:buFontTx/>
              <a:buChar char="•"/>
            </a:pPr>
            <a:r>
              <a:rPr lang="es-ES_tradnl" dirty="0" smtClean="0">
                <a:latin typeface="Tahoma" pitchFamily="34" charset="0"/>
                <a:cs typeface="Times New Roman" charset="0"/>
              </a:rPr>
              <a:t> Deben presentarse de manera clara y concisa, permitiendo su fácil lectura y justificación. Los argumentos de detalle deben estar contenidos en los resultados (pueden estar referidos)</a:t>
            </a:r>
          </a:p>
          <a:p>
            <a:pPr algn="just">
              <a:buFontTx/>
              <a:buChar char="•"/>
            </a:pPr>
            <a:r>
              <a:rPr lang="es-ES_tradnl" dirty="0" smtClean="0">
                <a:latin typeface="Tahoma" pitchFamily="34" charset="0"/>
                <a:cs typeface="Times New Roman" charset="0"/>
              </a:rPr>
              <a:t> Deben permitir identificar recomendaciones, sugerencias y acciones posibles a seguir, de acuerdo con los objetivos definidos previamente.</a:t>
            </a:r>
          </a:p>
          <a:p>
            <a:pPr algn="just">
              <a:buFontTx/>
              <a:buChar char="•"/>
            </a:pPr>
            <a:r>
              <a:rPr lang="es-ES_tradnl" dirty="0" smtClean="0">
                <a:latin typeface="Tahoma" pitchFamily="34" charset="0"/>
                <a:cs typeface="Times New Roman" charset="0"/>
              </a:rPr>
              <a:t> Una conclusión posible, es que no se hayan conseguido los objetivos; sin embargo, se deben identificar en este caso las razones o las posibles explicaciones para ello, dejando en este caso, abierta la posibilidad de enfocar el estudio por otra vía (un nuevo estudio). En este caso, se pueden formular hipótesis para la nueva investigación.</a:t>
            </a:r>
            <a:endParaRPr lang="es-ES_tradnl" dirty="0">
              <a:latin typeface="Tahoma" pitchFamily="34" charset="0"/>
              <a:cs typeface="Times New Roman"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sz="3200" dirty="0" smtClean="0">
                <a:latin typeface="Tahoma" pitchFamily="34" charset="0"/>
                <a:cs typeface="Times New Roman" charset="0"/>
              </a:rPr>
              <a:t>Las referencias bibliográficas</a:t>
            </a:r>
            <a:endParaRPr lang="es-ES" sz="3200" dirty="0">
              <a:latin typeface="Tahoma" pitchFamily="34" charset="0"/>
              <a:cs typeface="Times New Roman" charset="0"/>
            </a:endParaRPr>
          </a:p>
        </p:txBody>
      </p:sp>
      <p:sp>
        <p:nvSpPr>
          <p:cNvPr id="3" name="2 Marcador de contenido"/>
          <p:cNvSpPr>
            <a:spLocks noGrp="1"/>
          </p:cNvSpPr>
          <p:nvPr>
            <p:ph sz="quarter" idx="1"/>
          </p:nvPr>
        </p:nvSpPr>
        <p:spPr>
          <a:xfrm>
            <a:off x="457200" y="1600200"/>
            <a:ext cx="7467600" cy="4873625"/>
          </a:xfrm>
        </p:spPr>
        <p:txBody>
          <a:bodyPr>
            <a:normAutofit/>
          </a:bodyPr>
          <a:lstStyle/>
          <a:p>
            <a:pPr algn="just">
              <a:buFontTx/>
              <a:buChar char="•"/>
            </a:pPr>
            <a:r>
              <a:rPr lang="es-ES_tradnl" sz="1800" dirty="0" smtClean="0">
                <a:latin typeface="Tahoma" pitchFamily="34" charset="0"/>
                <a:cs typeface="Times New Roman" charset="0"/>
              </a:rPr>
              <a:t> </a:t>
            </a:r>
            <a:r>
              <a:rPr lang="es-ES_tradnl" sz="2000" dirty="0" smtClean="0">
                <a:latin typeface="Tahoma" pitchFamily="34" charset="0"/>
                <a:cs typeface="Times New Roman" charset="0"/>
              </a:rPr>
              <a:t>No puede haber investigación sin referencias bibliográficas. </a:t>
            </a:r>
          </a:p>
          <a:p>
            <a:pPr algn="just">
              <a:buFontTx/>
              <a:buChar char="•"/>
            </a:pPr>
            <a:r>
              <a:rPr lang="es-ES_tradnl" sz="2000" dirty="0" smtClean="0">
                <a:latin typeface="Tahoma" pitchFamily="34" charset="0"/>
                <a:cs typeface="Times New Roman" charset="0"/>
              </a:rPr>
              <a:t> La investigación en sí misma exige una revisión previa que permita acotar y problematizar el caso de estudio. Todo documento utilizado para dichos fines, debe estar contenido en las referencias bibliográficas.</a:t>
            </a:r>
          </a:p>
          <a:p>
            <a:pPr algn="just">
              <a:buFontTx/>
              <a:buChar char="•"/>
            </a:pPr>
            <a:r>
              <a:rPr lang="es-ES_tradnl" sz="2000" dirty="0" smtClean="0">
                <a:latin typeface="Tahoma" pitchFamily="34" charset="0"/>
                <a:cs typeface="Times New Roman" charset="0"/>
              </a:rPr>
              <a:t> Las citas deben realizarse conforme con la manera en que ayudan a construir el texto (citas textuales, ideas referenciales, etc.). Pueden ser indicadas como nota al pié, entre paréntesis (indicando autor y año)  y/o en el apartado correspondiente, al final del documento.</a:t>
            </a:r>
            <a:endParaRPr lang="es-ES_tradnl" sz="2000" dirty="0">
              <a:latin typeface="Tahoma" pitchFamily="34" charset="0"/>
              <a:cs typeface="Times New Roman"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ES" dirty="0" smtClean="0"/>
              <a:t>Criterios para evaluar el valor potencial de una investigación</a:t>
            </a:r>
            <a:r>
              <a:rPr lang="es-MX" dirty="0" smtClean="0"/>
              <a:t> </a:t>
            </a:r>
            <a:r>
              <a:rPr lang="es-ES" dirty="0" smtClean="0"/>
              <a:t>.</a:t>
            </a:r>
          </a:p>
        </p:txBody>
      </p:sp>
      <p:sp>
        <p:nvSpPr>
          <p:cNvPr id="3" name="2 Marcador de contenido"/>
          <p:cNvSpPr>
            <a:spLocks noGrp="1"/>
          </p:cNvSpPr>
          <p:nvPr>
            <p:ph sz="quarter" idx="1"/>
          </p:nvPr>
        </p:nvSpPr>
        <p:spPr>
          <a:xfrm>
            <a:off x="457200" y="1600200"/>
            <a:ext cx="7467600" cy="4873625"/>
          </a:xfrm>
        </p:spPr>
        <p:txBody>
          <a:bodyPr>
            <a:normAutofit fontScale="92500" lnSpcReduction="10000"/>
          </a:bodyPr>
          <a:lstStyle/>
          <a:p>
            <a:pPr marL="274320" indent="-274320" fontAlgn="auto">
              <a:spcAft>
                <a:spcPts val="0"/>
              </a:spcAft>
              <a:buFont typeface="Wingdings"/>
              <a:buNone/>
              <a:defRPr/>
            </a:pPr>
            <a:r>
              <a:rPr lang="es-ES" dirty="0" smtClean="0"/>
              <a:t> 1)	</a:t>
            </a:r>
            <a:r>
              <a:rPr lang="es-ES" i="1" dirty="0" smtClean="0"/>
              <a:t>Conveniencia</a:t>
            </a:r>
            <a:r>
              <a:rPr lang="es-MX" dirty="0" smtClean="0"/>
              <a:t> : </a:t>
            </a:r>
            <a:r>
              <a:rPr lang="es-ES" dirty="0" smtClean="0"/>
              <a:t>¿Qué tan conveniente es la investigación?, esto es, ¿para qué sirve?</a:t>
            </a:r>
            <a:r>
              <a:rPr lang="es-MX" dirty="0" smtClean="0"/>
              <a:t> </a:t>
            </a:r>
            <a:r>
              <a:rPr lang="es-ES" dirty="0" smtClean="0"/>
              <a:t> </a:t>
            </a:r>
            <a:endParaRPr lang="es-MX" dirty="0" smtClean="0"/>
          </a:p>
          <a:p>
            <a:pPr marL="274320" indent="-274320" fontAlgn="auto">
              <a:spcAft>
                <a:spcPts val="0"/>
              </a:spcAft>
              <a:buFont typeface="Wingdings"/>
              <a:buChar char=""/>
              <a:defRPr/>
            </a:pPr>
            <a:r>
              <a:rPr lang="es-ES" dirty="0" smtClean="0"/>
              <a:t>2)	</a:t>
            </a:r>
            <a:r>
              <a:rPr lang="es-ES" i="1" dirty="0" smtClean="0"/>
              <a:t>Relevancia social</a:t>
            </a:r>
            <a:r>
              <a:rPr lang="es-MX" dirty="0" smtClean="0"/>
              <a:t> </a:t>
            </a:r>
            <a:r>
              <a:rPr lang="es-ES" i="1" dirty="0" smtClean="0"/>
              <a:t>: </a:t>
            </a:r>
            <a:r>
              <a:rPr lang="es-ES" dirty="0" smtClean="0"/>
              <a:t>¿Cuál es su relevancia para la sociedad?, ¿quiénes se beneficiarán con los resultados de la investigación?, ¿de qué modo? En resumen, ¿qué proyección social tiene?</a:t>
            </a:r>
            <a:r>
              <a:rPr lang="es-MX" dirty="0" smtClean="0"/>
              <a:t> </a:t>
            </a:r>
            <a:r>
              <a:rPr lang="es-ES" dirty="0" smtClean="0"/>
              <a:t> </a:t>
            </a:r>
            <a:endParaRPr lang="es-MX" dirty="0" smtClean="0"/>
          </a:p>
          <a:p>
            <a:pPr marL="274320" indent="-274320" fontAlgn="auto">
              <a:spcAft>
                <a:spcPts val="0"/>
              </a:spcAft>
              <a:buFont typeface="Wingdings"/>
              <a:buChar char=""/>
              <a:defRPr/>
            </a:pPr>
            <a:r>
              <a:rPr lang="es-ES" dirty="0" smtClean="0"/>
              <a:t>3)	</a:t>
            </a:r>
            <a:r>
              <a:rPr lang="es-ES" i="1" dirty="0" smtClean="0"/>
              <a:t>Implicaciones prácticas</a:t>
            </a:r>
            <a:r>
              <a:rPr lang="es-MX" dirty="0" smtClean="0"/>
              <a:t> : </a:t>
            </a:r>
            <a:r>
              <a:rPr lang="es-ES" dirty="0" smtClean="0"/>
              <a:t>¿Ayudará a resolver algún problema práctico?, ¿tiene implicaciones trascen­dentales para una amplia gama de problemas prácticos?</a:t>
            </a:r>
            <a:r>
              <a:rPr lang="es-MX" dirty="0" smtClean="0"/>
              <a:t> </a:t>
            </a:r>
            <a:r>
              <a:rPr lang="es-ES" dirty="0" smtClean="0"/>
              <a:t> </a:t>
            </a:r>
            <a:endParaRPr lang="es-MX" dirty="0" smtClean="0"/>
          </a:p>
          <a:p>
            <a:pPr marL="274320" indent="-274320" fontAlgn="auto">
              <a:spcAft>
                <a:spcPts val="0"/>
              </a:spcAft>
              <a:buFont typeface="Wingdings"/>
              <a:buChar char=""/>
              <a:defRPr/>
            </a:pPr>
            <a:r>
              <a:rPr lang="es-ES" dirty="0" smtClean="0"/>
              <a:t>4)</a:t>
            </a:r>
            <a:r>
              <a:rPr lang="es-ES" i="1" dirty="0" smtClean="0"/>
              <a:t>	Valor teórico</a:t>
            </a:r>
            <a:r>
              <a:rPr lang="es-MX" dirty="0" smtClean="0"/>
              <a:t>: </a:t>
            </a:r>
            <a:r>
              <a:rPr lang="es-ES" dirty="0" smtClean="0"/>
              <a:t>se logrará llenar algún hueco de conocimiento?</a:t>
            </a:r>
            <a:r>
              <a:rPr lang="es-ES" i="1" dirty="0" smtClean="0"/>
              <a:t> </a:t>
            </a:r>
          </a:p>
          <a:p>
            <a:pPr marL="274320" indent="-274320" fontAlgn="auto">
              <a:spcAft>
                <a:spcPts val="0"/>
              </a:spcAft>
              <a:buFont typeface="Wingdings"/>
              <a:buChar char=""/>
              <a:defRPr/>
            </a:pPr>
            <a:r>
              <a:rPr lang="es-ES" i="1" dirty="0" smtClean="0"/>
              <a:t>5) Utilidad metodológica: </a:t>
            </a:r>
            <a:r>
              <a:rPr lang="es-ES" dirty="0" smtClean="0"/>
              <a:t>¿puede ayudar a crear un nuevo instrumento para recolectar y/o analizar datos?</a:t>
            </a:r>
            <a:endParaRPr lang="es-MX"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ES" dirty="0" smtClean="0"/>
              <a:t>Viabilidad de la investigación</a:t>
            </a:r>
            <a:endParaRPr lang="es-MX" dirty="0"/>
          </a:p>
        </p:txBody>
      </p:sp>
      <p:sp>
        <p:nvSpPr>
          <p:cNvPr id="23555" name="2 Marcador de contenido"/>
          <p:cNvSpPr>
            <a:spLocks noGrp="1"/>
          </p:cNvSpPr>
          <p:nvPr>
            <p:ph sz="quarter" idx="1"/>
          </p:nvPr>
        </p:nvSpPr>
        <p:spPr>
          <a:xfrm>
            <a:off x="457200" y="1600200"/>
            <a:ext cx="7467600" cy="4873625"/>
          </a:xfrm>
        </p:spPr>
        <p:txBody>
          <a:bodyPr/>
          <a:lstStyle/>
          <a:p>
            <a:endParaRPr lang="es-ES" smtClean="0"/>
          </a:p>
          <a:p>
            <a:r>
              <a:rPr lang="es-ES" smtClean="0"/>
              <a:t>¿puede llevarse a cabo esta investigación? </a:t>
            </a:r>
          </a:p>
          <a:p>
            <a:r>
              <a:rPr lang="es-ES" smtClean="0"/>
              <a:t>¿cuánto tiempo tomará realizarla? </a:t>
            </a:r>
            <a:endParaRPr lang="es-MX"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ES" dirty="0" smtClean="0"/>
              <a:t>Consecuencias de la investigación</a:t>
            </a:r>
            <a:r>
              <a:rPr lang="es-MX" dirty="0" smtClean="0"/>
              <a:t> </a:t>
            </a:r>
            <a:r>
              <a:rPr lang="es-ES" dirty="0" smtClean="0"/>
              <a:t> </a:t>
            </a:r>
            <a:endParaRPr lang="es-MX" dirty="0"/>
          </a:p>
        </p:txBody>
      </p:sp>
      <p:sp>
        <p:nvSpPr>
          <p:cNvPr id="24579" name="2 Marcador de contenido"/>
          <p:cNvSpPr>
            <a:spLocks noGrp="1"/>
          </p:cNvSpPr>
          <p:nvPr>
            <p:ph sz="quarter" idx="1"/>
          </p:nvPr>
        </p:nvSpPr>
        <p:spPr>
          <a:xfrm>
            <a:off x="457200" y="1600200"/>
            <a:ext cx="7467600" cy="4873625"/>
          </a:xfrm>
        </p:spPr>
        <p:txBody>
          <a:bodyPr/>
          <a:lstStyle/>
          <a:p>
            <a:pPr>
              <a:buFont typeface="Wingdings" pitchFamily="2" charset="2"/>
              <a:buNone/>
            </a:pPr>
            <a:r>
              <a:rPr lang="es-ES" dirty="0" smtClean="0"/>
              <a:t>Suponiendo que la investigación se hubiera llevado a cabo, hubiera sido relevante preguntarse antes de realizarla: </a:t>
            </a:r>
          </a:p>
          <a:p>
            <a:r>
              <a:rPr lang="es-ES" dirty="0" smtClean="0"/>
              <a:t>¿cómo se van a ver afectados los habitantes de esa comunidad? </a:t>
            </a:r>
            <a:endParaRPr lang="es-MX"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580112" y="233073"/>
            <a:ext cx="2736304" cy="891672"/>
          </a:xfrm>
        </p:spPr>
        <p:txBody>
          <a:bodyPr>
            <a:normAutofit/>
          </a:bodyPr>
          <a:lstStyle/>
          <a:p>
            <a:pPr fontAlgn="auto">
              <a:spcAft>
                <a:spcPts val="0"/>
              </a:spcAft>
              <a:defRPr/>
            </a:pPr>
            <a:r>
              <a:rPr lang="es-ES" sz="2000" dirty="0" smtClean="0"/>
              <a:t>ESQUEMA DE INVESTIGACIÓN</a:t>
            </a:r>
            <a:endParaRPr lang="es-MX" sz="2000" dirty="0"/>
          </a:p>
        </p:txBody>
      </p:sp>
      <p:grpSp>
        <p:nvGrpSpPr>
          <p:cNvPr id="4" name="Group 37"/>
          <p:cNvGrpSpPr>
            <a:grpSpLocks/>
          </p:cNvGrpSpPr>
          <p:nvPr/>
        </p:nvGrpSpPr>
        <p:grpSpPr bwMode="auto">
          <a:xfrm>
            <a:off x="762000" y="304800"/>
            <a:ext cx="8229600" cy="6324600"/>
            <a:chOff x="480" y="192"/>
            <a:chExt cx="5184" cy="3984"/>
          </a:xfrm>
        </p:grpSpPr>
        <p:sp>
          <p:nvSpPr>
            <p:cNvPr id="5" name="Rectangle 2"/>
            <p:cNvSpPr>
              <a:spLocks noChangeArrowheads="1"/>
            </p:cNvSpPr>
            <p:nvPr/>
          </p:nvSpPr>
          <p:spPr bwMode="auto">
            <a:xfrm>
              <a:off x="1776" y="192"/>
              <a:ext cx="1104" cy="384"/>
            </a:xfrm>
            <a:prstGeom prst="rect">
              <a:avLst/>
            </a:prstGeom>
            <a:solidFill>
              <a:schemeClr val="accent1"/>
            </a:solidFill>
            <a:ln w="9525">
              <a:solidFill>
                <a:schemeClr val="tx1"/>
              </a:solidFill>
              <a:miter lim="800000"/>
              <a:headEnd/>
              <a:tailEnd/>
            </a:ln>
          </p:spPr>
          <p:txBody>
            <a:bodyPr wrap="none" anchor="ctr"/>
            <a:lstStyle/>
            <a:p>
              <a:pPr algn="ctr"/>
              <a:r>
                <a:rPr lang="es-ES" sz="2000">
                  <a:latin typeface="Tahoma" pitchFamily="34" charset="0"/>
                </a:rPr>
                <a:t>Identificación </a:t>
              </a:r>
            </a:p>
            <a:p>
              <a:pPr algn="ctr"/>
              <a:r>
                <a:rPr lang="es-ES" sz="2000">
                  <a:latin typeface="Tahoma" pitchFamily="34" charset="0"/>
                </a:rPr>
                <a:t>temática</a:t>
              </a:r>
            </a:p>
          </p:txBody>
        </p:sp>
        <p:sp>
          <p:nvSpPr>
            <p:cNvPr id="6" name="Rectangle 3"/>
            <p:cNvSpPr>
              <a:spLocks noChangeArrowheads="1"/>
            </p:cNvSpPr>
            <p:nvPr/>
          </p:nvSpPr>
          <p:spPr bwMode="auto">
            <a:xfrm>
              <a:off x="1776" y="2544"/>
              <a:ext cx="1104" cy="384"/>
            </a:xfrm>
            <a:prstGeom prst="rect">
              <a:avLst/>
            </a:prstGeom>
            <a:solidFill>
              <a:schemeClr val="accent1"/>
            </a:solidFill>
            <a:ln w="9525">
              <a:solidFill>
                <a:schemeClr val="tx1"/>
              </a:solidFill>
              <a:miter lim="800000"/>
              <a:headEnd/>
              <a:tailEnd/>
            </a:ln>
          </p:spPr>
          <p:txBody>
            <a:bodyPr wrap="none" anchor="ctr"/>
            <a:lstStyle/>
            <a:p>
              <a:pPr algn="ctr"/>
              <a:r>
                <a:rPr lang="es-ES" sz="2000">
                  <a:latin typeface="Tahoma" pitchFamily="34" charset="0"/>
                </a:rPr>
                <a:t>Metodología</a:t>
              </a:r>
            </a:p>
          </p:txBody>
        </p:sp>
        <p:sp>
          <p:nvSpPr>
            <p:cNvPr id="7" name="Rectangle 4"/>
            <p:cNvSpPr>
              <a:spLocks noChangeArrowheads="1"/>
            </p:cNvSpPr>
            <p:nvPr/>
          </p:nvSpPr>
          <p:spPr bwMode="auto">
            <a:xfrm>
              <a:off x="1680" y="768"/>
              <a:ext cx="1296" cy="384"/>
            </a:xfrm>
            <a:prstGeom prst="rect">
              <a:avLst/>
            </a:prstGeom>
            <a:solidFill>
              <a:schemeClr val="accent1"/>
            </a:solidFill>
            <a:ln w="9525">
              <a:solidFill>
                <a:schemeClr val="tx1"/>
              </a:solidFill>
              <a:miter lim="800000"/>
              <a:headEnd/>
              <a:tailEnd/>
            </a:ln>
          </p:spPr>
          <p:txBody>
            <a:bodyPr wrap="none" anchor="ctr"/>
            <a:lstStyle/>
            <a:p>
              <a:pPr algn="ctr"/>
              <a:r>
                <a:rPr lang="es-ES" sz="2000">
                  <a:latin typeface="Tahoma" pitchFamily="34" charset="0"/>
                </a:rPr>
                <a:t>Problematizacón</a:t>
              </a:r>
              <a:endParaRPr lang="es-ES"/>
            </a:p>
          </p:txBody>
        </p:sp>
        <p:sp>
          <p:nvSpPr>
            <p:cNvPr id="8" name="Rectangle 5"/>
            <p:cNvSpPr>
              <a:spLocks noChangeArrowheads="1"/>
            </p:cNvSpPr>
            <p:nvPr/>
          </p:nvSpPr>
          <p:spPr bwMode="auto">
            <a:xfrm>
              <a:off x="480" y="1344"/>
              <a:ext cx="1200" cy="384"/>
            </a:xfrm>
            <a:prstGeom prst="rect">
              <a:avLst/>
            </a:prstGeom>
            <a:solidFill>
              <a:schemeClr val="accent1"/>
            </a:solidFill>
            <a:ln w="9525">
              <a:solidFill>
                <a:schemeClr val="tx1"/>
              </a:solidFill>
              <a:miter lim="800000"/>
              <a:headEnd/>
              <a:tailEnd/>
            </a:ln>
          </p:spPr>
          <p:txBody>
            <a:bodyPr wrap="none" anchor="ctr"/>
            <a:lstStyle/>
            <a:p>
              <a:pPr algn="ctr"/>
              <a:r>
                <a:rPr lang="es-ES" sz="2000">
                  <a:latin typeface="Tahoma" pitchFamily="34" charset="0"/>
                </a:rPr>
                <a:t>Área de Estudio</a:t>
              </a:r>
            </a:p>
          </p:txBody>
        </p:sp>
        <p:sp>
          <p:nvSpPr>
            <p:cNvPr id="9" name="Rectangle 6"/>
            <p:cNvSpPr>
              <a:spLocks noChangeArrowheads="1"/>
            </p:cNvSpPr>
            <p:nvPr/>
          </p:nvSpPr>
          <p:spPr bwMode="auto">
            <a:xfrm>
              <a:off x="1776" y="1344"/>
              <a:ext cx="1104" cy="384"/>
            </a:xfrm>
            <a:prstGeom prst="rect">
              <a:avLst/>
            </a:prstGeom>
            <a:solidFill>
              <a:schemeClr val="accent1"/>
            </a:solidFill>
            <a:ln w="9525">
              <a:solidFill>
                <a:schemeClr val="tx1"/>
              </a:solidFill>
              <a:miter lim="800000"/>
              <a:headEnd/>
              <a:tailEnd/>
            </a:ln>
          </p:spPr>
          <p:txBody>
            <a:bodyPr wrap="none" anchor="ctr"/>
            <a:lstStyle/>
            <a:p>
              <a:pPr algn="ctr"/>
              <a:r>
                <a:rPr lang="es-ES" sz="2000">
                  <a:latin typeface="Tahoma" pitchFamily="34" charset="0"/>
                </a:rPr>
                <a:t>Definición </a:t>
              </a:r>
            </a:p>
            <a:p>
              <a:pPr algn="ctr"/>
              <a:r>
                <a:rPr lang="es-ES" sz="2000">
                  <a:latin typeface="Tahoma" pitchFamily="34" charset="0"/>
                </a:rPr>
                <a:t>de objetivos</a:t>
              </a:r>
              <a:endParaRPr lang="es-ES"/>
            </a:p>
          </p:txBody>
        </p:sp>
        <p:sp>
          <p:nvSpPr>
            <p:cNvPr id="10" name="Rectangle 7"/>
            <p:cNvSpPr>
              <a:spLocks noChangeArrowheads="1"/>
            </p:cNvSpPr>
            <p:nvPr/>
          </p:nvSpPr>
          <p:spPr bwMode="auto">
            <a:xfrm>
              <a:off x="1776" y="1920"/>
              <a:ext cx="1104" cy="384"/>
            </a:xfrm>
            <a:prstGeom prst="rect">
              <a:avLst/>
            </a:prstGeom>
            <a:solidFill>
              <a:schemeClr val="accent1"/>
            </a:solidFill>
            <a:ln w="9525">
              <a:solidFill>
                <a:schemeClr val="tx1"/>
              </a:solidFill>
              <a:miter lim="800000"/>
              <a:headEnd/>
              <a:tailEnd/>
            </a:ln>
          </p:spPr>
          <p:txBody>
            <a:bodyPr wrap="none" anchor="ctr"/>
            <a:lstStyle/>
            <a:p>
              <a:pPr algn="ctr"/>
              <a:r>
                <a:rPr lang="es-ES" sz="2000">
                  <a:latin typeface="Tahoma" pitchFamily="34" charset="0"/>
                </a:rPr>
                <a:t>Marco teórico</a:t>
              </a:r>
              <a:endParaRPr lang="es-ES"/>
            </a:p>
          </p:txBody>
        </p:sp>
        <p:sp>
          <p:nvSpPr>
            <p:cNvPr id="11" name="Text Box 8"/>
            <p:cNvSpPr txBox="1">
              <a:spLocks noChangeArrowheads="1"/>
            </p:cNvSpPr>
            <p:nvPr/>
          </p:nvSpPr>
          <p:spPr bwMode="auto">
            <a:xfrm>
              <a:off x="3456" y="1296"/>
              <a:ext cx="720" cy="231"/>
            </a:xfrm>
            <a:prstGeom prst="rect">
              <a:avLst/>
            </a:prstGeom>
            <a:noFill/>
            <a:ln w="9525">
              <a:noFill/>
              <a:miter lim="800000"/>
              <a:headEnd/>
              <a:tailEnd/>
            </a:ln>
          </p:spPr>
          <p:txBody>
            <a:bodyPr>
              <a:spAutoFit/>
            </a:bodyPr>
            <a:lstStyle/>
            <a:p>
              <a:pPr>
                <a:spcBef>
                  <a:spcPct val="50000"/>
                </a:spcBef>
              </a:pPr>
              <a:r>
                <a:rPr lang="es-ES" sz="1800" b="1">
                  <a:latin typeface="Tahoma" pitchFamily="34" charset="0"/>
                </a:rPr>
                <a:t>General</a:t>
              </a:r>
            </a:p>
          </p:txBody>
        </p:sp>
        <p:sp>
          <p:nvSpPr>
            <p:cNvPr id="12" name="Text Box 9"/>
            <p:cNvSpPr txBox="1">
              <a:spLocks noChangeArrowheads="1"/>
            </p:cNvSpPr>
            <p:nvPr/>
          </p:nvSpPr>
          <p:spPr bwMode="auto">
            <a:xfrm>
              <a:off x="3456" y="1545"/>
              <a:ext cx="1008" cy="231"/>
            </a:xfrm>
            <a:prstGeom prst="rect">
              <a:avLst/>
            </a:prstGeom>
            <a:noFill/>
            <a:ln w="9525">
              <a:noFill/>
              <a:miter lim="800000"/>
              <a:headEnd/>
              <a:tailEnd/>
            </a:ln>
          </p:spPr>
          <p:txBody>
            <a:bodyPr>
              <a:spAutoFit/>
            </a:bodyPr>
            <a:lstStyle/>
            <a:p>
              <a:pPr>
                <a:spcBef>
                  <a:spcPct val="50000"/>
                </a:spcBef>
              </a:pPr>
              <a:r>
                <a:rPr lang="es-ES" sz="1800" b="1">
                  <a:latin typeface="Tahoma" pitchFamily="34" charset="0"/>
                </a:rPr>
                <a:t>Específicos</a:t>
              </a:r>
            </a:p>
          </p:txBody>
        </p:sp>
        <p:sp>
          <p:nvSpPr>
            <p:cNvPr id="13" name="Text Box 11"/>
            <p:cNvSpPr txBox="1">
              <a:spLocks noChangeArrowheads="1"/>
            </p:cNvSpPr>
            <p:nvPr/>
          </p:nvSpPr>
          <p:spPr bwMode="auto">
            <a:xfrm>
              <a:off x="3456" y="2112"/>
              <a:ext cx="2208" cy="1011"/>
            </a:xfrm>
            <a:prstGeom prst="rect">
              <a:avLst/>
            </a:prstGeom>
            <a:noFill/>
            <a:ln w="9525">
              <a:noFill/>
              <a:miter lim="800000"/>
              <a:headEnd/>
              <a:tailEnd/>
            </a:ln>
          </p:spPr>
          <p:txBody>
            <a:bodyPr>
              <a:spAutoFit/>
            </a:bodyPr>
            <a:lstStyle/>
            <a:p>
              <a:pPr>
                <a:spcBef>
                  <a:spcPct val="50000"/>
                </a:spcBef>
              </a:pPr>
              <a:r>
                <a:rPr lang="es-ES" sz="1800" b="1">
                  <a:latin typeface="Tahoma" pitchFamily="34" charset="0"/>
                </a:rPr>
                <a:t>Fuentes</a:t>
              </a:r>
            </a:p>
            <a:p>
              <a:pPr>
                <a:spcBef>
                  <a:spcPct val="50000"/>
                </a:spcBef>
              </a:pPr>
              <a:r>
                <a:rPr lang="es-ES" sz="1800" b="1">
                  <a:latin typeface="Tahoma" pitchFamily="34" charset="0"/>
                </a:rPr>
                <a:t>Instrumentos/Herramientas</a:t>
              </a:r>
            </a:p>
            <a:p>
              <a:pPr>
                <a:spcBef>
                  <a:spcPct val="50000"/>
                </a:spcBef>
              </a:pPr>
              <a:r>
                <a:rPr lang="es-ES" sz="1800" b="1">
                  <a:latin typeface="Tahoma" pitchFamily="34" charset="0"/>
                </a:rPr>
                <a:t>Métodos</a:t>
              </a:r>
            </a:p>
            <a:p>
              <a:pPr>
                <a:spcBef>
                  <a:spcPct val="50000"/>
                </a:spcBef>
              </a:pPr>
              <a:r>
                <a:rPr lang="es-ES" sz="1800" b="1">
                  <a:latin typeface="Tahoma" pitchFamily="34" charset="0"/>
                </a:rPr>
                <a:t>Secuencia lógica</a:t>
              </a:r>
            </a:p>
          </p:txBody>
        </p:sp>
        <p:sp>
          <p:nvSpPr>
            <p:cNvPr id="14" name="Rectangle 12"/>
            <p:cNvSpPr>
              <a:spLocks noChangeArrowheads="1"/>
            </p:cNvSpPr>
            <p:nvPr/>
          </p:nvSpPr>
          <p:spPr bwMode="auto">
            <a:xfrm>
              <a:off x="1440" y="3168"/>
              <a:ext cx="1776" cy="384"/>
            </a:xfrm>
            <a:prstGeom prst="rect">
              <a:avLst/>
            </a:prstGeom>
            <a:solidFill>
              <a:schemeClr val="accent1"/>
            </a:solidFill>
            <a:ln w="9525">
              <a:solidFill>
                <a:schemeClr val="tx1"/>
              </a:solidFill>
              <a:miter lim="800000"/>
              <a:headEnd/>
              <a:tailEnd/>
            </a:ln>
          </p:spPr>
          <p:txBody>
            <a:bodyPr wrap="none" anchor="ctr"/>
            <a:lstStyle/>
            <a:p>
              <a:pPr algn="ctr"/>
              <a:r>
                <a:rPr lang="es-ES" sz="2000">
                  <a:latin typeface="Tahoma" pitchFamily="34" charset="0"/>
                </a:rPr>
                <a:t>Desarrollo y </a:t>
              </a:r>
            </a:p>
            <a:p>
              <a:pPr algn="ctr"/>
              <a:r>
                <a:rPr lang="es-ES" sz="2000">
                  <a:latin typeface="Tahoma" pitchFamily="34" charset="0"/>
                </a:rPr>
                <a:t>discusión de resultados</a:t>
              </a:r>
            </a:p>
          </p:txBody>
        </p:sp>
        <p:sp>
          <p:nvSpPr>
            <p:cNvPr id="15" name="Rectangle 13"/>
            <p:cNvSpPr>
              <a:spLocks noChangeArrowheads="1"/>
            </p:cNvSpPr>
            <p:nvPr/>
          </p:nvSpPr>
          <p:spPr bwMode="auto">
            <a:xfrm>
              <a:off x="1776" y="3792"/>
              <a:ext cx="1104" cy="384"/>
            </a:xfrm>
            <a:prstGeom prst="rect">
              <a:avLst/>
            </a:prstGeom>
            <a:solidFill>
              <a:schemeClr val="accent1"/>
            </a:solidFill>
            <a:ln w="9525">
              <a:solidFill>
                <a:schemeClr val="tx1"/>
              </a:solidFill>
              <a:miter lim="800000"/>
              <a:headEnd/>
              <a:tailEnd/>
            </a:ln>
          </p:spPr>
          <p:txBody>
            <a:bodyPr wrap="none" anchor="ctr"/>
            <a:lstStyle/>
            <a:p>
              <a:pPr algn="ctr"/>
              <a:r>
                <a:rPr lang="es-ES" sz="2000">
                  <a:latin typeface="Tahoma" pitchFamily="34" charset="0"/>
                </a:rPr>
                <a:t>Conclusiones</a:t>
              </a:r>
            </a:p>
          </p:txBody>
        </p:sp>
        <p:sp>
          <p:nvSpPr>
            <p:cNvPr id="16" name="AutoShape 14"/>
            <p:cNvSpPr>
              <a:spLocks noChangeArrowheads="1"/>
            </p:cNvSpPr>
            <p:nvPr/>
          </p:nvSpPr>
          <p:spPr bwMode="auto">
            <a:xfrm>
              <a:off x="1248" y="432"/>
              <a:ext cx="336" cy="672"/>
            </a:xfrm>
            <a:prstGeom prst="curvedRightArrow">
              <a:avLst>
                <a:gd name="adj1" fmla="val 40000"/>
                <a:gd name="adj2" fmla="val 80000"/>
                <a:gd name="adj3" fmla="val 33333"/>
              </a:avLst>
            </a:prstGeom>
            <a:solidFill>
              <a:schemeClr val="accent1"/>
            </a:solidFill>
            <a:ln w="9525">
              <a:solidFill>
                <a:schemeClr val="tx1"/>
              </a:solidFill>
              <a:miter lim="800000"/>
              <a:headEnd/>
              <a:tailEnd/>
            </a:ln>
          </p:spPr>
          <p:txBody>
            <a:bodyPr wrap="none" anchor="ctr"/>
            <a:lstStyle/>
            <a:p>
              <a:endParaRPr lang="es-MX"/>
            </a:p>
          </p:txBody>
        </p:sp>
        <p:sp>
          <p:nvSpPr>
            <p:cNvPr id="17" name="Line 17"/>
            <p:cNvSpPr>
              <a:spLocks noChangeShapeType="1"/>
            </p:cNvSpPr>
            <p:nvPr/>
          </p:nvSpPr>
          <p:spPr bwMode="auto">
            <a:xfrm>
              <a:off x="2880" y="1536"/>
              <a:ext cx="240" cy="0"/>
            </a:xfrm>
            <a:prstGeom prst="line">
              <a:avLst/>
            </a:prstGeom>
            <a:noFill/>
            <a:ln w="9525">
              <a:solidFill>
                <a:schemeClr val="tx1"/>
              </a:solidFill>
              <a:miter lim="800000"/>
              <a:headEnd/>
              <a:tailEnd/>
            </a:ln>
          </p:spPr>
          <p:txBody>
            <a:bodyPr wrap="none"/>
            <a:lstStyle/>
            <a:p>
              <a:endParaRPr lang="es-MX"/>
            </a:p>
          </p:txBody>
        </p:sp>
        <p:sp>
          <p:nvSpPr>
            <p:cNvPr id="18" name="Line 18"/>
            <p:cNvSpPr>
              <a:spLocks noChangeShapeType="1"/>
            </p:cNvSpPr>
            <p:nvPr/>
          </p:nvSpPr>
          <p:spPr bwMode="auto">
            <a:xfrm>
              <a:off x="3120" y="1392"/>
              <a:ext cx="0" cy="288"/>
            </a:xfrm>
            <a:prstGeom prst="line">
              <a:avLst/>
            </a:prstGeom>
            <a:noFill/>
            <a:ln w="9525">
              <a:solidFill>
                <a:schemeClr val="tx1"/>
              </a:solidFill>
              <a:miter lim="800000"/>
              <a:headEnd/>
              <a:tailEnd/>
            </a:ln>
          </p:spPr>
          <p:txBody>
            <a:bodyPr wrap="none"/>
            <a:lstStyle/>
            <a:p>
              <a:endParaRPr lang="es-MX"/>
            </a:p>
          </p:txBody>
        </p:sp>
        <p:sp>
          <p:nvSpPr>
            <p:cNvPr id="19" name="Line 19"/>
            <p:cNvSpPr>
              <a:spLocks noChangeShapeType="1"/>
            </p:cNvSpPr>
            <p:nvPr/>
          </p:nvSpPr>
          <p:spPr bwMode="auto">
            <a:xfrm>
              <a:off x="3120" y="1680"/>
              <a:ext cx="288" cy="0"/>
            </a:xfrm>
            <a:prstGeom prst="line">
              <a:avLst/>
            </a:prstGeom>
            <a:noFill/>
            <a:ln w="9525">
              <a:solidFill>
                <a:schemeClr val="tx1"/>
              </a:solidFill>
              <a:miter lim="800000"/>
              <a:headEnd/>
              <a:tailEnd/>
            </a:ln>
          </p:spPr>
          <p:txBody>
            <a:bodyPr wrap="none"/>
            <a:lstStyle/>
            <a:p>
              <a:endParaRPr lang="es-MX"/>
            </a:p>
          </p:txBody>
        </p:sp>
        <p:sp>
          <p:nvSpPr>
            <p:cNvPr id="20" name="Line 20"/>
            <p:cNvSpPr>
              <a:spLocks noChangeShapeType="1"/>
            </p:cNvSpPr>
            <p:nvPr/>
          </p:nvSpPr>
          <p:spPr bwMode="auto">
            <a:xfrm>
              <a:off x="3120" y="1392"/>
              <a:ext cx="288" cy="0"/>
            </a:xfrm>
            <a:prstGeom prst="line">
              <a:avLst/>
            </a:prstGeom>
            <a:noFill/>
            <a:ln w="9525">
              <a:solidFill>
                <a:schemeClr val="tx1"/>
              </a:solidFill>
              <a:miter lim="800000"/>
              <a:headEnd/>
              <a:tailEnd/>
            </a:ln>
          </p:spPr>
          <p:txBody>
            <a:bodyPr wrap="none"/>
            <a:lstStyle/>
            <a:p>
              <a:endParaRPr lang="es-MX"/>
            </a:p>
          </p:txBody>
        </p:sp>
        <p:sp>
          <p:nvSpPr>
            <p:cNvPr id="21" name="Line 21"/>
            <p:cNvSpPr>
              <a:spLocks noChangeShapeType="1"/>
            </p:cNvSpPr>
            <p:nvPr/>
          </p:nvSpPr>
          <p:spPr bwMode="auto">
            <a:xfrm>
              <a:off x="2880" y="2736"/>
              <a:ext cx="192" cy="0"/>
            </a:xfrm>
            <a:prstGeom prst="line">
              <a:avLst/>
            </a:prstGeom>
            <a:noFill/>
            <a:ln w="9525">
              <a:solidFill>
                <a:schemeClr val="tx1"/>
              </a:solidFill>
              <a:miter lim="800000"/>
              <a:headEnd/>
              <a:tailEnd/>
            </a:ln>
          </p:spPr>
          <p:txBody>
            <a:bodyPr wrap="none"/>
            <a:lstStyle/>
            <a:p>
              <a:endParaRPr lang="es-MX"/>
            </a:p>
          </p:txBody>
        </p:sp>
        <p:sp>
          <p:nvSpPr>
            <p:cNvPr id="22" name="Line 22"/>
            <p:cNvSpPr>
              <a:spLocks noChangeShapeType="1"/>
            </p:cNvSpPr>
            <p:nvPr/>
          </p:nvSpPr>
          <p:spPr bwMode="auto">
            <a:xfrm>
              <a:off x="3072" y="2208"/>
              <a:ext cx="0" cy="816"/>
            </a:xfrm>
            <a:prstGeom prst="line">
              <a:avLst/>
            </a:prstGeom>
            <a:noFill/>
            <a:ln w="9525">
              <a:solidFill>
                <a:schemeClr val="tx1"/>
              </a:solidFill>
              <a:miter lim="800000"/>
              <a:headEnd/>
              <a:tailEnd/>
            </a:ln>
          </p:spPr>
          <p:txBody>
            <a:bodyPr wrap="none"/>
            <a:lstStyle/>
            <a:p>
              <a:endParaRPr lang="es-MX"/>
            </a:p>
          </p:txBody>
        </p:sp>
        <p:sp>
          <p:nvSpPr>
            <p:cNvPr id="23" name="Line 24"/>
            <p:cNvSpPr>
              <a:spLocks noChangeShapeType="1"/>
            </p:cNvSpPr>
            <p:nvPr/>
          </p:nvSpPr>
          <p:spPr bwMode="auto">
            <a:xfrm>
              <a:off x="3072" y="2208"/>
              <a:ext cx="336" cy="0"/>
            </a:xfrm>
            <a:prstGeom prst="line">
              <a:avLst/>
            </a:prstGeom>
            <a:noFill/>
            <a:ln w="9525">
              <a:solidFill>
                <a:schemeClr val="tx1"/>
              </a:solidFill>
              <a:miter lim="800000"/>
              <a:headEnd/>
              <a:tailEnd/>
            </a:ln>
          </p:spPr>
          <p:txBody>
            <a:bodyPr wrap="none"/>
            <a:lstStyle/>
            <a:p>
              <a:endParaRPr lang="es-MX"/>
            </a:p>
          </p:txBody>
        </p:sp>
        <p:sp>
          <p:nvSpPr>
            <p:cNvPr id="24" name="Line 25"/>
            <p:cNvSpPr>
              <a:spLocks noChangeShapeType="1"/>
            </p:cNvSpPr>
            <p:nvPr/>
          </p:nvSpPr>
          <p:spPr bwMode="auto">
            <a:xfrm>
              <a:off x="3072" y="2496"/>
              <a:ext cx="336" cy="0"/>
            </a:xfrm>
            <a:prstGeom prst="line">
              <a:avLst/>
            </a:prstGeom>
            <a:noFill/>
            <a:ln w="9525">
              <a:solidFill>
                <a:schemeClr val="tx1"/>
              </a:solidFill>
              <a:miter lim="800000"/>
              <a:headEnd/>
              <a:tailEnd/>
            </a:ln>
          </p:spPr>
          <p:txBody>
            <a:bodyPr wrap="none"/>
            <a:lstStyle/>
            <a:p>
              <a:endParaRPr lang="es-MX"/>
            </a:p>
          </p:txBody>
        </p:sp>
        <p:sp>
          <p:nvSpPr>
            <p:cNvPr id="25" name="Line 26"/>
            <p:cNvSpPr>
              <a:spLocks noChangeShapeType="1"/>
            </p:cNvSpPr>
            <p:nvPr/>
          </p:nvSpPr>
          <p:spPr bwMode="auto">
            <a:xfrm>
              <a:off x="3072" y="2736"/>
              <a:ext cx="336" cy="0"/>
            </a:xfrm>
            <a:prstGeom prst="line">
              <a:avLst/>
            </a:prstGeom>
            <a:noFill/>
            <a:ln w="9525">
              <a:solidFill>
                <a:schemeClr val="tx1"/>
              </a:solidFill>
              <a:miter lim="800000"/>
              <a:headEnd/>
              <a:tailEnd/>
            </a:ln>
          </p:spPr>
          <p:txBody>
            <a:bodyPr wrap="none"/>
            <a:lstStyle/>
            <a:p>
              <a:endParaRPr lang="es-MX"/>
            </a:p>
          </p:txBody>
        </p:sp>
        <p:sp>
          <p:nvSpPr>
            <p:cNvPr id="26" name="Line 27"/>
            <p:cNvSpPr>
              <a:spLocks noChangeShapeType="1"/>
            </p:cNvSpPr>
            <p:nvPr/>
          </p:nvSpPr>
          <p:spPr bwMode="auto">
            <a:xfrm>
              <a:off x="3072" y="3024"/>
              <a:ext cx="336" cy="0"/>
            </a:xfrm>
            <a:prstGeom prst="line">
              <a:avLst/>
            </a:prstGeom>
            <a:noFill/>
            <a:ln w="9525">
              <a:solidFill>
                <a:schemeClr val="tx1"/>
              </a:solidFill>
              <a:miter lim="800000"/>
              <a:headEnd/>
              <a:tailEnd/>
            </a:ln>
          </p:spPr>
          <p:txBody>
            <a:bodyPr wrap="none"/>
            <a:lstStyle/>
            <a:p>
              <a:endParaRPr lang="es-MX"/>
            </a:p>
          </p:txBody>
        </p:sp>
        <p:sp>
          <p:nvSpPr>
            <p:cNvPr id="27" name="Line 28"/>
            <p:cNvSpPr>
              <a:spLocks noChangeShapeType="1"/>
            </p:cNvSpPr>
            <p:nvPr/>
          </p:nvSpPr>
          <p:spPr bwMode="auto">
            <a:xfrm>
              <a:off x="1008" y="1248"/>
              <a:ext cx="1296" cy="0"/>
            </a:xfrm>
            <a:prstGeom prst="line">
              <a:avLst/>
            </a:prstGeom>
            <a:noFill/>
            <a:ln w="9525">
              <a:solidFill>
                <a:schemeClr val="tx1"/>
              </a:solidFill>
              <a:miter lim="800000"/>
              <a:headEnd/>
              <a:tailEnd/>
            </a:ln>
          </p:spPr>
          <p:txBody>
            <a:bodyPr wrap="none"/>
            <a:lstStyle/>
            <a:p>
              <a:endParaRPr lang="es-MX"/>
            </a:p>
          </p:txBody>
        </p:sp>
        <p:sp>
          <p:nvSpPr>
            <p:cNvPr id="28" name="Line 29"/>
            <p:cNvSpPr>
              <a:spLocks noChangeShapeType="1"/>
            </p:cNvSpPr>
            <p:nvPr/>
          </p:nvSpPr>
          <p:spPr bwMode="auto">
            <a:xfrm>
              <a:off x="2304" y="1152"/>
              <a:ext cx="0" cy="192"/>
            </a:xfrm>
            <a:prstGeom prst="line">
              <a:avLst/>
            </a:prstGeom>
            <a:noFill/>
            <a:ln w="9525">
              <a:solidFill>
                <a:schemeClr val="tx1"/>
              </a:solidFill>
              <a:miter lim="800000"/>
              <a:headEnd/>
              <a:tailEnd/>
            </a:ln>
          </p:spPr>
          <p:txBody>
            <a:bodyPr wrap="none"/>
            <a:lstStyle/>
            <a:p>
              <a:endParaRPr lang="es-MX"/>
            </a:p>
          </p:txBody>
        </p:sp>
        <p:sp>
          <p:nvSpPr>
            <p:cNvPr id="29" name="Line 30"/>
            <p:cNvSpPr>
              <a:spLocks noChangeShapeType="1"/>
            </p:cNvSpPr>
            <p:nvPr/>
          </p:nvSpPr>
          <p:spPr bwMode="auto">
            <a:xfrm>
              <a:off x="1008" y="1248"/>
              <a:ext cx="0" cy="96"/>
            </a:xfrm>
            <a:prstGeom prst="line">
              <a:avLst/>
            </a:prstGeom>
            <a:noFill/>
            <a:ln w="9525">
              <a:solidFill>
                <a:schemeClr val="tx1"/>
              </a:solidFill>
              <a:miter lim="800000"/>
              <a:headEnd/>
              <a:tailEnd/>
            </a:ln>
          </p:spPr>
          <p:txBody>
            <a:bodyPr wrap="none"/>
            <a:lstStyle/>
            <a:p>
              <a:endParaRPr lang="es-MX"/>
            </a:p>
          </p:txBody>
        </p:sp>
        <p:sp>
          <p:nvSpPr>
            <p:cNvPr id="30" name="Line 31"/>
            <p:cNvSpPr>
              <a:spLocks noChangeShapeType="1"/>
            </p:cNvSpPr>
            <p:nvPr/>
          </p:nvSpPr>
          <p:spPr bwMode="auto">
            <a:xfrm>
              <a:off x="2304" y="1728"/>
              <a:ext cx="0" cy="192"/>
            </a:xfrm>
            <a:prstGeom prst="line">
              <a:avLst/>
            </a:prstGeom>
            <a:noFill/>
            <a:ln w="9525">
              <a:solidFill>
                <a:schemeClr val="tx1"/>
              </a:solidFill>
              <a:miter lim="800000"/>
              <a:headEnd/>
              <a:tailEnd/>
            </a:ln>
          </p:spPr>
          <p:txBody>
            <a:bodyPr wrap="none"/>
            <a:lstStyle/>
            <a:p>
              <a:endParaRPr lang="es-MX"/>
            </a:p>
          </p:txBody>
        </p:sp>
        <p:sp>
          <p:nvSpPr>
            <p:cNvPr id="31" name="Line 32"/>
            <p:cNvSpPr>
              <a:spLocks noChangeShapeType="1"/>
            </p:cNvSpPr>
            <p:nvPr/>
          </p:nvSpPr>
          <p:spPr bwMode="auto">
            <a:xfrm>
              <a:off x="2304" y="2304"/>
              <a:ext cx="0" cy="240"/>
            </a:xfrm>
            <a:prstGeom prst="line">
              <a:avLst/>
            </a:prstGeom>
            <a:noFill/>
            <a:ln w="9525">
              <a:solidFill>
                <a:schemeClr val="tx1"/>
              </a:solidFill>
              <a:miter lim="800000"/>
              <a:headEnd/>
              <a:tailEnd/>
            </a:ln>
          </p:spPr>
          <p:txBody>
            <a:bodyPr wrap="none"/>
            <a:lstStyle/>
            <a:p>
              <a:endParaRPr lang="es-MX"/>
            </a:p>
          </p:txBody>
        </p:sp>
        <p:sp>
          <p:nvSpPr>
            <p:cNvPr id="32" name="Line 33"/>
            <p:cNvSpPr>
              <a:spLocks noChangeShapeType="1"/>
            </p:cNvSpPr>
            <p:nvPr/>
          </p:nvSpPr>
          <p:spPr bwMode="auto">
            <a:xfrm>
              <a:off x="2304" y="2928"/>
              <a:ext cx="0" cy="240"/>
            </a:xfrm>
            <a:prstGeom prst="line">
              <a:avLst/>
            </a:prstGeom>
            <a:noFill/>
            <a:ln w="9525">
              <a:solidFill>
                <a:schemeClr val="tx1"/>
              </a:solidFill>
              <a:miter lim="800000"/>
              <a:headEnd/>
              <a:tailEnd/>
            </a:ln>
          </p:spPr>
          <p:txBody>
            <a:bodyPr wrap="none"/>
            <a:lstStyle/>
            <a:p>
              <a:endParaRPr lang="es-MX"/>
            </a:p>
          </p:txBody>
        </p:sp>
        <p:sp>
          <p:nvSpPr>
            <p:cNvPr id="33" name="Line 34"/>
            <p:cNvSpPr>
              <a:spLocks noChangeShapeType="1"/>
            </p:cNvSpPr>
            <p:nvPr/>
          </p:nvSpPr>
          <p:spPr bwMode="auto">
            <a:xfrm>
              <a:off x="2304" y="3552"/>
              <a:ext cx="0" cy="240"/>
            </a:xfrm>
            <a:prstGeom prst="line">
              <a:avLst/>
            </a:prstGeom>
            <a:noFill/>
            <a:ln w="9525">
              <a:solidFill>
                <a:schemeClr val="tx1"/>
              </a:solidFill>
              <a:miter lim="800000"/>
              <a:headEnd/>
              <a:tailEnd/>
            </a:ln>
          </p:spPr>
          <p:txBody>
            <a:bodyPr wrap="none"/>
            <a:lstStyle/>
            <a:p>
              <a:endParaRPr lang="es-MX"/>
            </a:p>
          </p:txBody>
        </p:sp>
        <p:sp>
          <p:nvSpPr>
            <p:cNvPr id="34" name="Line 35"/>
            <p:cNvSpPr>
              <a:spLocks noChangeShapeType="1"/>
            </p:cNvSpPr>
            <p:nvPr/>
          </p:nvSpPr>
          <p:spPr bwMode="auto">
            <a:xfrm>
              <a:off x="2304" y="576"/>
              <a:ext cx="0" cy="192"/>
            </a:xfrm>
            <a:prstGeom prst="line">
              <a:avLst/>
            </a:prstGeom>
            <a:noFill/>
            <a:ln w="9525">
              <a:solidFill>
                <a:schemeClr val="tx1"/>
              </a:solidFill>
              <a:miter lim="800000"/>
              <a:headEnd/>
              <a:tailEnd/>
            </a:ln>
          </p:spPr>
          <p:txBody>
            <a:bodyPr wrap="none"/>
            <a:lstStyle/>
            <a:p>
              <a:endParaRPr lang="es-MX"/>
            </a:p>
          </p:txBody>
        </p:sp>
        <p:sp>
          <p:nvSpPr>
            <p:cNvPr id="35" name="AutoShape 36"/>
            <p:cNvSpPr>
              <a:spLocks noChangeArrowheads="1"/>
            </p:cNvSpPr>
            <p:nvPr/>
          </p:nvSpPr>
          <p:spPr bwMode="auto">
            <a:xfrm flipH="1">
              <a:off x="3072" y="432"/>
              <a:ext cx="336" cy="672"/>
            </a:xfrm>
            <a:prstGeom prst="curvedRightArrow">
              <a:avLst>
                <a:gd name="adj1" fmla="val 40000"/>
                <a:gd name="adj2" fmla="val 80000"/>
                <a:gd name="adj3" fmla="val 33333"/>
              </a:avLst>
            </a:prstGeom>
            <a:solidFill>
              <a:schemeClr val="accent1"/>
            </a:solidFill>
            <a:ln w="9525">
              <a:solidFill>
                <a:schemeClr val="tx1"/>
              </a:solidFill>
              <a:miter lim="800000"/>
              <a:headEnd/>
              <a:tailEnd/>
            </a:ln>
          </p:spPr>
          <p:txBody>
            <a:bodyPr wrap="none" anchor="ctr"/>
            <a:lstStyle/>
            <a:p>
              <a:endParaRPr lang="es-MX"/>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MX" dirty="0" smtClean="0"/>
              <a:t>Resumen</a:t>
            </a:r>
            <a:endParaRPr lang="es-MX" dirty="0"/>
          </a:p>
        </p:txBody>
      </p:sp>
      <p:sp>
        <p:nvSpPr>
          <p:cNvPr id="3" name="2 Marcador de contenido"/>
          <p:cNvSpPr>
            <a:spLocks noGrp="1"/>
          </p:cNvSpPr>
          <p:nvPr>
            <p:ph sz="quarter" idx="1"/>
          </p:nvPr>
        </p:nvSpPr>
        <p:spPr>
          <a:xfrm>
            <a:off x="457200" y="1600200"/>
            <a:ext cx="7467600" cy="4873625"/>
          </a:xfrm>
        </p:spPr>
        <p:txBody>
          <a:bodyPr>
            <a:normAutofit fontScale="70000" lnSpcReduction="20000"/>
          </a:bodyPr>
          <a:lstStyle/>
          <a:p>
            <a:pPr marL="274320" indent="-274320" fontAlgn="auto">
              <a:spcAft>
                <a:spcPts val="0"/>
              </a:spcAft>
              <a:buFont typeface="Wingdings"/>
              <a:buChar char=""/>
              <a:defRPr/>
            </a:pPr>
            <a:r>
              <a:rPr lang="es-ES" dirty="0" smtClean="0"/>
              <a:t>1.	Plantear el problema de investigación es afinar y estructurar más formalmente la idea de investigación, desarrollando tres elementos: objetivos de investigación, preguntas de investigación y justificación de ésta. Los tres elementos deben ser capaces de guiar a una investigación concreta y con posibilidad de prueba empírica.</a:t>
            </a:r>
            <a:r>
              <a:rPr lang="es-MX" dirty="0" smtClean="0"/>
              <a:t> </a:t>
            </a:r>
            <a:r>
              <a:rPr lang="es-ES" dirty="0" smtClean="0"/>
              <a:t> </a:t>
            </a:r>
            <a:endParaRPr lang="es-MX" dirty="0" smtClean="0"/>
          </a:p>
          <a:p>
            <a:pPr marL="274320" indent="-274320" fontAlgn="auto">
              <a:spcAft>
                <a:spcPts val="0"/>
              </a:spcAft>
              <a:buFont typeface="Wingdings"/>
              <a:buChar char=""/>
              <a:defRPr/>
            </a:pPr>
            <a:r>
              <a:rPr lang="es-ES" dirty="0" smtClean="0"/>
              <a:t>2.	Los objetivos y preguntas de investigación deben ser congruentes entre si e ir en la misma dirección.</a:t>
            </a:r>
            <a:r>
              <a:rPr lang="es-MX" dirty="0" smtClean="0"/>
              <a:t> </a:t>
            </a:r>
            <a:r>
              <a:rPr lang="es-ES" dirty="0" smtClean="0"/>
              <a:t> </a:t>
            </a:r>
            <a:endParaRPr lang="es-MX" dirty="0" smtClean="0"/>
          </a:p>
          <a:p>
            <a:pPr marL="274320" indent="-274320" fontAlgn="auto">
              <a:spcAft>
                <a:spcPts val="0"/>
              </a:spcAft>
              <a:buFont typeface="Wingdings"/>
              <a:buChar char=""/>
              <a:defRPr/>
            </a:pPr>
            <a:r>
              <a:rPr lang="es-ES" dirty="0" smtClean="0"/>
              <a:t>3.	Los objetivos establecen qué pretende la investigación, las preguntas nos dicen qué respuestas deben encontrarse mediante la investigación y la justificación nos indica por qué debe hacerse la investigación.</a:t>
            </a:r>
            <a:r>
              <a:rPr lang="es-MX" dirty="0" smtClean="0"/>
              <a:t> </a:t>
            </a:r>
            <a:r>
              <a:rPr lang="es-ES" dirty="0" smtClean="0"/>
              <a:t> </a:t>
            </a:r>
            <a:endParaRPr lang="es-MX" dirty="0" smtClean="0"/>
          </a:p>
          <a:p>
            <a:pPr marL="274320" indent="-274320" fontAlgn="auto">
              <a:spcAft>
                <a:spcPts val="0"/>
              </a:spcAft>
              <a:buFont typeface="Wingdings"/>
              <a:buChar char=""/>
              <a:defRPr/>
            </a:pPr>
            <a:r>
              <a:rPr lang="es-ES" dirty="0" smtClean="0"/>
              <a:t>4.	Los criterios principales para evaluar el valor potencial de una investigación son: conveniencia, relevancia social, implicaciones prácticas, valor teórico y utilidad metodológica. Además debe analizarse la viabilidad de la investigación y sus posibles consecuencias.</a:t>
            </a:r>
            <a:r>
              <a:rPr lang="es-MX" dirty="0" smtClean="0"/>
              <a:t> </a:t>
            </a:r>
            <a:r>
              <a:rPr lang="es-ES" dirty="0" smtClean="0"/>
              <a:t> </a:t>
            </a:r>
            <a:endParaRPr lang="es-MX" dirty="0" smtClean="0"/>
          </a:p>
          <a:p>
            <a:pPr marL="274320" indent="-274320" fontAlgn="auto">
              <a:spcAft>
                <a:spcPts val="0"/>
              </a:spcAft>
              <a:buFont typeface="Wingdings"/>
              <a:buChar char=""/>
              <a:defRPr/>
            </a:pPr>
            <a:r>
              <a:rPr lang="es-ES" dirty="0" smtClean="0"/>
              <a:t>5.	El planteamiento de un problema de investigación científico no puede incluir juicios morales o estéticos. Pero debe cuestionarse si es o no ético llevarlo a cabo.</a:t>
            </a:r>
            <a:r>
              <a:rPr lang="es-MX" dirty="0" smtClean="0"/>
              <a:t> </a:t>
            </a:r>
            <a:r>
              <a:rPr lang="es-ES" dirty="0" smtClean="0"/>
              <a:t> </a:t>
            </a:r>
            <a:endParaRPr lang="es-MX" dirty="0" smtClean="0"/>
          </a:p>
          <a:p>
            <a:pPr marL="274320" indent="-274320" fontAlgn="auto">
              <a:spcAft>
                <a:spcPts val="0"/>
              </a:spcAft>
              <a:buFont typeface="Wingdings"/>
              <a:buChar char=""/>
              <a:defRPr/>
            </a:pPr>
            <a:endParaRPr lang="es-MX"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MX" dirty="0" smtClean="0"/>
              <a:t>Es todo…</a:t>
            </a:r>
            <a:endParaRPr lang="es-MX" dirty="0"/>
          </a:p>
        </p:txBody>
      </p:sp>
      <p:sp>
        <p:nvSpPr>
          <p:cNvPr id="3" name="2 Marcador de contenido"/>
          <p:cNvSpPr>
            <a:spLocks noGrp="1"/>
          </p:cNvSpPr>
          <p:nvPr>
            <p:ph sz="quarter" idx="1"/>
          </p:nvPr>
        </p:nvSpPr>
        <p:spPr>
          <a:xfrm>
            <a:off x="457200" y="1600201"/>
            <a:ext cx="5410944" cy="3773016"/>
          </a:xfrm>
        </p:spPr>
        <p:txBody>
          <a:bodyPr>
            <a:normAutofit/>
          </a:bodyPr>
          <a:lstStyle/>
          <a:p>
            <a:pPr marL="274320" indent="-274320" fontAlgn="auto">
              <a:spcAft>
                <a:spcPts val="0"/>
              </a:spcAft>
              <a:buFont typeface="Wingdings"/>
              <a:buChar char=""/>
              <a:defRPr/>
            </a:pPr>
            <a:r>
              <a:rPr lang="es-ES" dirty="0" smtClean="0"/>
              <a:t> </a:t>
            </a:r>
            <a:endParaRPr lang="es-MX" dirty="0" smtClean="0"/>
          </a:p>
          <a:p>
            <a:pPr marL="274320" indent="-274320" fontAlgn="auto">
              <a:spcAft>
                <a:spcPts val="0"/>
              </a:spcAft>
              <a:buFont typeface="Wingdings"/>
              <a:buChar char=""/>
              <a:defRPr/>
            </a:pPr>
            <a:endParaRPr lang="es-MX" dirty="0"/>
          </a:p>
        </p:txBody>
      </p:sp>
      <p:pic>
        <p:nvPicPr>
          <p:cNvPr id="4" name="3 Imagen" descr="gracias.jpg"/>
          <p:cNvPicPr>
            <a:picLocks noChangeAspect="1"/>
          </p:cNvPicPr>
          <p:nvPr/>
        </p:nvPicPr>
        <p:blipFill>
          <a:blip r:embed="rId2" cstate="print"/>
          <a:stretch>
            <a:fillRect/>
          </a:stretch>
        </p:blipFill>
        <p:spPr>
          <a:xfrm>
            <a:off x="3238500" y="2087880"/>
            <a:ext cx="2667000" cy="268224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sz="3200" dirty="0" smtClean="0">
                <a:latin typeface="Tahoma" pitchFamily="34" charset="0"/>
                <a:cs typeface="Times New Roman" charset="0"/>
              </a:rPr>
              <a:t>Identificación de sujeto / objeto de estudio y problematización</a:t>
            </a:r>
            <a:endParaRPr lang="es-ES" sz="3200" dirty="0">
              <a:latin typeface="Tahoma" pitchFamily="34" charset="0"/>
              <a:cs typeface="Times New Roman" charset="0"/>
            </a:endParaRPr>
          </a:p>
        </p:txBody>
      </p:sp>
      <p:sp>
        <p:nvSpPr>
          <p:cNvPr id="9219" name="2 Marcador de contenido"/>
          <p:cNvSpPr>
            <a:spLocks noGrp="1"/>
          </p:cNvSpPr>
          <p:nvPr>
            <p:ph sz="quarter" idx="1"/>
          </p:nvPr>
        </p:nvSpPr>
        <p:spPr>
          <a:xfrm>
            <a:off x="457200" y="1600200"/>
            <a:ext cx="7467600" cy="4873625"/>
          </a:xfrm>
        </p:spPr>
        <p:txBody>
          <a:bodyPr/>
          <a:lstStyle/>
          <a:p>
            <a:pPr algn="just">
              <a:buFontTx/>
              <a:buChar char="•"/>
            </a:pPr>
            <a:r>
              <a:rPr lang="es-ES_tradnl" dirty="0" smtClean="0">
                <a:latin typeface="Tahoma" pitchFamily="34" charset="0"/>
                <a:cs typeface="Times New Roman" charset="0"/>
              </a:rPr>
              <a:t>Debe ser de interés para el investigador, la sociedad y el contexto sociocultural en que se propone el tema.</a:t>
            </a:r>
          </a:p>
          <a:p>
            <a:pPr algn="just">
              <a:buFontTx/>
              <a:buChar char="•"/>
            </a:pPr>
            <a:r>
              <a:rPr lang="es-ES_tradnl" dirty="0" smtClean="0">
                <a:latin typeface="Tahoma" pitchFamily="34" charset="0"/>
                <a:cs typeface="Times New Roman" charset="0"/>
              </a:rPr>
              <a:t>Debe (o puede) pensarse como una oportunidad en el contexto del desarrollo.</a:t>
            </a:r>
          </a:p>
          <a:p>
            <a:pPr algn="just">
              <a:buFontTx/>
              <a:buChar char="•"/>
            </a:pPr>
            <a:r>
              <a:rPr lang="es-ES_tradnl" dirty="0" smtClean="0">
                <a:latin typeface="Tahoma" pitchFamily="34" charset="0"/>
                <a:cs typeface="Times New Roman" charset="0"/>
              </a:rPr>
              <a:t>Puede se parte de un tema más amplio y general</a:t>
            </a:r>
          </a:p>
          <a:p>
            <a:pPr algn="just">
              <a:buFontTx/>
              <a:buChar char="•"/>
            </a:pPr>
            <a:r>
              <a:rPr lang="es-ES_tradnl" dirty="0" smtClean="0">
                <a:latin typeface="Tahoma" pitchFamily="34" charset="0"/>
                <a:cs typeface="Times New Roman" charset="0"/>
              </a:rPr>
              <a:t>Puede ser complemento o continuación de un estudio antes realizado</a:t>
            </a:r>
          </a:p>
          <a:p>
            <a:pPr algn="just">
              <a:buFontTx/>
              <a:buChar char="•"/>
            </a:pPr>
            <a:r>
              <a:rPr lang="es-ES_tradnl" dirty="0" smtClean="0">
                <a:latin typeface="Tahoma" pitchFamily="34" charset="0"/>
                <a:cs typeface="Times New Roman" charset="0"/>
              </a:rPr>
              <a:t>Puede ser la actualización de un estudio antes realizado</a:t>
            </a:r>
          </a:p>
          <a:p>
            <a:pPr algn="just">
              <a:buFontTx/>
              <a:buChar char="•"/>
            </a:pPr>
            <a:r>
              <a:rPr lang="es-ES_tradnl" dirty="0" smtClean="0">
                <a:latin typeface="Tahoma" pitchFamily="34" charset="0"/>
                <a:cs typeface="Times New Roman" charset="0"/>
              </a:rPr>
              <a:t>Puede proponerse como contraste a estudios antes realizados</a:t>
            </a:r>
            <a:endParaRPr lang="es-MX" dirty="0" smtClean="0"/>
          </a:p>
          <a:p>
            <a:endParaRPr lang="es-MX"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ES" dirty="0" smtClean="0"/>
              <a:t>¿QUÉ ES PLANTEAR EL PROBLEMA DE INVESTIGACIÓN?</a:t>
            </a:r>
            <a:endParaRPr lang="es-MX" dirty="0"/>
          </a:p>
        </p:txBody>
      </p:sp>
      <p:sp>
        <p:nvSpPr>
          <p:cNvPr id="9219" name="2 Marcador de contenido"/>
          <p:cNvSpPr>
            <a:spLocks noGrp="1"/>
          </p:cNvSpPr>
          <p:nvPr>
            <p:ph sz="quarter" idx="1"/>
          </p:nvPr>
        </p:nvSpPr>
        <p:spPr>
          <a:xfrm>
            <a:off x="457200" y="1600200"/>
            <a:ext cx="7467600" cy="4873625"/>
          </a:xfrm>
        </p:spPr>
        <p:txBody>
          <a:bodyPr/>
          <a:lstStyle/>
          <a:p>
            <a:r>
              <a:rPr lang="es-ES" smtClean="0"/>
              <a:t>Una vez que se ha concebido la idea de investigación y el científico, estudiante o experto social han profundizado el tema en cuestión, se encuentran en condiciones de plantear el problema de investigación.</a:t>
            </a:r>
            <a:r>
              <a:rPr lang="es-MX" smtClean="0"/>
              <a:t> </a:t>
            </a:r>
            <a:r>
              <a:rPr lang="es-ES" smtClean="0"/>
              <a:t> </a:t>
            </a:r>
            <a:endParaRPr lang="es-MX" smtClean="0"/>
          </a:p>
          <a:p>
            <a:endParaRPr lang="es-MX"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ES" dirty="0" smtClean="0"/>
              <a:t>¿QUÉ ES PLANTEAR EL PROBLEMA DE INVESTIGACIÓN?</a:t>
            </a:r>
            <a:endParaRPr lang="es-MX" dirty="0"/>
          </a:p>
        </p:txBody>
      </p:sp>
      <p:sp>
        <p:nvSpPr>
          <p:cNvPr id="9219" name="2 Marcador de contenido"/>
          <p:cNvSpPr>
            <a:spLocks noGrp="1"/>
          </p:cNvSpPr>
          <p:nvPr>
            <p:ph sz="quarter" idx="1"/>
          </p:nvPr>
        </p:nvSpPr>
        <p:spPr>
          <a:xfrm>
            <a:off x="457200" y="1600200"/>
            <a:ext cx="7467600" cy="4873625"/>
          </a:xfrm>
        </p:spPr>
        <p:txBody>
          <a:bodyPr/>
          <a:lstStyle/>
          <a:p>
            <a:pPr algn="just">
              <a:buFontTx/>
              <a:buChar char="•"/>
            </a:pPr>
            <a:r>
              <a:rPr lang="es-ES_tradnl" sz="2000" dirty="0" smtClean="0">
                <a:latin typeface="Tahoma" pitchFamily="34" charset="0"/>
                <a:cs typeface="Times New Roman" charset="0"/>
              </a:rPr>
              <a:t> </a:t>
            </a:r>
            <a:r>
              <a:rPr lang="es-ES_tradnl" dirty="0" smtClean="0">
                <a:latin typeface="Tahoma" pitchFamily="34" charset="0"/>
                <a:cs typeface="Times New Roman" charset="0"/>
              </a:rPr>
              <a:t>La problematización del tema de estudio consiste en convertir a éste en un tema de interés que justifica su realización.</a:t>
            </a:r>
          </a:p>
          <a:p>
            <a:pPr algn="just">
              <a:buFontTx/>
              <a:buChar char="•"/>
            </a:pPr>
            <a:r>
              <a:rPr lang="es-ES_tradnl" dirty="0" smtClean="0">
                <a:latin typeface="Tahoma" pitchFamily="34" charset="0"/>
                <a:cs typeface="Times New Roman" charset="0"/>
              </a:rPr>
              <a:t> Si bien en la mayoría de los casos busca dar solución a un problema (como deficiencia), no siempre posee la connotación negativa que sugiere la palabra “problema”.</a:t>
            </a:r>
          </a:p>
          <a:p>
            <a:pPr algn="just">
              <a:buFontTx/>
              <a:buChar char="•"/>
            </a:pPr>
            <a:r>
              <a:rPr lang="es-ES_tradnl" dirty="0" smtClean="0">
                <a:latin typeface="Tahoma" pitchFamily="34" charset="0"/>
                <a:cs typeface="Times New Roman" charset="0"/>
              </a:rPr>
              <a:t> Problematizar es darle sentido a la investigación</a:t>
            </a:r>
          </a:p>
          <a:p>
            <a:pPr algn="just">
              <a:buFontTx/>
              <a:buChar char="•"/>
            </a:pPr>
            <a:r>
              <a:rPr lang="es-ES_tradnl" dirty="0" smtClean="0">
                <a:latin typeface="Tahoma" pitchFamily="34" charset="0"/>
                <a:cs typeface="Times New Roman" charset="0"/>
              </a:rPr>
              <a:t> Al problematizar un tema, es posible identificar los objetivos, su marco teórico y las posibilidades metodológicas. </a:t>
            </a:r>
            <a:r>
              <a:rPr lang="es-ES" dirty="0" smtClean="0"/>
              <a:t> </a:t>
            </a:r>
            <a:endParaRPr lang="es-MX" dirty="0" smtClean="0"/>
          </a:p>
          <a:p>
            <a:endParaRPr lang="es-MX"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ES" dirty="0" smtClean="0"/>
              <a:t>¿QUÉ ES PLANTEAR EL PROBLEMA DE INVESTIGACIÓN?</a:t>
            </a:r>
            <a:endParaRPr lang="es-MX" dirty="0"/>
          </a:p>
        </p:txBody>
      </p:sp>
      <p:sp>
        <p:nvSpPr>
          <p:cNvPr id="9219" name="2 Marcador de contenido"/>
          <p:cNvSpPr>
            <a:spLocks noGrp="1"/>
          </p:cNvSpPr>
          <p:nvPr>
            <p:ph sz="quarter" idx="1"/>
          </p:nvPr>
        </p:nvSpPr>
        <p:spPr>
          <a:xfrm>
            <a:off x="457200" y="1600200"/>
            <a:ext cx="7467600" cy="4873625"/>
          </a:xfrm>
        </p:spPr>
        <p:txBody>
          <a:bodyPr/>
          <a:lstStyle/>
          <a:p>
            <a:pPr algn="just">
              <a:buFontTx/>
              <a:buChar char="•"/>
            </a:pPr>
            <a:r>
              <a:rPr lang="es-ES_tradnl" dirty="0" smtClean="0">
                <a:latin typeface="Tahoma" pitchFamily="34" charset="0"/>
                <a:cs typeface="Times New Roman" charset="0"/>
              </a:rPr>
              <a:t>Se puede en esta etapa, formular hipótesis de trabajo, en cuyo caso, se deben prever metodológicamente las maneras de someter a prueba las mismas (esto, en la propuesta metodológica).</a:t>
            </a:r>
          </a:p>
          <a:p>
            <a:pPr algn="just">
              <a:buFontTx/>
              <a:buChar char="•"/>
            </a:pPr>
            <a:r>
              <a:rPr lang="es-ES_tradnl" dirty="0" smtClean="0">
                <a:latin typeface="Tahoma" pitchFamily="34" charset="0"/>
                <a:cs typeface="Times New Roman" charset="0"/>
              </a:rPr>
              <a:t> La hipótesis es una guía que sirve para orientar el enfoque metodológico a emplear, razón por la que es recomendable que sea clarificada al momento de problematizar el caso de estudio.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ES" dirty="0" smtClean="0"/>
              <a:t>¿QUÉ ES PLANTEAR EL PROBLEMA DE INVESTIGACIÓN?</a:t>
            </a:r>
            <a:endParaRPr lang="es-MX" dirty="0"/>
          </a:p>
        </p:txBody>
      </p:sp>
      <p:sp>
        <p:nvSpPr>
          <p:cNvPr id="3" name="2 Marcador de contenido"/>
          <p:cNvSpPr>
            <a:spLocks noGrp="1"/>
          </p:cNvSpPr>
          <p:nvPr>
            <p:ph sz="quarter" idx="1"/>
          </p:nvPr>
        </p:nvSpPr>
        <p:spPr>
          <a:xfrm>
            <a:off x="457200" y="1600200"/>
            <a:ext cx="7467600" cy="4873625"/>
          </a:xfrm>
        </p:spPr>
        <p:txBody>
          <a:bodyPr>
            <a:normAutofit fontScale="92500" lnSpcReduction="20000"/>
          </a:bodyPr>
          <a:lstStyle/>
          <a:p>
            <a:pPr marL="274320" indent="-274320" fontAlgn="auto">
              <a:spcAft>
                <a:spcPts val="0"/>
              </a:spcAft>
              <a:buFont typeface="Wingdings"/>
              <a:buChar char=""/>
              <a:defRPr/>
            </a:pPr>
            <a:r>
              <a:rPr lang="es-ES" dirty="0" smtClean="0"/>
              <a:t>En realidad, </a:t>
            </a:r>
            <a:r>
              <a:rPr lang="es-ES" b="1" i="1" dirty="0" smtClean="0"/>
              <a:t>plantear el problema no es sino afinar y estructurar más formalmente la idea de investigación. </a:t>
            </a:r>
          </a:p>
          <a:p>
            <a:pPr marL="274320" indent="-274320" fontAlgn="auto">
              <a:spcAft>
                <a:spcPts val="0"/>
              </a:spcAft>
              <a:buFont typeface="Wingdings"/>
              <a:buChar char=""/>
              <a:defRPr/>
            </a:pPr>
            <a:endParaRPr lang="es-ES" b="1" i="1" dirty="0" smtClean="0"/>
          </a:p>
          <a:p>
            <a:pPr marL="274320" indent="-274320" fontAlgn="auto">
              <a:spcAft>
                <a:spcPts val="0"/>
              </a:spcAft>
              <a:buFont typeface="Wingdings"/>
              <a:buChar char=""/>
              <a:defRPr/>
            </a:pPr>
            <a:r>
              <a:rPr lang="es-ES" dirty="0" smtClean="0"/>
              <a:t>El seleccionar un tema, una idea, </a:t>
            </a:r>
            <a:r>
              <a:rPr lang="es-ES" b="1" dirty="0" smtClean="0"/>
              <a:t>no coloca inmediatamente al investigador</a:t>
            </a:r>
            <a:r>
              <a:rPr lang="es-ES" dirty="0" smtClean="0"/>
              <a:t> en una posición que le permita comenzar a considerar qué </a:t>
            </a:r>
            <a:r>
              <a:rPr lang="es-ES" b="1" dirty="0" smtClean="0"/>
              <a:t>información habrá de recolectar, por qué métodos y cómo analizará los datos que obtenga. </a:t>
            </a:r>
          </a:p>
          <a:p>
            <a:pPr marL="274320" indent="-274320" fontAlgn="auto">
              <a:spcAft>
                <a:spcPts val="0"/>
              </a:spcAft>
              <a:buFont typeface="Wingdings"/>
              <a:buChar char=""/>
              <a:defRPr/>
            </a:pPr>
            <a:endParaRPr lang="es-ES" dirty="0" smtClean="0"/>
          </a:p>
          <a:p>
            <a:pPr marL="274320" indent="-274320" fontAlgn="auto">
              <a:spcAft>
                <a:spcPts val="0"/>
              </a:spcAft>
              <a:buFont typeface="Wingdings"/>
              <a:buChar char=""/>
              <a:defRPr/>
            </a:pPr>
            <a:r>
              <a:rPr lang="es-ES" dirty="0" smtClean="0"/>
              <a:t>Antes necesita formular el problema específico en términos concretos y explícitos y de manera que sea susceptible de ser investigado por procedimientos científicos .</a:t>
            </a:r>
            <a:endParaRPr lang="es-MX"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ES" dirty="0" smtClean="0"/>
              <a:t>¿QUÉ ES PLANTEAR EL PROBLEMA DE INVESTIGACIÓN?</a:t>
            </a:r>
            <a:endParaRPr lang="es-MX" dirty="0"/>
          </a:p>
        </p:txBody>
      </p:sp>
      <p:sp>
        <p:nvSpPr>
          <p:cNvPr id="11267" name="2 Marcador de contenido"/>
          <p:cNvSpPr>
            <a:spLocks noGrp="1"/>
          </p:cNvSpPr>
          <p:nvPr>
            <p:ph sz="quarter" idx="1"/>
          </p:nvPr>
        </p:nvSpPr>
        <p:spPr>
          <a:xfrm>
            <a:off x="457200" y="1600200"/>
            <a:ext cx="7467600" cy="4873625"/>
          </a:xfrm>
        </p:spPr>
        <p:txBody>
          <a:bodyPr/>
          <a:lstStyle/>
          <a:p>
            <a:r>
              <a:rPr lang="es-ES" smtClean="0"/>
              <a:t>Como señala Ackoff </a:t>
            </a:r>
            <a:r>
              <a:rPr lang="es-ES" i="1" smtClean="0"/>
              <a:t>(1953), </a:t>
            </a:r>
            <a:r>
              <a:rPr lang="es-ES" smtClean="0"/>
              <a:t>un problema correctamente planteado está parcial­mente resuelto, a mayor exactitud corresponden más posibilidades de obtener una solución satisfactoria. </a:t>
            </a:r>
          </a:p>
          <a:p>
            <a:endParaRPr lang="es-ES" b="1" smtClean="0"/>
          </a:p>
          <a:p>
            <a:r>
              <a:rPr lang="es-ES" smtClean="0"/>
              <a:t>En algunas ocasiones el investigador sabe lo que desea hacer pero no puede comunicarlo a los demás y es necesario que realice un esfuerzo por traducir su pensamiento</a:t>
            </a:r>
            <a:endParaRPr lang="es-MX" b="1"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docProps/app.xml><?xml version="1.0" encoding="utf-8"?>
<Properties xmlns="http://schemas.openxmlformats.org/officeDocument/2006/extended-properties" xmlns:vt="http://schemas.openxmlformats.org/officeDocument/2006/docPropsVTypes">
  <Template>Oriel</Template>
  <TotalTime>4757</TotalTime>
  <Words>1660</Words>
  <Application>Microsoft Office PowerPoint</Application>
  <PresentationFormat>Presentación en pantalla (4:3)</PresentationFormat>
  <Paragraphs>175</Paragraphs>
  <Slides>31</Slides>
  <Notes>0</Notes>
  <HiddenSlides>0</HiddenSlides>
  <MMClips>0</MMClips>
  <ScaleCrop>false</ScaleCrop>
  <HeadingPairs>
    <vt:vector size="4" baseType="variant">
      <vt:variant>
        <vt:lpstr>Tema</vt:lpstr>
      </vt:variant>
      <vt:variant>
        <vt:i4>1</vt:i4>
      </vt:variant>
      <vt:variant>
        <vt:lpstr>Títulos de diapositiva</vt:lpstr>
      </vt:variant>
      <vt:variant>
        <vt:i4>31</vt:i4>
      </vt:variant>
    </vt:vector>
  </HeadingPairs>
  <TitlesOfParts>
    <vt:vector size="32" baseType="lpstr">
      <vt:lpstr>Mirador</vt:lpstr>
      <vt:lpstr>PROCESO DE INVESTIGACIÓN</vt:lpstr>
      <vt:lpstr>Tarea</vt:lpstr>
      <vt:lpstr>ESQUEMA DE INVESTIGACIÓN</vt:lpstr>
      <vt:lpstr>Identificación de sujeto / objeto de estudio y problematización</vt:lpstr>
      <vt:lpstr>¿QUÉ ES PLANTEAR EL PROBLEMA DE INVESTIGACIÓN?</vt:lpstr>
      <vt:lpstr>¿QUÉ ES PLANTEAR EL PROBLEMA DE INVESTIGACIÓN?</vt:lpstr>
      <vt:lpstr>¿QUÉ ES PLANTEAR EL PROBLEMA DE INVESTIGACIÓN?</vt:lpstr>
      <vt:lpstr>¿QUÉ ES PLANTEAR EL PROBLEMA DE INVESTIGACIÓN?</vt:lpstr>
      <vt:lpstr>¿QUÉ ES PLANTEAR EL PROBLEMA DE INVESTIGACIÓN?</vt:lpstr>
      <vt:lpstr>Criterios de planteamiento del problema  Kerlinger</vt:lpstr>
      <vt:lpstr>¿QUÉ ELEMENTOS CONTIENE EL PLANTEAMIENTO DEL PROBLEMA DE INVESTIGACIÓN?  </vt:lpstr>
      <vt:lpstr>Objetivos de investigación</vt:lpstr>
      <vt:lpstr>Objetivos de investigación</vt:lpstr>
      <vt:lpstr>Objetivos de investigación</vt:lpstr>
      <vt:lpstr>Objetivos de investigación</vt:lpstr>
      <vt:lpstr>Ejemplo de Objetivos de investigación</vt:lpstr>
      <vt:lpstr>Ejemplo de Objetivos de investigación</vt:lpstr>
      <vt:lpstr>Preguntas de investigación</vt:lpstr>
      <vt:lpstr>Preguntas de investigación</vt:lpstr>
      <vt:lpstr>Justificación de la investigación</vt:lpstr>
      <vt:lpstr>Justificación de la investigación</vt:lpstr>
      <vt:lpstr>¿Qué es el marco teórico?</vt:lpstr>
      <vt:lpstr>Metodología.  Pasos para la selección de metodologías adecuadas para el estudio</vt:lpstr>
      <vt:lpstr>Desarrollo y discusión de los resultados</vt:lpstr>
      <vt:lpstr>Las conclusiones</vt:lpstr>
      <vt:lpstr>Las referencias bibliográficas</vt:lpstr>
      <vt:lpstr>Criterios para evaluar el valor potencial de una investigación .</vt:lpstr>
      <vt:lpstr>Viabilidad de la investigación</vt:lpstr>
      <vt:lpstr>Consecuencias de la investigación  </vt:lpstr>
      <vt:lpstr>Resumen</vt:lpstr>
      <vt:lpstr>Es todo…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PROCESO DE INVESTIGACIÓN</dc:title>
  <dc:creator>Wences</dc:creator>
  <cp:lastModifiedBy>wtianguis.com</cp:lastModifiedBy>
  <cp:revision>50</cp:revision>
  <dcterms:created xsi:type="dcterms:W3CDTF">2008-02-18T21:38:38Z</dcterms:created>
  <dcterms:modified xsi:type="dcterms:W3CDTF">2010-09-30T16:56:28Z</dcterms:modified>
</cp:coreProperties>
</file>