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63" r:id="rId3"/>
    <p:sldId id="264" r:id="rId4"/>
    <p:sldId id="257" r:id="rId5"/>
    <p:sldId id="258" r:id="rId6"/>
    <p:sldId id="259" r:id="rId7"/>
    <p:sldId id="260" r:id="rId8"/>
    <p:sldId id="261" r:id="rId9"/>
    <p:sldId id="262" r:id="rId1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4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a de título">
    <p:spTree>
      <p:nvGrpSpPr>
        <p:cNvPr id="1" name=""/>
        <p:cNvGrpSpPr/>
        <p:nvPr/>
      </p:nvGrpSpPr>
      <p:grpSpPr>
        <a:xfrm>
          <a:off x="0" y="0"/>
          <a:ext cx="0" cy="0"/>
          <a:chOff x="0" y="0"/>
          <a:chExt cx="0" cy="0"/>
        </a:xfrm>
      </p:grpSpPr>
      <p:grpSp>
        <p:nvGrpSpPr>
          <p:cNvPr id="14338" name="Group 2"/>
          <p:cNvGrpSpPr>
            <a:grpSpLocks/>
          </p:cNvGrpSpPr>
          <p:nvPr/>
        </p:nvGrpSpPr>
        <p:grpSpPr bwMode="auto">
          <a:xfrm>
            <a:off x="0" y="0"/>
            <a:ext cx="9144000" cy="6858000"/>
            <a:chOff x="0" y="0"/>
            <a:chExt cx="5760" cy="4320"/>
          </a:xfrm>
        </p:grpSpPr>
        <p:sp>
          <p:nvSpPr>
            <p:cNvPr id="1433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s-MX" sz="2400">
                <a:latin typeface="Times New Roman" pitchFamily="18" charset="0"/>
              </a:endParaRPr>
            </a:p>
          </p:txBody>
        </p:sp>
        <p:sp>
          <p:nvSpPr>
            <p:cNvPr id="1434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s-MX" sz="2400">
                <a:latin typeface="Times New Roman" pitchFamily="18" charset="0"/>
              </a:endParaRPr>
            </a:p>
          </p:txBody>
        </p:sp>
        <p:grpSp>
          <p:nvGrpSpPr>
            <p:cNvPr id="14341" name="Group 5"/>
            <p:cNvGrpSpPr>
              <a:grpSpLocks/>
            </p:cNvGrpSpPr>
            <p:nvPr/>
          </p:nvGrpSpPr>
          <p:grpSpPr bwMode="auto">
            <a:xfrm>
              <a:off x="0" y="672"/>
              <a:ext cx="1806" cy="1989"/>
              <a:chOff x="0" y="672"/>
              <a:chExt cx="1806" cy="1989"/>
            </a:xfrm>
          </p:grpSpPr>
          <p:sp>
            <p:nvSpPr>
              <p:cNvPr id="1434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s-MX" sz="2400">
                  <a:latin typeface="Times New Roman" pitchFamily="18" charset="0"/>
                </a:endParaRPr>
              </a:p>
            </p:txBody>
          </p:sp>
          <p:sp>
            <p:nvSpPr>
              <p:cNvPr id="1434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s-MX" sz="2400">
                  <a:latin typeface="Times New Roman" pitchFamily="18" charset="0"/>
                </a:endParaRPr>
              </a:p>
            </p:txBody>
          </p:sp>
          <p:sp>
            <p:nvSpPr>
              <p:cNvPr id="1434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s-MX" sz="2400">
                  <a:latin typeface="Times New Roman" pitchFamily="18" charset="0"/>
                </a:endParaRPr>
              </a:p>
            </p:txBody>
          </p:sp>
          <p:sp>
            <p:nvSpPr>
              <p:cNvPr id="1434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s-MX" sz="2400">
                  <a:latin typeface="Times New Roman" pitchFamily="18" charset="0"/>
                </a:endParaRPr>
              </a:p>
            </p:txBody>
          </p:sp>
          <p:sp>
            <p:nvSpPr>
              <p:cNvPr id="1434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s-MX" sz="2400">
                  <a:latin typeface="Times New Roman" pitchFamily="18" charset="0"/>
                </a:endParaRPr>
              </a:p>
            </p:txBody>
          </p:sp>
          <p:sp>
            <p:nvSpPr>
              <p:cNvPr id="1434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s-MX" sz="2400">
                  <a:latin typeface="Times New Roman" pitchFamily="18" charset="0"/>
                </a:endParaRPr>
              </a:p>
            </p:txBody>
          </p:sp>
          <p:sp>
            <p:nvSpPr>
              <p:cNvPr id="1434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s-MX" sz="2400">
                  <a:latin typeface="Times New Roman" pitchFamily="18" charset="0"/>
                </a:endParaRPr>
              </a:p>
            </p:txBody>
          </p:sp>
          <p:sp>
            <p:nvSpPr>
              <p:cNvPr id="1434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s-MX" sz="2400">
                  <a:latin typeface="Times New Roman" pitchFamily="18" charset="0"/>
                </a:endParaRPr>
              </a:p>
            </p:txBody>
          </p:sp>
          <p:sp>
            <p:nvSpPr>
              <p:cNvPr id="1435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s-MX" sz="2400">
                  <a:latin typeface="Times New Roman" pitchFamily="18" charset="0"/>
                </a:endParaRPr>
              </a:p>
            </p:txBody>
          </p:sp>
          <p:sp>
            <p:nvSpPr>
              <p:cNvPr id="1435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s-MX" sz="2400">
                  <a:latin typeface="Times New Roman" pitchFamily="18" charset="0"/>
                </a:endParaRPr>
              </a:p>
            </p:txBody>
          </p:sp>
        </p:grpSp>
      </p:grpSp>
      <p:sp>
        <p:nvSpPr>
          <p:cNvPr id="14352" name="Rectangle 16"/>
          <p:cNvSpPr>
            <a:spLocks noGrp="1" noChangeArrowheads="1"/>
          </p:cNvSpPr>
          <p:nvPr>
            <p:ph type="dt" sz="half" idx="2"/>
          </p:nvPr>
        </p:nvSpPr>
        <p:spPr>
          <a:xfrm>
            <a:off x="457200" y="6248400"/>
            <a:ext cx="2133600" cy="457200"/>
          </a:xfrm>
        </p:spPr>
        <p:txBody>
          <a:bodyPr/>
          <a:lstStyle>
            <a:lvl1pPr>
              <a:defRPr/>
            </a:lvl1pPr>
          </a:lstStyle>
          <a:p>
            <a:endParaRPr lang="es-ES"/>
          </a:p>
        </p:txBody>
      </p:sp>
      <p:sp>
        <p:nvSpPr>
          <p:cNvPr id="14353" name="Rectangle 17"/>
          <p:cNvSpPr>
            <a:spLocks noGrp="1" noChangeArrowheads="1"/>
          </p:cNvSpPr>
          <p:nvPr>
            <p:ph type="ftr" sz="quarter" idx="3"/>
          </p:nvPr>
        </p:nvSpPr>
        <p:spPr/>
        <p:txBody>
          <a:bodyPr/>
          <a:lstStyle>
            <a:lvl1pPr>
              <a:defRPr/>
            </a:lvl1pPr>
          </a:lstStyle>
          <a:p>
            <a:endParaRPr lang="es-ES"/>
          </a:p>
        </p:txBody>
      </p:sp>
      <p:sp>
        <p:nvSpPr>
          <p:cNvPr id="14354" name="Rectangle 18"/>
          <p:cNvSpPr>
            <a:spLocks noGrp="1" noChangeArrowheads="1"/>
          </p:cNvSpPr>
          <p:nvPr>
            <p:ph type="sldNum" sz="quarter" idx="4"/>
          </p:nvPr>
        </p:nvSpPr>
        <p:spPr/>
        <p:txBody>
          <a:bodyPr/>
          <a:lstStyle>
            <a:lvl1pPr>
              <a:defRPr/>
            </a:lvl1pPr>
          </a:lstStyle>
          <a:p>
            <a:fld id="{8A540C4B-0F54-4ED1-B3C1-79023681F8E0}" type="slidenum">
              <a:rPr lang="es-ES"/>
              <a:pPr/>
              <a:t>‹Nº›</a:t>
            </a:fld>
            <a:endParaRPr lang="es-ES"/>
          </a:p>
        </p:txBody>
      </p:sp>
      <p:sp>
        <p:nvSpPr>
          <p:cNvPr id="143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s-ES"/>
              <a:t>Haga clic para cambiar el estilo de título	</a:t>
            </a:r>
          </a:p>
        </p:txBody>
      </p:sp>
      <p:sp>
        <p:nvSpPr>
          <p:cNvPr id="143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s-ES"/>
              <a:t>Haga clic para modificar el estilo de subtítulo del patrón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4355"/>
                                        </p:tgtEl>
                                        <p:attrNameLst>
                                          <p:attrName>style.visibility</p:attrName>
                                        </p:attrNameLst>
                                      </p:cBhvr>
                                      <p:to>
                                        <p:strVal val="visible"/>
                                      </p:to>
                                    </p:set>
                                    <p:anim calcmode="lin" valueType="num">
                                      <p:cBhvr>
                                        <p:cTn id="7" dur="1000" fill="hold"/>
                                        <p:tgtEl>
                                          <p:spTgt spid="14355"/>
                                        </p:tgtEl>
                                        <p:attrNameLst>
                                          <p:attrName>ppt_x</p:attrName>
                                        </p:attrNameLst>
                                      </p:cBhvr>
                                      <p:tavLst>
                                        <p:tav tm="0">
                                          <p:val>
                                            <p:strVal val="#ppt_x-.2"/>
                                          </p:val>
                                        </p:tav>
                                        <p:tav tm="100000">
                                          <p:val>
                                            <p:strVal val="#ppt_x"/>
                                          </p:val>
                                        </p:tav>
                                      </p:tavLst>
                                    </p:anim>
                                    <p:anim calcmode="lin" valueType="num">
                                      <p:cBhvr>
                                        <p:cTn id="8" dur="1000" fill="hold"/>
                                        <p:tgtEl>
                                          <p:spTgt spid="1435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55"/>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4356">
                                            <p:txEl>
                                              <p:pRg st="0" end="0"/>
                                            </p:txEl>
                                          </p:spTgt>
                                        </p:tgtEl>
                                        <p:attrNameLst>
                                          <p:attrName>style.visibility</p:attrName>
                                        </p:attrNameLst>
                                      </p:cBhvr>
                                      <p:to>
                                        <p:strVal val="visible"/>
                                      </p:to>
                                    </p:set>
                                    <p:animEffect transition="in" filter="fade">
                                      <p:cBhvr>
                                        <p:cTn id="14" dur="500"/>
                                        <p:tgtEl>
                                          <p:spTgt spid="14356">
                                            <p:txEl>
                                              <p:pRg st="0" end="0"/>
                                            </p:txEl>
                                          </p:spTgt>
                                        </p:tgtEl>
                                      </p:cBhvr>
                                    </p:animEffect>
                                    <p:anim calcmode="lin" valueType="num">
                                      <p:cBhvr>
                                        <p:cTn id="15" dur="500" fill="hold"/>
                                        <p:tgtEl>
                                          <p:spTgt spid="1435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4356">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5" grpId="0"/>
      <p:bldP spid="14356" grpId="0" build="p">
        <p:tmplLst>
          <p:tmpl lvl="1">
            <p:tnLst>
              <p:par>
                <p:cTn presetID="44" presetClass="entr" presetSubtype="0" fill="hold" nodeType="clickEffect">
                  <p:stCondLst>
                    <p:cond delay="0"/>
                  </p:stCondLst>
                  <p:childTnLst>
                    <p:set>
                      <p:cBhvr>
                        <p:cTn dur="1" fill="hold">
                          <p:stCondLst>
                            <p:cond delay="0"/>
                          </p:stCondLst>
                        </p:cTn>
                        <p:tgtEl>
                          <p:spTgt spid="14356"/>
                        </p:tgtEl>
                        <p:attrNameLst>
                          <p:attrName>style.visibility</p:attrName>
                        </p:attrNameLst>
                      </p:cBhvr>
                      <p:to>
                        <p:strVal val="visible"/>
                      </p:to>
                    </p:set>
                    <p:animEffect transition="in" filter="fade">
                      <p:cBhvr>
                        <p:cTn dur="500"/>
                        <p:tgtEl>
                          <p:spTgt spid="14356"/>
                        </p:tgtEl>
                      </p:cBhvr>
                    </p:animEffect>
                    <p:anim calcmode="lin" valueType="num">
                      <p:cBhvr>
                        <p:cTn dur="500" fill="hold"/>
                        <p:tgtEl>
                          <p:spTgt spid="14356"/>
                        </p:tgtEl>
                        <p:attrNameLst>
                          <p:attrName>ppt_x</p:attrName>
                        </p:attrNameLst>
                      </p:cBhvr>
                      <p:tavLst>
                        <p:tav tm="0">
                          <p:val>
                            <p:strVal val="#ppt_x"/>
                          </p:val>
                        </p:tav>
                        <p:tav tm="100000">
                          <p:val>
                            <p:strVal val="#ppt_x"/>
                          </p:val>
                        </p:tav>
                      </p:tavLst>
                    </p:anim>
                    <p:anim calcmode="lin" valueType="num">
                      <p:cBhvr>
                        <p:cTn dur="500" fill="hold"/>
                        <p:tgtEl>
                          <p:spTgt spid="14356"/>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26744A06-BB9D-4CC9-BE04-08E1F36EEA8E}" type="slidenum">
              <a:rPr lang="es-ES"/>
              <a:pPr/>
              <a:t>‹Nº›</a:t>
            </a:fld>
            <a:endParaRPr lang="es-ES"/>
          </a:p>
        </p:txBody>
      </p:sp>
      <p:sp>
        <p:nvSpPr>
          <p:cNvPr id="6" name="5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457200"/>
            <a:ext cx="2057400" cy="54102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457200"/>
            <a:ext cx="60198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5E34B88B-E435-4B0D-9A9D-32FB4F37F7F3}" type="slidenum">
              <a:rPr lang="es-ES"/>
              <a:pPr/>
              <a:t>‹Nº›</a:t>
            </a:fld>
            <a:endParaRPr lang="es-ES"/>
          </a:p>
        </p:txBody>
      </p:sp>
      <p:sp>
        <p:nvSpPr>
          <p:cNvPr id="6" name="5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3C017B49-AF75-4B0D-8943-A09104B13584}" type="slidenum">
              <a:rPr lang="es-ES"/>
              <a:pPr/>
              <a:t>‹Nº›</a:t>
            </a:fld>
            <a:endParaRPr lang="es-ES"/>
          </a:p>
        </p:txBody>
      </p:sp>
      <p:sp>
        <p:nvSpPr>
          <p:cNvPr id="6" name="5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pie de página"/>
          <p:cNvSpPr>
            <a:spLocks noGrp="1"/>
          </p:cNvSpPr>
          <p:nvPr>
            <p:ph type="ftr" sz="quarter" idx="10"/>
          </p:nvPr>
        </p:nvSpPr>
        <p:spPr/>
        <p:txBody>
          <a:bodyPr/>
          <a:lstStyle>
            <a:lvl1pPr>
              <a:defRPr/>
            </a:lvl1pPr>
          </a:lstStyle>
          <a:p>
            <a:endParaRPr lang="es-ES"/>
          </a:p>
        </p:txBody>
      </p:sp>
      <p:sp>
        <p:nvSpPr>
          <p:cNvPr id="5" name="4 Marcador de número de diapositiva"/>
          <p:cNvSpPr>
            <a:spLocks noGrp="1"/>
          </p:cNvSpPr>
          <p:nvPr>
            <p:ph type="sldNum" sz="quarter" idx="11"/>
          </p:nvPr>
        </p:nvSpPr>
        <p:spPr/>
        <p:txBody>
          <a:bodyPr/>
          <a:lstStyle>
            <a:lvl1pPr>
              <a:defRPr/>
            </a:lvl1pPr>
          </a:lstStyle>
          <a:p>
            <a:fld id="{44CF8260-157A-4A32-A0A9-E2990E89C04A}" type="slidenum">
              <a:rPr lang="es-ES"/>
              <a:pPr/>
              <a:t>‹Nº›</a:t>
            </a:fld>
            <a:endParaRPr lang="es-ES"/>
          </a:p>
        </p:txBody>
      </p:sp>
      <p:sp>
        <p:nvSpPr>
          <p:cNvPr id="6" name="5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4CC8BD2A-CD7A-4BCB-90DB-AA2A925D11A5}" type="slidenum">
              <a:rPr lang="es-ES"/>
              <a:pPr/>
              <a:t>‹Nº›</a:t>
            </a:fld>
            <a:endParaRPr lang="es-ES"/>
          </a:p>
        </p:txBody>
      </p:sp>
      <p:sp>
        <p:nvSpPr>
          <p:cNvPr id="7" name="6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pie de página"/>
          <p:cNvSpPr>
            <a:spLocks noGrp="1"/>
          </p:cNvSpPr>
          <p:nvPr>
            <p:ph type="ftr" sz="quarter" idx="10"/>
          </p:nvPr>
        </p:nvSpPr>
        <p:spPr/>
        <p:txBody>
          <a:bodyPr/>
          <a:lstStyle>
            <a:lvl1pPr>
              <a:defRPr/>
            </a:lvl1pPr>
          </a:lstStyle>
          <a:p>
            <a:endParaRPr lang="es-ES"/>
          </a:p>
        </p:txBody>
      </p:sp>
      <p:sp>
        <p:nvSpPr>
          <p:cNvPr id="8" name="7 Marcador de número de diapositiva"/>
          <p:cNvSpPr>
            <a:spLocks noGrp="1"/>
          </p:cNvSpPr>
          <p:nvPr>
            <p:ph type="sldNum" sz="quarter" idx="11"/>
          </p:nvPr>
        </p:nvSpPr>
        <p:spPr/>
        <p:txBody>
          <a:bodyPr/>
          <a:lstStyle>
            <a:lvl1pPr>
              <a:defRPr/>
            </a:lvl1pPr>
          </a:lstStyle>
          <a:p>
            <a:fld id="{7AD2A3AE-F40C-4142-98B4-B69A75708A7D}" type="slidenum">
              <a:rPr lang="es-ES"/>
              <a:pPr/>
              <a:t>‹Nº›</a:t>
            </a:fld>
            <a:endParaRPr lang="es-ES"/>
          </a:p>
        </p:txBody>
      </p:sp>
      <p:sp>
        <p:nvSpPr>
          <p:cNvPr id="9" name="8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pie de página"/>
          <p:cNvSpPr>
            <a:spLocks noGrp="1"/>
          </p:cNvSpPr>
          <p:nvPr>
            <p:ph type="ftr" sz="quarter" idx="10"/>
          </p:nvPr>
        </p:nvSpPr>
        <p:spPr/>
        <p:txBody>
          <a:bodyPr/>
          <a:lstStyle>
            <a:lvl1pPr>
              <a:defRPr/>
            </a:lvl1pPr>
          </a:lstStyle>
          <a:p>
            <a:endParaRPr lang="es-ES"/>
          </a:p>
        </p:txBody>
      </p:sp>
      <p:sp>
        <p:nvSpPr>
          <p:cNvPr id="4" name="3 Marcador de número de diapositiva"/>
          <p:cNvSpPr>
            <a:spLocks noGrp="1"/>
          </p:cNvSpPr>
          <p:nvPr>
            <p:ph type="sldNum" sz="quarter" idx="11"/>
          </p:nvPr>
        </p:nvSpPr>
        <p:spPr/>
        <p:txBody>
          <a:bodyPr/>
          <a:lstStyle>
            <a:lvl1pPr>
              <a:defRPr/>
            </a:lvl1pPr>
          </a:lstStyle>
          <a:p>
            <a:fld id="{3DDE9D21-0A0E-4163-B260-1CB78757BD4C}" type="slidenum">
              <a:rPr lang="es-ES"/>
              <a:pPr/>
              <a:t>‹Nº›</a:t>
            </a:fld>
            <a:endParaRPr lang="es-ES"/>
          </a:p>
        </p:txBody>
      </p:sp>
      <p:sp>
        <p:nvSpPr>
          <p:cNvPr id="5" name="4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pie de página"/>
          <p:cNvSpPr>
            <a:spLocks noGrp="1"/>
          </p:cNvSpPr>
          <p:nvPr>
            <p:ph type="ftr" sz="quarter" idx="10"/>
          </p:nvPr>
        </p:nvSpPr>
        <p:spPr/>
        <p:txBody>
          <a:bodyPr/>
          <a:lstStyle>
            <a:lvl1pPr>
              <a:defRPr/>
            </a:lvl1pPr>
          </a:lstStyle>
          <a:p>
            <a:endParaRPr lang="es-ES"/>
          </a:p>
        </p:txBody>
      </p:sp>
      <p:sp>
        <p:nvSpPr>
          <p:cNvPr id="3" name="2 Marcador de número de diapositiva"/>
          <p:cNvSpPr>
            <a:spLocks noGrp="1"/>
          </p:cNvSpPr>
          <p:nvPr>
            <p:ph type="sldNum" sz="quarter" idx="11"/>
          </p:nvPr>
        </p:nvSpPr>
        <p:spPr/>
        <p:txBody>
          <a:bodyPr/>
          <a:lstStyle>
            <a:lvl1pPr>
              <a:defRPr/>
            </a:lvl1pPr>
          </a:lstStyle>
          <a:p>
            <a:fld id="{2C466349-BE08-4F3D-8221-5F9D1E38A491}" type="slidenum">
              <a:rPr lang="es-ES"/>
              <a:pPr/>
              <a:t>‹Nº›</a:t>
            </a:fld>
            <a:endParaRPr lang="es-ES"/>
          </a:p>
        </p:txBody>
      </p:sp>
      <p:sp>
        <p:nvSpPr>
          <p:cNvPr id="4" name="3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0682ABAF-FE59-4606-AF65-C330DDFC115F}" type="slidenum">
              <a:rPr lang="es-ES"/>
              <a:pPr/>
              <a:t>‹Nº›</a:t>
            </a:fld>
            <a:endParaRPr lang="es-ES"/>
          </a:p>
        </p:txBody>
      </p:sp>
      <p:sp>
        <p:nvSpPr>
          <p:cNvPr id="7" name="6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pie de página"/>
          <p:cNvSpPr>
            <a:spLocks noGrp="1"/>
          </p:cNvSpPr>
          <p:nvPr>
            <p:ph type="ftr" sz="quarter" idx="10"/>
          </p:nvPr>
        </p:nvSpPr>
        <p:spPr/>
        <p:txBody>
          <a:bodyPr/>
          <a:lstStyle>
            <a:lvl1pPr>
              <a:defRPr/>
            </a:lvl1pPr>
          </a:lstStyle>
          <a:p>
            <a:endParaRPr lang="es-ES"/>
          </a:p>
        </p:txBody>
      </p:sp>
      <p:sp>
        <p:nvSpPr>
          <p:cNvPr id="6" name="5 Marcador de número de diapositiva"/>
          <p:cNvSpPr>
            <a:spLocks noGrp="1"/>
          </p:cNvSpPr>
          <p:nvPr>
            <p:ph type="sldNum" sz="quarter" idx="11"/>
          </p:nvPr>
        </p:nvSpPr>
        <p:spPr/>
        <p:txBody>
          <a:bodyPr/>
          <a:lstStyle>
            <a:lvl1pPr>
              <a:defRPr/>
            </a:lvl1pPr>
          </a:lstStyle>
          <a:p>
            <a:fld id="{2B7614F6-6FB2-486C-954A-596C848FB32C}" type="slidenum">
              <a:rPr lang="es-ES"/>
              <a:pPr/>
              <a:t>‹Nº›</a:t>
            </a:fld>
            <a:endParaRPr lang="es-ES"/>
          </a:p>
        </p:txBody>
      </p:sp>
      <p:sp>
        <p:nvSpPr>
          <p:cNvPr id="7" name="6 Marcador de fecha"/>
          <p:cNvSpPr>
            <a:spLocks noGrp="1"/>
          </p:cNvSpPr>
          <p:nvPr>
            <p:ph type="dt" sz="half" idx="12"/>
          </p:nvPr>
        </p:nvSpPr>
        <p:spPr/>
        <p:txBody>
          <a:bodyPr/>
          <a:lstStyle>
            <a:lvl1pPr>
              <a:defRPr/>
            </a:lvl1pPr>
          </a:lstStyle>
          <a:p>
            <a:endParaRPr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s-ES"/>
          </a:p>
        </p:txBody>
      </p:sp>
      <p:sp>
        <p:nvSpPr>
          <p:cNvPr id="133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9FD200E5-8583-4233-A67E-2E7D4E9E2602}" type="slidenum">
              <a:rPr lang="es-ES"/>
              <a:pPr/>
              <a:t>‹Nº›</a:t>
            </a:fld>
            <a:endParaRPr lang="es-ES"/>
          </a:p>
        </p:txBody>
      </p:sp>
      <p:grpSp>
        <p:nvGrpSpPr>
          <p:cNvPr id="13316" name="Group 4"/>
          <p:cNvGrpSpPr>
            <a:grpSpLocks/>
          </p:cNvGrpSpPr>
          <p:nvPr/>
        </p:nvGrpSpPr>
        <p:grpSpPr bwMode="auto">
          <a:xfrm>
            <a:off x="0" y="0"/>
            <a:ext cx="9144000" cy="546100"/>
            <a:chOff x="0" y="0"/>
            <a:chExt cx="5760" cy="344"/>
          </a:xfrm>
        </p:grpSpPr>
        <p:sp>
          <p:nvSpPr>
            <p:cNvPr id="133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s-MX" sz="2400">
                <a:latin typeface="Times New Roman" pitchFamily="18" charset="0"/>
              </a:endParaRPr>
            </a:p>
          </p:txBody>
        </p:sp>
        <p:sp>
          <p:nvSpPr>
            <p:cNvPr id="133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s-MX" sz="2400">
                <a:latin typeface="Times New Roman" pitchFamily="18" charset="0"/>
              </a:endParaRPr>
            </a:p>
          </p:txBody>
        </p:sp>
        <p:sp>
          <p:nvSpPr>
            <p:cNvPr id="133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s-MX">
                <a:solidFill>
                  <a:schemeClr val="hlink"/>
                </a:solidFill>
              </a:endParaRPr>
            </a:p>
          </p:txBody>
        </p:sp>
        <p:sp>
          <p:nvSpPr>
            <p:cNvPr id="133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s-MX">
                <a:solidFill>
                  <a:schemeClr val="hlink"/>
                </a:solidFill>
              </a:endParaRPr>
            </a:p>
          </p:txBody>
        </p:sp>
        <p:sp>
          <p:nvSpPr>
            <p:cNvPr id="133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s-MX">
                <a:solidFill>
                  <a:schemeClr val="accent2"/>
                </a:solidFill>
              </a:endParaRPr>
            </a:p>
          </p:txBody>
        </p:sp>
        <p:sp>
          <p:nvSpPr>
            <p:cNvPr id="133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s-MX">
                <a:solidFill>
                  <a:schemeClr val="hlink"/>
                </a:solidFill>
              </a:endParaRPr>
            </a:p>
          </p:txBody>
        </p:sp>
        <p:sp>
          <p:nvSpPr>
            <p:cNvPr id="133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s-MX" sz="2400">
                <a:latin typeface="Times New Roman" pitchFamily="18" charset="0"/>
              </a:endParaRPr>
            </a:p>
          </p:txBody>
        </p:sp>
        <p:sp>
          <p:nvSpPr>
            <p:cNvPr id="133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s-MX">
                <a:solidFill>
                  <a:schemeClr val="accent2"/>
                </a:solidFill>
              </a:endParaRPr>
            </a:p>
          </p:txBody>
        </p:sp>
        <p:sp>
          <p:nvSpPr>
            <p:cNvPr id="133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s-MX">
                <a:solidFill>
                  <a:schemeClr val="accent2"/>
                </a:solidFill>
              </a:endParaRPr>
            </a:p>
          </p:txBody>
        </p:sp>
      </p:grpSp>
      <p:sp>
        <p:nvSpPr>
          <p:cNvPr id="1332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332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33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326"/>
                                        </p:tgtEl>
                                        <p:attrNameLst>
                                          <p:attrName>style.visibility</p:attrName>
                                        </p:attrNameLst>
                                      </p:cBhvr>
                                      <p:to>
                                        <p:strVal val="visible"/>
                                      </p:to>
                                    </p:set>
                                    <p:anim calcmode="lin" valueType="num">
                                      <p:cBhvr>
                                        <p:cTn id="7" dur="1000" fill="hold"/>
                                        <p:tgtEl>
                                          <p:spTgt spid="13326"/>
                                        </p:tgtEl>
                                        <p:attrNameLst>
                                          <p:attrName>ppt_x</p:attrName>
                                        </p:attrNameLst>
                                      </p:cBhvr>
                                      <p:tavLst>
                                        <p:tav tm="0">
                                          <p:val>
                                            <p:strVal val="#ppt_x-.2"/>
                                          </p:val>
                                        </p:tav>
                                        <p:tav tm="100000">
                                          <p:val>
                                            <p:strVal val="#ppt_x"/>
                                          </p:val>
                                        </p:tav>
                                      </p:tavLst>
                                    </p:anim>
                                    <p:anim calcmode="lin" valueType="num">
                                      <p:cBhvr>
                                        <p:cTn id="8" dur="1000" fill="hold"/>
                                        <p:tgtEl>
                                          <p:spTgt spid="133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2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327">
                                            <p:txEl>
                                              <p:pRg st="0" end="0"/>
                                            </p:txEl>
                                          </p:spTgt>
                                        </p:tgtEl>
                                        <p:attrNameLst>
                                          <p:attrName>style.visibility</p:attrName>
                                        </p:attrNameLst>
                                      </p:cBhvr>
                                      <p:to>
                                        <p:strVal val="visible"/>
                                      </p:to>
                                    </p:set>
                                    <p:animEffect transition="in" filter="fade">
                                      <p:cBhvr>
                                        <p:cTn id="14" dur="500"/>
                                        <p:tgtEl>
                                          <p:spTgt spid="13327">
                                            <p:txEl>
                                              <p:pRg st="0" end="0"/>
                                            </p:txEl>
                                          </p:spTgt>
                                        </p:tgtEl>
                                      </p:cBhvr>
                                    </p:animEffect>
                                    <p:anim calcmode="lin" valueType="num">
                                      <p:cBhvr>
                                        <p:cTn id="15" dur="500" fill="hold"/>
                                        <p:tgtEl>
                                          <p:spTgt spid="133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32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3327">
                                            <p:txEl>
                                              <p:pRg st="1" end="1"/>
                                            </p:txEl>
                                          </p:spTgt>
                                        </p:tgtEl>
                                        <p:attrNameLst>
                                          <p:attrName>style.visibility</p:attrName>
                                        </p:attrNameLst>
                                      </p:cBhvr>
                                      <p:to>
                                        <p:strVal val="visible"/>
                                      </p:to>
                                    </p:set>
                                    <p:animEffect transition="in" filter="fade">
                                      <p:cBhvr>
                                        <p:cTn id="19" dur="500"/>
                                        <p:tgtEl>
                                          <p:spTgt spid="13327">
                                            <p:txEl>
                                              <p:pRg st="1" end="1"/>
                                            </p:txEl>
                                          </p:spTgt>
                                        </p:tgtEl>
                                      </p:cBhvr>
                                    </p:animEffect>
                                    <p:anim calcmode="lin" valueType="num">
                                      <p:cBhvr>
                                        <p:cTn id="20" dur="500" fill="hold"/>
                                        <p:tgtEl>
                                          <p:spTgt spid="133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332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13327">
                                            <p:txEl>
                                              <p:pRg st="2" end="2"/>
                                            </p:txEl>
                                          </p:spTgt>
                                        </p:tgtEl>
                                        <p:attrNameLst>
                                          <p:attrName>style.visibility</p:attrName>
                                        </p:attrNameLst>
                                      </p:cBhvr>
                                      <p:to>
                                        <p:strVal val="visible"/>
                                      </p:to>
                                    </p:set>
                                    <p:animEffect transition="in" filter="fade">
                                      <p:cBhvr>
                                        <p:cTn id="24" dur="500"/>
                                        <p:tgtEl>
                                          <p:spTgt spid="13327">
                                            <p:txEl>
                                              <p:pRg st="2" end="2"/>
                                            </p:txEl>
                                          </p:spTgt>
                                        </p:tgtEl>
                                      </p:cBhvr>
                                    </p:animEffect>
                                    <p:anim calcmode="lin" valueType="num">
                                      <p:cBhvr>
                                        <p:cTn id="25" dur="500" fill="hold"/>
                                        <p:tgtEl>
                                          <p:spTgt spid="133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332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13327">
                                            <p:txEl>
                                              <p:pRg st="3" end="3"/>
                                            </p:txEl>
                                          </p:spTgt>
                                        </p:tgtEl>
                                        <p:attrNameLst>
                                          <p:attrName>style.visibility</p:attrName>
                                        </p:attrNameLst>
                                      </p:cBhvr>
                                      <p:to>
                                        <p:strVal val="visible"/>
                                      </p:to>
                                    </p:set>
                                    <p:animEffect transition="in" filter="fade">
                                      <p:cBhvr>
                                        <p:cTn id="29" dur="500"/>
                                        <p:tgtEl>
                                          <p:spTgt spid="13327">
                                            <p:txEl>
                                              <p:pRg st="3" end="3"/>
                                            </p:txEl>
                                          </p:spTgt>
                                        </p:tgtEl>
                                      </p:cBhvr>
                                    </p:animEffect>
                                    <p:anim calcmode="lin" valueType="num">
                                      <p:cBhvr>
                                        <p:cTn id="30" dur="500" fill="hold"/>
                                        <p:tgtEl>
                                          <p:spTgt spid="133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332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13327">
                                            <p:txEl>
                                              <p:pRg st="4" end="4"/>
                                            </p:txEl>
                                          </p:spTgt>
                                        </p:tgtEl>
                                        <p:attrNameLst>
                                          <p:attrName>style.visibility</p:attrName>
                                        </p:attrNameLst>
                                      </p:cBhvr>
                                      <p:to>
                                        <p:strVal val="visible"/>
                                      </p:to>
                                    </p:set>
                                    <p:animEffect transition="in" filter="fade">
                                      <p:cBhvr>
                                        <p:cTn id="34" dur="500"/>
                                        <p:tgtEl>
                                          <p:spTgt spid="13327">
                                            <p:txEl>
                                              <p:pRg st="4" end="4"/>
                                            </p:txEl>
                                          </p:spTgt>
                                        </p:tgtEl>
                                      </p:cBhvr>
                                    </p:animEffect>
                                    <p:anim calcmode="lin" valueType="num">
                                      <p:cBhvr>
                                        <p:cTn id="35" dur="500" fill="hold"/>
                                        <p:tgtEl>
                                          <p:spTgt spid="133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33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6" grpId="0"/>
      <p:bldP spid="13327" grpId="0" build="p">
        <p:tmplLst>
          <p:tmpl lvl="1">
            <p:tnLst>
              <p:par>
                <p:cTn presetID="44" presetClass="entr" presetSubtype="0" fill="hold" nodeType="clickEffect">
                  <p:stCondLst>
                    <p:cond delay="0"/>
                  </p:stCondLst>
                  <p:childTnLst>
                    <p:set>
                      <p:cBhvr>
                        <p:cTn dur="1" fill="hold">
                          <p:stCondLst>
                            <p:cond delay="0"/>
                          </p:stCondLst>
                        </p:cTn>
                        <p:tgtEl>
                          <p:spTgt spid="13327"/>
                        </p:tgtEl>
                        <p:attrNameLst>
                          <p:attrName>style.visibility</p:attrName>
                        </p:attrNameLst>
                      </p:cBhvr>
                      <p:to>
                        <p:strVal val="visible"/>
                      </p:to>
                    </p:set>
                    <p:animEffect transition="in" filter="fade">
                      <p:cBhvr>
                        <p:cTn dur="500"/>
                        <p:tgtEl>
                          <p:spTgt spid="13327"/>
                        </p:tgtEl>
                      </p:cBhvr>
                    </p:animEffect>
                    <p:anim calcmode="lin" valueType="num">
                      <p:cBhvr>
                        <p:cTn dur="500" fill="hold"/>
                        <p:tgtEl>
                          <p:spTgt spid="13327"/>
                        </p:tgtEl>
                        <p:attrNameLst>
                          <p:attrName>ppt_x</p:attrName>
                        </p:attrNameLst>
                      </p:cBhvr>
                      <p:tavLst>
                        <p:tav tm="0">
                          <p:val>
                            <p:strVal val="#ppt_x"/>
                          </p:val>
                        </p:tav>
                        <p:tav tm="100000">
                          <p:val>
                            <p:strVal val="#ppt_x"/>
                          </p:val>
                        </p:tav>
                      </p:tavLst>
                    </p:anim>
                    <p:anim calcmode="lin" valueType="num">
                      <p:cBhvr>
                        <p:cTn dur="500" fill="hold"/>
                        <p:tgtEl>
                          <p:spTgt spid="1332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13327"/>
                        </p:tgtEl>
                        <p:attrNameLst>
                          <p:attrName>style.visibility</p:attrName>
                        </p:attrNameLst>
                      </p:cBhvr>
                      <p:to>
                        <p:strVal val="visible"/>
                      </p:to>
                    </p:set>
                    <p:animEffect transition="in" filter="fade">
                      <p:cBhvr>
                        <p:cTn dur="500"/>
                        <p:tgtEl>
                          <p:spTgt spid="13327"/>
                        </p:tgtEl>
                      </p:cBhvr>
                    </p:animEffect>
                    <p:anim calcmode="lin" valueType="num">
                      <p:cBhvr>
                        <p:cTn dur="500" fill="hold"/>
                        <p:tgtEl>
                          <p:spTgt spid="13327"/>
                        </p:tgtEl>
                        <p:attrNameLst>
                          <p:attrName>ppt_x</p:attrName>
                        </p:attrNameLst>
                      </p:cBhvr>
                      <p:tavLst>
                        <p:tav tm="0">
                          <p:val>
                            <p:strVal val="#ppt_x"/>
                          </p:val>
                        </p:tav>
                        <p:tav tm="100000">
                          <p:val>
                            <p:strVal val="#ppt_x"/>
                          </p:val>
                        </p:tav>
                      </p:tavLst>
                    </p:anim>
                    <p:anim calcmode="lin" valueType="num">
                      <p:cBhvr>
                        <p:cTn dur="500" fill="hold"/>
                        <p:tgtEl>
                          <p:spTgt spid="1332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13327"/>
                        </p:tgtEl>
                        <p:attrNameLst>
                          <p:attrName>style.visibility</p:attrName>
                        </p:attrNameLst>
                      </p:cBhvr>
                      <p:to>
                        <p:strVal val="visible"/>
                      </p:to>
                    </p:set>
                    <p:animEffect transition="in" filter="fade">
                      <p:cBhvr>
                        <p:cTn dur="500"/>
                        <p:tgtEl>
                          <p:spTgt spid="13327"/>
                        </p:tgtEl>
                      </p:cBhvr>
                    </p:animEffect>
                    <p:anim calcmode="lin" valueType="num">
                      <p:cBhvr>
                        <p:cTn dur="500" fill="hold"/>
                        <p:tgtEl>
                          <p:spTgt spid="13327"/>
                        </p:tgtEl>
                        <p:attrNameLst>
                          <p:attrName>ppt_x</p:attrName>
                        </p:attrNameLst>
                      </p:cBhvr>
                      <p:tavLst>
                        <p:tav tm="0">
                          <p:val>
                            <p:strVal val="#ppt_x"/>
                          </p:val>
                        </p:tav>
                        <p:tav tm="100000">
                          <p:val>
                            <p:strVal val="#ppt_x"/>
                          </p:val>
                        </p:tav>
                      </p:tavLst>
                    </p:anim>
                    <p:anim calcmode="lin" valueType="num">
                      <p:cBhvr>
                        <p:cTn dur="500" fill="hold"/>
                        <p:tgtEl>
                          <p:spTgt spid="1332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13327"/>
                        </p:tgtEl>
                        <p:attrNameLst>
                          <p:attrName>style.visibility</p:attrName>
                        </p:attrNameLst>
                      </p:cBhvr>
                      <p:to>
                        <p:strVal val="visible"/>
                      </p:to>
                    </p:set>
                    <p:animEffect transition="in" filter="fade">
                      <p:cBhvr>
                        <p:cTn dur="500"/>
                        <p:tgtEl>
                          <p:spTgt spid="13327"/>
                        </p:tgtEl>
                      </p:cBhvr>
                    </p:animEffect>
                    <p:anim calcmode="lin" valueType="num">
                      <p:cBhvr>
                        <p:cTn dur="500" fill="hold"/>
                        <p:tgtEl>
                          <p:spTgt spid="13327"/>
                        </p:tgtEl>
                        <p:attrNameLst>
                          <p:attrName>ppt_x</p:attrName>
                        </p:attrNameLst>
                      </p:cBhvr>
                      <p:tavLst>
                        <p:tav tm="0">
                          <p:val>
                            <p:strVal val="#ppt_x"/>
                          </p:val>
                        </p:tav>
                        <p:tav tm="100000">
                          <p:val>
                            <p:strVal val="#ppt_x"/>
                          </p:val>
                        </p:tav>
                      </p:tavLst>
                    </p:anim>
                    <p:anim calcmode="lin" valueType="num">
                      <p:cBhvr>
                        <p:cTn dur="500" fill="hold"/>
                        <p:tgtEl>
                          <p:spTgt spid="1332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13327"/>
                        </p:tgtEl>
                        <p:attrNameLst>
                          <p:attrName>style.visibility</p:attrName>
                        </p:attrNameLst>
                      </p:cBhvr>
                      <p:to>
                        <p:strVal val="visible"/>
                      </p:to>
                    </p:set>
                    <p:animEffect transition="in" filter="fade">
                      <p:cBhvr>
                        <p:cTn dur="500"/>
                        <p:tgtEl>
                          <p:spTgt spid="13327"/>
                        </p:tgtEl>
                      </p:cBhvr>
                    </p:animEffect>
                    <p:anim calcmode="lin" valueType="num">
                      <p:cBhvr>
                        <p:cTn dur="500" fill="hold"/>
                        <p:tgtEl>
                          <p:spTgt spid="13327"/>
                        </p:tgtEl>
                        <p:attrNameLst>
                          <p:attrName>ppt_x</p:attrName>
                        </p:attrNameLst>
                      </p:cBhvr>
                      <p:tavLst>
                        <p:tav tm="0">
                          <p:val>
                            <p:strVal val="#ppt_x"/>
                          </p:val>
                        </p:tav>
                        <p:tav tm="100000">
                          <p:val>
                            <p:strVal val="#ppt_x"/>
                          </p:val>
                        </p:tav>
                      </p:tavLst>
                    </p:anim>
                    <p:anim calcmode="lin" valueType="num">
                      <p:cBhvr>
                        <p:cTn dur="500" fill="hold"/>
                        <p:tgtEl>
                          <p:spTgt spid="13327"/>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monografias.com/trabajos10/formulac/formulac.shtml#FUN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monografias.com/trabajos12/recoldat/recoldat.shtml#entrev" TargetMode="External"/><Relationship Id="rId3" Type="http://schemas.openxmlformats.org/officeDocument/2006/relationships/hyperlink" Target="http://www.monografias.com/trabajos10/carso/carso.shtml" TargetMode="External"/><Relationship Id="rId7" Type="http://schemas.openxmlformats.org/officeDocument/2006/relationships/hyperlink" Target="http://www.monografias.com/trabajos7/arch/arch.shtml" TargetMode="External"/><Relationship Id="rId2" Type="http://schemas.openxmlformats.org/officeDocument/2006/relationships/hyperlink" Target="http://www.monografias.com/trabajos10/formulac/formulac.shtml#FUNC" TargetMode="External"/><Relationship Id="rId1" Type="http://schemas.openxmlformats.org/officeDocument/2006/relationships/slideLayout" Target="../slideLayouts/slideLayout2.xml"/><Relationship Id="rId6" Type="http://schemas.openxmlformats.org/officeDocument/2006/relationships/hyperlink" Target="http://www.monografias.com/trabajos13/libapren/libapren2.shtml#TRECE" TargetMode="External"/><Relationship Id="rId5" Type="http://schemas.openxmlformats.org/officeDocument/2006/relationships/hyperlink" Target="http://www.monografias.com/trabajos16/contabilidad-mercantil/contabilidad-mercantil.shtml#libros" TargetMode="External"/><Relationship Id="rId4" Type="http://schemas.openxmlformats.org/officeDocument/2006/relationships/hyperlink" Target="http://www.monografias.com/trabajos14/comer/comer.shtml" TargetMode="External"/><Relationship Id="rId9" Type="http://schemas.openxmlformats.org/officeDocument/2006/relationships/hyperlink" Target="http://www.monografias.com/trabajos12/recoldat/recoldat.shtml#quee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CL" sz="4600"/>
              <a:t>TIPOS DE INVESTIGACIÓN</a:t>
            </a:r>
            <a:endParaRPr lang="es-ES" sz="4600"/>
          </a:p>
        </p:txBody>
      </p:sp>
      <p:sp>
        <p:nvSpPr>
          <p:cNvPr id="2051" name="Rectangle 3"/>
          <p:cNvSpPr>
            <a:spLocks noGrp="1" noChangeArrowheads="1"/>
          </p:cNvSpPr>
          <p:nvPr>
            <p:ph type="subTitle" idx="1"/>
          </p:nvPr>
        </p:nvSpPr>
        <p:spPr/>
        <p:txBody>
          <a:bodyPr/>
          <a:lstStyle/>
          <a:p>
            <a:r>
              <a:rPr lang="es-ES" sz="2000" dirty="0" smtClean="0"/>
              <a:t>www.wmvr.org</a:t>
            </a:r>
            <a:endParaRPr lang="es-ES" sz="2000" dirty="0"/>
          </a:p>
          <a:p>
            <a:endParaRPr lang="es-ES" sz="20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Según la finalidad</a:t>
            </a:r>
            <a:br>
              <a:rPr lang="es-MX" b="1" dirty="0" smtClean="0"/>
            </a:br>
            <a:endParaRPr lang="es-MX" dirty="0"/>
          </a:p>
        </p:txBody>
      </p:sp>
      <p:sp>
        <p:nvSpPr>
          <p:cNvPr id="3" name="2 Marcador de contenido"/>
          <p:cNvSpPr>
            <a:spLocks noGrp="1"/>
          </p:cNvSpPr>
          <p:nvPr>
            <p:ph idx="1"/>
          </p:nvPr>
        </p:nvSpPr>
        <p:spPr>
          <a:xfrm>
            <a:off x="457200" y="1484784"/>
            <a:ext cx="8229600" cy="4382616"/>
          </a:xfrm>
        </p:spPr>
        <p:txBody>
          <a:bodyPr/>
          <a:lstStyle/>
          <a:p>
            <a:pPr>
              <a:spcBef>
                <a:spcPct val="50000"/>
              </a:spcBef>
            </a:pPr>
            <a:r>
              <a:rPr lang="es-MX" sz="2400" u="sng" dirty="0" smtClean="0"/>
              <a:t>Investigación básica</a:t>
            </a:r>
            <a:r>
              <a:rPr lang="es-MX" sz="2400" dirty="0" smtClean="0"/>
              <a:t>: También recibe el nombre de investigación pura o teórica. Se caracteriza porque parte de un </a:t>
            </a:r>
            <a:r>
              <a:rPr lang="es-MX" sz="2400" dirty="0" smtClean="0">
                <a:hlinkClick r:id="rId2"/>
              </a:rPr>
              <a:t>marco teórico</a:t>
            </a:r>
            <a:r>
              <a:rPr lang="es-MX" sz="2400" dirty="0" smtClean="0"/>
              <a:t> y permanece en él; la finalidad radica en formular nuevas teorías o modificar las existentes, en incrementar los conocimientos científicos </a:t>
            </a:r>
          </a:p>
          <a:p>
            <a:pPr>
              <a:spcBef>
                <a:spcPct val="50000"/>
              </a:spcBef>
            </a:pPr>
            <a:r>
              <a:rPr lang="es-MX" sz="2400" u="sng" dirty="0" smtClean="0"/>
              <a:t>Investigación aplicada</a:t>
            </a:r>
            <a:r>
              <a:rPr lang="es-MX" sz="2400" dirty="0" smtClean="0"/>
              <a:t>: También llamada práctica o empírica. Se caracteriza porque busca la aplicación o utilización de los conocimientos que se adquieren. Se vincula con la investigación básica, pues depende de los resultados y avances de esta última; esto queda aclarado si nos percatamos de que toda investigación aplicada requiere de un </a:t>
            </a:r>
            <a:r>
              <a:rPr lang="es-MX" sz="2400" dirty="0" smtClean="0">
                <a:hlinkClick r:id="rId2"/>
              </a:rPr>
              <a:t>marco teórico</a:t>
            </a:r>
            <a:r>
              <a:rPr lang="es-MX" sz="2400" dirty="0" smtClean="0"/>
              <a:t>. </a:t>
            </a:r>
            <a:endParaRPr lang="es-ES" sz="2400" dirty="0" smtClean="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Según la fuente de datos</a:t>
            </a:r>
            <a:endParaRPr lang="es-MX" dirty="0"/>
          </a:p>
        </p:txBody>
      </p:sp>
      <p:sp>
        <p:nvSpPr>
          <p:cNvPr id="3" name="2 Marcador de contenido"/>
          <p:cNvSpPr>
            <a:spLocks noGrp="1"/>
          </p:cNvSpPr>
          <p:nvPr>
            <p:ph idx="1"/>
          </p:nvPr>
        </p:nvSpPr>
        <p:spPr>
          <a:xfrm>
            <a:off x="457200" y="1484784"/>
            <a:ext cx="8229600" cy="4382616"/>
          </a:xfrm>
        </p:spPr>
        <p:txBody>
          <a:bodyPr/>
          <a:lstStyle/>
          <a:p>
            <a:pPr>
              <a:lnSpc>
                <a:spcPct val="80000"/>
              </a:lnSpc>
            </a:pPr>
            <a:r>
              <a:rPr lang="es-MX" sz="2000" b="1" dirty="0" smtClean="0"/>
              <a:t>Investigación documental: Se realiza apoyándose en </a:t>
            </a:r>
            <a:r>
              <a:rPr lang="es-MX" sz="2000" b="1" dirty="0" smtClean="0">
                <a:hlinkClick r:id="rId2"/>
              </a:rPr>
              <a:t>fuentes</a:t>
            </a:r>
            <a:r>
              <a:rPr lang="es-MX" sz="2000" b="1" dirty="0" smtClean="0"/>
              <a:t> de </a:t>
            </a:r>
            <a:r>
              <a:rPr lang="es-MX" sz="2000" b="1" dirty="0" smtClean="0">
                <a:hlinkClick r:id="rId3"/>
              </a:rPr>
              <a:t>carácter</a:t>
            </a:r>
            <a:r>
              <a:rPr lang="es-MX" sz="2000" b="1" dirty="0" smtClean="0"/>
              <a:t> documental, esto es, en </a:t>
            </a:r>
            <a:r>
              <a:rPr lang="es-MX" sz="2000" b="1" dirty="0" smtClean="0">
                <a:hlinkClick r:id="rId4"/>
              </a:rPr>
              <a:t>documentos</a:t>
            </a:r>
            <a:r>
              <a:rPr lang="es-MX" sz="2000" b="1" dirty="0" smtClean="0"/>
              <a:t> de cualquier especie. Como subtipos de esta investigación encontramos la investigación bibliográfica, la </a:t>
            </a:r>
            <a:r>
              <a:rPr lang="es-MX" sz="2000" b="1" dirty="0" err="1" smtClean="0"/>
              <a:t>hemerográfica</a:t>
            </a:r>
            <a:r>
              <a:rPr lang="es-MX" sz="2000" b="1" dirty="0" smtClean="0"/>
              <a:t> y la archivística; la primera se basa en la consulta de </a:t>
            </a:r>
            <a:r>
              <a:rPr lang="es-MX" sz="2000" b="1" dirty="0" smtClean="0">
                <a:hlinkClick r:id="rId5"/>
              </a:rPr>
              <a:t>libros</a:t>
            </a:r>
            <a:r>
              <a:rPr lang="es-MX" sz="2000" b="1" dirty="0" smtClean="0"/>
              <a:t>, la segunda en artículos o </a:t>
            </a:r>
            <a:r>
              <a:rPr lang="es-MX" sz="2000" b="1" dirty="0" smtClean="0">
                <a:hlinkClick r:id="rId6"/>
              </a:rPr>
              <a:t>ensayos</a:t>
            </a:r>
            <a:r>
              <a:rPr lang="es-MX" sz="2000" b="1" dirty="0" smtClean="0"/>
              <a:t> de revistas y periódicos, y la tercera en </a:t>
            </a:r>
            <a:r>
              <a:rPr lang="es-MX" sz="2000" b="1" dirty="0" smtClean="0">
                <a:hlinkClick r:id="rId4"/>
              </a:rPr>
              <a:t>documentos</a:t>
            </a:r>
            <a:r>
              <a:rPr lang="es-MX" sz="2000" b="1" dirty="0" smtClean="0"/>
              <a:t> que se encuentran en los </a:t>
            </a:r>
            <a:r>
              <a:rPr lang="es-MX" sz="2000" b="1" dirty="0" smtClean="0">
                <a:hlinkClick r:id="rId7"/>
              </a:rPr>
              <a:t>archivos</a:t>
            </a:r>
            <a:r>
              <a:rPr lang="es-MX" sz="2000" b="1" dirty="0" smtClean="0"/>
              <a:t>, como </a:t>
            </a:r>
            <a:r>
              <a:rPr lang="es-MX" sz="2000" b="1" dirty="0" smtClean="0">
                <a:hlinkClick r:id="rId4"/>
              </a:rPr>
              <a:t>cartas</a:t>
            </a:r>
            <a:r>
              <a:rPr lang="es-MX" sz="2000" b="1" dirty="0" smtClean="0"/>
              <a:t>, oficios, circulares, expedientes, etcétera.</a:t>
            </a:r>
            <a:br>
              <a:rPr lang="es-MX" sz="2000" b="1" dirty="0" smtClean="0"/>
            </a:br>
            <a:endParaRPr lang="es-MX" sz="2000" b="1" dirty="0" smtClean="0"/>
          </a:p>
          <a:p>
            <a:pPr>
              <a:lnSpc>
                <a:spcPct val="80000"/>
              </a:lnSpc>
            </a:pPr>
            <a:r>
              <a:rPr lang="es-MX" sz="2000" b="1" dirty="0" smtClean="0"/>
              <a:t>Investigación de campo: Se apoya en informaciones que provienen entre otras, de </a:t>
            </a:r>
            <a:r>
              <a:rPr lang="es-MX" sz="2000" b="1" dirty="0" smtClean="0">
                <a:hlinkClick r:id="rId8"/>
              </a:rPr>
              <a:t>entrevistas</a:t>
            </a:r>
            <a:r>
              <a:rPr lang="es-MX" sz="2000" b="1" dirty="0" smtClean="0"/>
              <a:t>, cuestionarios, </a:t>
            </a:r>
            <a:r>
              <a:rPr lang="es-MX" sz="2000" b="1" dirty="0" smtClean="0">
                <a:hlinkClick r:id="rId9"/>
              </a:rPr>
              <a:t>encuestas</a:t>
            </a:r>
            <a:r>
              <a:rPr lang="es-MX" sz="2000" b="1" dirty="0" smtClean="0"/>
              <a:t> y observaciones. </a:t>
            </a:r>
          </a:p>
          <a:p>
            <a:pPr>
              <a:lnSpc>
                <a:spcPct val="80000"/>
              </a:lnSpc>
            </a:pPr>
            <a:endParaRPr lang="es-MX" sz="2000" b="1" dirty="0" smtClean="0"/>
          </a:p>
          <a:p>
            <a:pPr>
              <a:lnSpc>
                <a:spcPct val="80000"/>
              </a:lnSpc>
            </a:pPr>
            <a:r>
              <a:rPr lang="es-MX" sz="2000" b="1" dirty="0" smtClean="0"/>
              <a:t>Investigación experimental: Recibe este nombre la investigación que obtiene su información de la actividad intencional realizada por el investigador y que se encuentra dirigida a modificar la realidad con el propósito de crear el fenómeno mismo que se indaga, y así observarlo</a:t>
            </a:r>
            <a:r>
              <a:rPr lang="es-MX" sz="2000" dirty="0" smtClean="0"/>
              <a:t>.</a:t>
            </a:r>
            <a:endParaRPr lang="es-ES" sz="2000"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 sz="3600" b="1" dirty="0"/>
              <a:t>Según el nivel de conocimiento que se desea </a:t>
            </a:r>
            <a:r>
              <a:rPr lang="es-ES" sz="3600" b="1" dirty="0" smtClean="0"/>
              <a:t>alcanzar (profundidad)</a:t>
            </a:r>
            <a:endParaRPr lang="es-ES" sz="3600" dirty="0"/>
          </a:p>
        </p:txBody>
      </p:sp>
      <p:sp>
        <p:nvSpPr>
          <p:cNvPr id="6147" name="Rectangle 3"/>
          <p:cNvSpPr>
            <a:spLocks noGrp="1" noChangeArrowheads="1"/>
          </p:cNvSpPr>
          <p:nvPr>
            <p:ph type="body" idx="1"/>
          </p:nvPr>
        </p:nvSpPr>
        <p:spPr>
          <a:xfrm>
            <a:off x="468313" y="2276475"/>
            <a:ext cx="8229600" cy="3886200"/>
          </a:xfrm>
        </p:spPr>
        <p:txBody>
          <a:bodyPr/>
          <a:lstStyle/>
          <a:p>
            <a:pPr>
              <a:lnSpc>
                <a:spcPct val="80000"/>
              </a:lnSpc>
            </a:pPr>
            <a:r>
              <a:rPr lang="es-ES" sz="1600" b="1" i="1"/>
              <a:t>La investigación exploratoria</a:t>
            </a:r>
            <a:r>
              <a:rPr lang="es-ES" sz="1600"/>
              <a:t>: es considerada como el primer acercamiento científico a un problema. Se utiliza cuando éste aún no ha sido abordado o no ha sido suficientemente estudiado y las condiciones existentes no son aún determinantes;</a:t>
            </a:r>
          </a:p>
          <a:p>
            <a:pPr>
              <a:lnSpc>
                <a:spcPct val="80000"/>
              </a:lnSpc>
            </a:pPr>
            <a:r>
              <a:rPr lang="es-ES" sz="1600" b="1" i="1"/>
              <a:t>La Investigación Descriptiva</a:t>
            </a:r>
            <a:r>
              <a:rPr lang="es-ES" sz="1600"/>
              <a:t>: se efectúa cuando se desea describir , en todos sus componentes principales, una realidad;</a:t>
            </a:r>
          </a:p>
          <a:p>
            <a:pPr>
              <a:lnSpc>
                <a:spcPct val="80000"/>
              </a:lnSpc>
            </a:pPr>
            <a:r>
              <a:rPr lang="es-ES" sz="1600" b="1" i="1"/>
              <a:t>La investigación correlacional</a:t>
            </a:r>
            <a:r>
              <a:rPr lang="es-ES" sz="1600"/>
              <a:t>: es aquel tipo de estudio que persigue medir el grado de relación existente entre dos o más conceptos o variables.</a:t>
            </a:r>
          </a:p>
          <a:p>
            <a:pPr>
              <a:lnSpc>
                <a:spcPct val="80000"/>
              </a:lnSpc>
            </a:pPr>
            <a:r>
              <a:rPr lang="es-ES" sz="1600" b="1" i="1"/>
              <a:t>Investigación explicativa</a:t>
            </a:r>
            <a:r>
              <a:rPr lang="es-ES" sz="1600"/>
              <a:t>: es aquella que tiene relación causal ; no sólo persigue describir o acercarse a un problema, sino que intenta encontrar las causas del mismo. Existen diseños experimentales y NO experimentales.</a:t>
            </a:r>
          </a:p>
          <a:p>
            <a:pPr>
              <a:lnSpc>
                <a:spcPct val="80000"/>
              </a:lnSpc>
            </a:pPr>
            <a:r>
              <a:rPr lang="es-ES" sz="1600" b="1" i="1"/>
              <a:t>Diseños cuasiexperimentales</a:t>
            </a:r>
            <a:r>
              <a:rPr lang="es-ES" sz="1600"/>
              <a:t>: se utilizan cuando no es posible asignar al azar los sujetos de los grupos de investigación que recibirán tratamiento experimental;</a:t>
            </a:r>
          </a:p>
          <a:p>
            <a:pPr>
              <a:lnSpc>
                <a:spcPct val="80000"/>
              </a:lnSpc>
            </a:pPr>
            <a:r>
              <a:rPr lang="es-ES" sz="1600" b="1" i="1"/>
              <a:t>Diseños experimentales</a:t>
            </a:r>
            <a:r>
              <a:rPr lang="es-ES" sz="1600"/>
              <a:t>: se aplican experimentos "puros", entendiendo por tales los que reúnen tres requisitos fundamentales: 1)Manipulación de una o más variables independientes; 2) Medir el efecto de la variable independiente sobre la variable dependiente ; y 3) Validadse interna de la situación experimental;</a:t>
            </a:r>
          </a:p>
          <a:p>
            <a:pPr>
              <a:lnSpc>
                <a:spcPct val="80000"/>
              </a:lnSpc>
            </a:pPr>
            <a:r>
              <a:rPr lang="es-ES" sz="1600" b="1" i="1"/>
              <a:t>Investigaciones NO experimentales</a:t>
            </a:r>
            <a:r>
              <a:rPr lang="es-ES" sz="1600"/>
              <a:t>: se entiende por investigación no experimental cuando se realiza un estudio sin manipular deliberadamente las variables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S" sz="3600" b="1"/>
              <a:t>Según el tiempo en que se efectúan</a:t>
            </a:r>
            <a:r>
              <a:rPr lang="es-ES" sz="3600"/>
              <a:t>:</a:t>
            </a:r>
            <a:br>
              <a:rPr lang="es-ES" sz="3600"/>
            </a:br>
            <a:endParaRPr lang="es-ES" sz="3600"/>
          </a:p>
        </p:txBody>
      </p:sp>
      <p:sp>
        <p:nvSpPr>
          <p:cNvPr id="7171" name="Rectangle 3"/>
          <p:cNvSpPr>
            <a:spLocks noGrp="1" noChangeArrowheads="1"/>
          </p:cNvSpPr>
          <p:nvPr>
            <p:ph type="body" idx="1"/>
          </p:nvPr>
        </p:nvSpPr>
        <p:spPr/>
        <p:txBody>
          <a:bodyPr/>
          <a:lstStyle/>
          <a:p>
            <a:r>
              <a:rPr lang="es-ES" b="1" i="1"/>
              <a:t>Investigaciones sincrónicas</a:t>
            </a:r>
            <a:r>
              <a:rPr lang="es-ES"/>
              <a:t>: son aquellas que estudian fenómenos que se dan en un corto período;</a:t>
            </a:r>
          </a:p>
          <a:p>
            <a:r>
              <a:rPr lang="es-ES" b="1" i="1"/>
              <a:t>Investigaciones diacrónicas</a:t>
            </a:r>
            <a:r>
              <a:rPr lang="es-ES"/>
              <a:t>: Son aquellas que estudian fenómenos en un período lardo con el objeto de verificar los cambios que se pueden producir:</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sz="2800"/>
              <a:t>Según la naturaleza de la información que se recoge para responder al problema de investigación:</a:t>
            </a:r>
          </a:p>
        </p:txBody>
      </p:sp>
      <p:sp>
        <p:nvSpPr>
          <p:cNvPr id="8195" name="Rectangle 3"/>
          <p:cNvSpPr>
            <a:spLocks noGrp="1" noChangeArrowheads="1"/>
          </p:cNvSpPr>
          <p:nvPr>
            <p:ph type="body" idx="1"/>
          </p:nvPr>
        </p:nvSpPr>
        <p:spPr/>
        <p:txBody>
          <a:bodyPr/>
          <a:lstStyle/>
          <a:p>
            <a:pPr>
              <a:lnSpc>
                <a:spcPct val="80000"/>
              </a:lnSpc>
            </a:pPr>
            <a:r>
              <a:rPr lang="es-ES" sz="2000" b="1"/>
              <a:t>Investigación cuantitativa:</a:t>
            </a:r>
            <a:r>
              <a:rPr lang="es-ES" sz="2000"/>
              <a:t> es aquella que utiliza predominantemente información de tipo cuantitativo directo. Dentro de la investigación cuantitativa se pueden observar:</a:t>
            </a:r>
            <a:br>
              <a:rPr lang="es-ES" sz="2000"/>
            </a:br>
            <a:endParaRPr lang="es-ES" sz="2000"/>
          </a:p>
          <a:p>
            <a:pPr>
              <a:lnSpc>
                <a:spcPct val="80000"/>
              </a:lnSpc>
              <a:buFont typeface="Wingdings" pitchFamily="2" charset="2"/>
              <a:buNone/>
            </a:pPr>
            <a:r>
              <a:rPr lang="es-ES" sz="2000"/>
              <a:t>	· Los diseños experimentales;</a:t>
            </a:r>
            <a:br>
              <a:rPr lang="es-ES" sz="2000"/>
            </a:br>
            <a:r>
              <a:rPr lang="es-ES" sz="2000"/>
              <a:t>· La encuesta Social : es la investigación cuantitativa de mayor uso en el ámbito de las ciencias sociales y consiste en aplicar una serie de técnicas específicas con el objeto de recoger, procesar y analizar características que se dan en personas de un grupo determinado;</a:t>
            </a:r>
            <a:br>
              <a:rPr lang="es-ES" sz="2000"/>
            </a:br>
            <a:r>
              <a:rPr lang="es-ES" sz="2000"/>
              <a:t>· Estudios cuantitativos con datos secundarios: Los cuales, a diferencia de los dos anteriores, abordan análisis con utilización de datos ya existentes</a:t>
            </a: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ES" sz="3300"/>
              <a:t>Según la naturaleza de la información que se recoge para responder al problema de investigación:</a:t>
            </a:r>
          </a:p>
        </p:txBody>
      </p:sp>
      <p:sp>
        <p:nvSpPr>
          <p:cNvPr id="9219" name="Rectangle 3"/>
          <p:cNvSpPr>
            <a:spLocks noGrp="1" noChangeArrowheads="1"/>
          </p:cNvSpPr>
          <p:nvPr>
            <p:ph type="body" idx="1"/>
          </p:nvPr>
        </p:nvSpPr>
        <p:spPr/>
        <p:txBody>
          <a:bodyPr/>
          <a:lstStyle/>
          <a:p>
            <a:pPr>
              <a:lnSpc>
                <a:spcPct val="80000"/>
              </a:lnSpc>
              <a:buFont typeface="Wingdings" pitchFamily="2" charset="2"/>
              <a:buNone/>
            </a:pPr>
            <a:r>
              <a:rPr lang="es-ES" sz="1800" b="1"/>
              <a:t>	La investigación cualitativa:</a:t>
            </a:r>
            <a:r>
              <a:rPr lang="es-ES" sz="1800"/>
              <a:t> es aquella que persigue describir sucesos complejos en su medio natural, con información preferentemente cualitativa .Los principales tipos de investigación cualitativa son:</a:t>
            </a:r>
            <a:br>
              <a:rPr lang="es-ES" sz="1800"/>
            </a:br>
            <a:endParaRPr lang="es-ES" sz="1800"/>
          </a:p>
          <a:p>
            <a:pPr>
              <a:lnSpc>
                <a:spcPct val="80000"/>
              </a:lnSpc>
              <a:buFont typeface="Wingdings" pitchFamily="2" charset="2"/>
              <a:buNone/>
            </a:pPr>
            <a:r>
              <a:rPr lang="es-ES" sz="1800"/>
              <a:t>	</a:t>
            </a:r>
            <a:r>
              <a:rPr lang="es-ES" sz="1800" b="1"/>
              <a:t>·</a:t>
            </a:r>
            <a:r>
              <a:rPr lang="es-ES" sz="1800"/>
              <a:t> </a:t>
            </a:r>
            <a:r>
              <a:rPr lang="es-ES" sz="1800" b="1"/>
              <a:t>Investigación-acción:</a:t>
            </a:r>
            <a:r>
              <a:rPr lang="es-ES" sz="1800"/>
              <a:t> es un tipo de investigación aplicada, destinada a encontrar soluciones a problemas que tenga un grupo , una comunidad, una organización. Los propios afectados participan en la misma.;</a:t>
            </a:r>
            <a:br>
              <a:rPr lang="es-ES" sz="1800"/>
            </a:br>
            <a:endParaRPr lang="es-ES" sz="1800"/>
          </a:p>
          <a:p>
            <a:pPr>
              <a:lnSpc>
                <a:spcPct val="80000"/>
              </a:lnSpc>
              <a:buFont typeface="Wingdings" pitchFamily="2" charset="2"/>
              <a:buNone/>
            </a:pPr>
            <a:r>
              <a:rPr lang="es-ES" sz="1800"/>
              <a:t>	</a:t>
            </a:r>
            <a:r>
              <a:rPr lang="es-ES" sz="1800" b="1"/>
              <a:t>· Investigación Participativa:</a:t>
            </a:r>
            <a:r>
              <a:rPr lang="es-ES" sz="1800"/>
              <a:t> es un estudio que surge a partir de un problema que se origina en la misma comunidad, con el objeto de que en la búsqueda de la solución se mejore el nivel de vida de las personas involucradas. Dentro de la investigación participativa se pueden encontrar:</a:t>
            </a:r>
            <a:br>
              <a:rPr lang="es-ES" sz="1800"/>
            </a:br>
            <a:r>
              <a:rPr lang="es-ES" sz="1800"/>
              <a:t>1</a:t>
            </a:r>
            <a:r>
              <a:rPr lang="es-ES" sz="1800" b="1"/>
              <a:t>. Estudio de casos:</a:t>
            </a:r>
            <a:r>
              <a:rPr lang="es-ES" sz="1800"/>
              <a:t> es el estudio de sucesos que se hacen en uno o pocos grupos naturales;</a:t>
            </a:r>
            <a:br>
              <a:rPr lang="es-ES" sz="1800"/>
            </a:br>
            <a:r>
              <a:rPr lang="es-ES" sz="1800"/>
              <a:t>2. </a:t>
            </a:r>
            <a:r>
              <a:rPr lang="es-ES" sz="1800" b="1"/>
              <a:t>Estudio Etnográfico:</a:t>
            </a:r>
            <a:r>
              <a:rPr lang="es-ES" sz="1800"/>
              <a:t> es una investigación en la cual el investigador se inserta , camuflado en una comunidad, grupo o institución, con el objeto de observar, con una pauta previamente elaborada</a:t>
            </a:r>
          </a:p>
          <a:p>
            <a:pPr>
              <a:lnSpc>
                <a:spcPct val="80000"/>
              </a:lnSpc>
            </a:pPr>
            <a:endParaRPr lang="es-ES" sz="180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s-ES" b="1"/>
              <a:t>Estudios Históricos</a:t>
            </a:r>
            <a:r>
              <a:rPr lang="es-ES"/>
              <a:t>:</a:t>
            </a:r>
          </a:p>
        </p:txBody>
      </p:sp>
      <p:sp>
        <p:nvSpPr>
          <p:cNvPr id="10243" name="Rectangle 3"/>
          <p:cNvSpPr>
            <a:spLocks noGrp="1" noChangeArrowheads="1"/>
          </p:cNvSpPr>
          <p:nvPr>
            <p:ph type="body" idx="1"/>
          </p:nvPr>
        </p:nvSpPr>
        <p:spPr/>
        <p:txBody>
          <a:bodyPr/>
          <a:lstStyle/>
          <a:p>
            <a:r>
              <a:rPr lang="es-ES"/>
              <a:t>La investigación histórica se realiza cuando se desea estudiar des una perspectiva histórica una realidad, recurriendo a las fuentes primarias y secundarias para la reconstitución de la misma </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CL" sz="4000" b="1"/>
              <a:t>ACTIVIDAD 1.2</a:t>
            </a:r>
            <a:endParaRPr lang="es-ES" sz="4000" b="1"/>
          </a:p>
        </p:txBody>
      </p:sp>
      <p:sp>
        <p:nvSpPr>
          <p:cNvPr id="11267" name="Rectangle 3"/>
          <p:cNvSpPr>
            <a:spLocks noGrp="1" noChangeArrowheads="1"/>
          </p:cNvSpPr>
          <p:nvPr>
            <p:ph type="body" idx="1"/>
          </p:nvPr>
        </p:nvSpPr>
        <p:spPr/>
        <p:txBody>
          <a:bodyPr/>
          <a:lstStyle/>
          <a:p>
            <a:r>
              <a:rPr lang="es-CL" dirty="0" smtClean="0"/>
              <a:t>Elaborar un mapa mental de los tipos de investigación</a:t>
            </a:r>
            <a:endParaRPr lang="es-CL" dirty="0"/>
          </a:p>
          <a:p>
            <a:r>
              <a:rPr lang="es-CL" dirty="0"/>
              <a:t>Exponer </a:t>
            </a:r>
            <a:r>
              <a:rPr lang="es-CL" dirty="0" smtClean="0"/>
              <a:t>3 </a:t>
            </a:r>
            <a:r>
              <a:rPr lang="es-CL" dirty="0"/>
              <a:t>ejemplos </a:t>
            </a:r>
          </a:p>
          <a:p>
            <a:r>
              <a:rPr lang="es-CL" dirty="0"/>
              <a:t>Dar tu opinión a los ejemplos de a los menos 3 de tus compañeros.</a:t>
            </a:r>
            <a:endParaRPr lang="es-E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Píxel">
  <a:themeElements>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í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í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í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í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í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í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í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í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í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í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í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í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í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66</TotalTime>
  <Words>586</Words>
  <Application>Microsoft Office PowerPoint</Application>
  <PresentationFormat>Presentación en pantalla (4:3)</PresentationFormat>
  <Paragraphs>34</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Times New Roman</vt:lpstr>
      <vt:lpstr>Wingdings</vt:lpstr>
      <vt:lpstr>Arial Black</vt:lpstr>
      <vt:lpstr>Píxel</vt:lpstr>
      <vt:lpstr>TIPOS DE INVESTIGACIÓN</vt:lpstr>
      <vt:lpstr>Según la finalidad </vt:lpstr>
      <vt:lpstr>Según la fuente de datos</vt:lpstr>
      <vt:lpstr>Según el nivel de conocimiento que se desea alcanzar (profundidad)</vt:lpstr>
      <vt:lpstr>Según el tiempo en que se efectúan: </vt:lpstr>
      <vt:lpstr>Según la naturaleza de la información que se recoge para responder al problema de investigación:</vt:lpstr>
      <vt:lpstr>Según la naturaleza de la información que se recoge para responder al problema de investigación:</vt:lpstr>
      <vt:lpstr>Estudios Históricos:</vt:lpstr>
      <vt:lpstr>ACTIVIDAD 1.2</vt:lpstr>
    </vt:vector>
  </TitlesOfParts>
  <Company>Particular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TIPOS DE INVESTIGACIÓN</dc:title>
  <dc:creator>Wenceslao verdugo rojas</dc:creator>
  <cp:keywords>UNIKINO</cp:keywords>
  <cp:lastModifiedBy>wtianguis.com</cp:lastModifiedBy>
  <cp:revision>12</cp:revision>
  <dcterms:created xsi:type="dcterms:W3CDTF">2004-01-28T18:03:52Z</dcterms:created>
  <dcterms:modified xsi:type="dcterms:W3CDTF">2010-08-23T01:28:46Z</dcterms:modified>
</cp:coreProperties>
</file>