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Lst>
  <p:sldIdLst>
    <p:sldId id="256" r:id="rId2"/>
    <p:sldId id="257" r:id="rId3"/>
    <p:sldId id="262" r:id="rId4"/>
    <p:sldId id="264" r:id="rId5"/>
    <p:sldId id="263" r:id="rId6"/>
    <p:sldId id="266" r:id="rId7"/>
    <p:sldId id="267" r:id="rId8"/>
    <p:sldId id="268" r:id="rId9"/>
    <p:sldId id="265" r:id="rId10"/>
    <p:sldId id="261" r:id="rId11"/>
    <p:sldId id="269" r:id="rId12"/>
    <p:sldId id="260" r:id="rId13"/>
    <p:sldId id="258" r:id="rId14"/>
    <p:sldId id="270" r:id="rId15"/>
    <p:sldId id="271" r:id="rId16"/>
    <p:sldId id="272" r:id="rId17"/>
    <p:sldId id="273" r:id="rId18"/>
    <p:sldId id="274" r:id="rId19"/>
    <p:sldId id="275" r:id="rId20"/>
    <p:sldId id="276" r:id="rId21"/>
    <p:sldId id="277" r:id="rId22"/>
    <p:sldId id="278" r:id="rId23"/>
    <p:sldId id="279" r:id="rId24"/>
    <p:sldId id="280" r:id="rId25"/>
    <p:sldId id="286" r:id="rId26"/>
    <p:sldId id="287" r:id="rId27"/>
    <p:sldId id="281" r:id="rId28"/>
    <p:sldId id="282"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283"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284" r:id="rId58"/>
    <p:sldId id="315" r:id="rId59"/>
    <p:sldId id="316" r:id="rId60"/>
    <p:sldId id="317" r:id="rId61"/>
    <p:sldId id="321" r:id="rId62"/>
    <p:sldId id="318" r:id="rId63"/>
    <p:sldId id="319" r:id="rId64"/>
    <p:sldId id="320" r:id="rId65"/>
    <p:sldId id="285"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29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F08717-F712-4245-B4CF-24F7D36E7F11}" type="doc">
      <dgm:prSet loTypeId="urn:microsoft.com/office/officeart/2005/8/layout/hierarchy2" loCatId="hierarchy" qsTypeId="urn:microsoft.com/office/officeart/2005/8/quickstyle/simple1" qsCatId="simple" csTypeId="urn:microsoft.com/office/officeart/2005/8/colors/accent2_4" csCatId="accent2" phldr="1"/>
      <dgm:spPr/>
      <dgm:t>
        <a:bodyPr/>
        <a:lstStyle/>
        <a:p>
          <a:endParaRPr lang="es-MX"/>
        </a:p>
      </dgm:t>
    </dgm:pt>
    <dgm:pt modelId="{156F0105-7007-4326-A8F8-42EF2C56D0A0}">
      <dgm:prSet phldrT="[Texto]"/>
      <dgm:spPr/>
      <dgm:t>
        <a:bodyPr/>
        <a:lstStyle/>
        <a:p>
          <a:r>
            <a:rPr lang="es-MX" b="1" dirty="0" smtClean="0"/>
            <a:t>Investigación descriptiva</a:t>
          </a:r>
        </a:p>
        <a:p>
          <a:r>
            <a:rPr lang="es-MX" dirty="0" smtClean="0"/>
            <a:t>(Cuantitativa o cualitativa)</a:t>
          </a:r>
          <a:endParaRPr lang="es-MX" dirty="0"/>
        </a:p>
      </dgm:t>
    </dgm:pt>
    <dgm:pt modelId="{14D0AD1B-E681-44BD-8B9E-F887E8777C84}" type="parTrans" cxnId="{F35840EA-1657-4830-9AD6-A8D48D2934D1}">
      <dgm:prSet/>
      <dgm:spPr/>
      <dgm:t>
        <a:bodyPr/>
        <a:lstStyle/>
        <a:p>
          <a:endParaRPr lang="es-MX"/>
        </a:p>
      </dgm:t>
    </dgm:pt>
    <dgm:pt modelId="{AAB4174E-C303-4893-8263-8274DB9BA014}" type="sibTrans" cxnId="{F35840EA-1657-4830-9AD6-A8D48D2934D1}">
      <dgm:prSet/>
      <dgm:spPr/>
      <dgm:t>
        <a:bodyPr/>
        <a:lstStyle/>
        <a:p>
          <a:endParaRPr lang="es-MX"/>
        </a:p>
      </dgm:t>
    </dgm:pt>
    <dgm:pt modelId="{EA6C339D-8CB9-4CFB-8D95-8F4E1FFAA814}">
      <dgm:prSet phldrT="[Texto]"/>
      <dgm:spPr/>
      <dgm:t>
        <a:bodyPr/>
        <a:lstStyle/>
        <a:p>
          <a:r>
            <a:rPr lang="es-MX" dirty="0" smtClean="0"/>
            <a:t>Estudios tipo encuesta</a:t>
          </a:r>
          <a:endParaRPr lang="es-MX" dirty="0"/>
        </a:p>
      </dgm:t>
    </dgm:pt>
    <dgm:pt modelId="{A0D04DC4-32CF-4541-B3B9-49B76D508904}" type="parTrans" cxnId="{B38D3DC3-5FC1-4148-A2CE-268F79CBCB6E}">
      <dgm:prSet/>
      <dgm:spPr>
        <a:ln w="28575"/>
      </dgm:spPr>
      <dgm:t>
        <a:bodyPr/>
        <a:lstStyle/>
        <a:p>
          <a:endParaRPr lang="es-MX"/>
        </a:p>
      </dgm:t>
    </dgm:pt>
    <dgm:pt modelId="{85DDEC3B-FC1E-42EA-88D7-19DFA0F6E08A}" type="sibTrans" cxnId="{B38D3DC3-5FC1-4148-A2CE-268F79CBCB6E}">
      <dgm:prSet/>
      <dgm:spPr/>
      <dgm:t>
        <a:bodyPr/>
        <a:lstStyle/>
        <a:p>
          <a:endParaRPr lang="es-MX"/>
        </a:p>
      </dgm:t>
    </dgm:pt>
    <dgm:pt modelId="{BE61CF6E-EE4C-46FD-9A6A-A049B5283191}">
      <dgm:prSet phldrT="[Texto]"/>
      <dgm:spPr/>
      <dgm:t>
        <a:bodyPr/>
        <a:lstStyle/>
        <a:p>
          <a:r>
            <a:rPr lang="es-MX" dirty="0" smtClean="0"/>
            <a:t>Estudios de interrelaciones</a:t>
          </a:r>
          <a:endParaRPr lang="es-MX" dirty="0"/>
        </a:p>
      </dgm:t>
    </dgm:pt>
    <dgm:pt modelId="{991332DB-D018-4590-BB12-0016F5CDDC4F}" type="parTrans" cxnId="{FA12E603-6124-4C75-BAD5-B96C08453993}">
      <dgm:prSet/>
      <dgm:spPr>
        <a:ln w="28575"/>
      </dgm:spPr>
      <dgm:t>
        <a:bodyPr/>
        <a:lstStyle/>
        <a:p>
          <a:endParaRPr lang="es-MX"/>
        </a:p>
      </dgm:t>
    </dgm:pt>
    <dgm:pt modelId="{43034C16-7796-4FFE-B39D-3D65D1532362}" type="sibTrans" cxnId="{FA12E603-6124-4C75-BAD5-B96C08453993}">
      <dgm:prSet/>
      <dgm:spPr/>
      <dgm:t>
        <a:bodyPr/>
        <a:lstStyle/>
        <a:p>
          <a:endParaRPr lang="es-MX"/>
        </a:p>
      </dgm:t>
    </dgm:pt>
    <dgm:pt modelId="{F5184B55-9637-4FCC-844B-A1A37E21B53C}">
      <dgm:prSet phldrT="[Texto]"/>
      <dgm:spPr/>
      <dgm:t>
        <a:bodyPr/>
        <a:lstStyle/>
        <a:p>
          <a:r>
            <a:rPr lang="es-MX" dirty="0" smtClean="0"/>
            <a:t>Estudio de casos</a:t>
          </a:r>
          <a:endParaRPr lang="es-MX" dirty="0"/>
        </a:p>
      </dgm:t>
    </dgm:pt>
    <dgm:pt modelId="{E775B6B3-0054-41DB-9221-5222B54C63EE}" type="parTrans" cxnId="{5A1B02AC-7874-439A-BB06-F63E16363DFF}">
      <dgm:prSet/>
      <dgm:spPr>
        <a:ln w="28575"/>
      </dgm:spPr>
      <dgm:t>
        <a:bodyPr/>
        <a:lstStyle/>
        <a:p>
          <a:endParaRPr lang="es-MX"/>
        </a:p>
      </dgm:t>
    </dgm:pt>
    <dgm:pt modelId="{2DB85686-FA77-4BF7-B432-9A3D9230EA07}" type="sibTrans" cxnId="{5A1B02AC-7874-439A-BB06-F63E16363DFF}">
      <dgm:prSet/>
      <dgm:spPr/>
      <dgm:t>
        <a:bodyPr/>
        <a:lstStyle/>
        <a:p>
          <a:endParaRPr lang="es-MX"/>
        </a:p>
      </dgm:t>
    </dgm:pt>
    <dgm:pt modelId="{4A757365-1DC8-4F40-BBC1-C917F3D4715C}">
      <dgm:prSet phldrT="[Texto]"/>
      <dgm:spPr/>
      <dgm:t>
        <a:bodyPr/>
        <a:lstStyle/>
        <a:p>
          <a:r>
            <a:rPr lang="es-MX" dirty="0" smtClean="0"/>
            <a:t>Estudios de desarrollo</a:t>
          </a:r>
          <a:endParaRPr lang="es-MX" dirty="0"/>
        </a:p>
      </dgm:t>
    </dgm:pt>
    <dgm:pt modelId="{F6ACA142-BF0C-40BD-AE3D-4519376BD73A}" type="parTrans" cxnId="{6DD1BE1D-A854-4D72-A6A1-91C11096702E}">
      <dgm:prSet/>
      <dgm:spPr>
        <a:ln w="28575"/>
      </dgm:spPr>
      <dgm:t>
        <a:bodyPr/>
        <a:lstStyle/>
        <a:p>
          <a:endParaRPr lang="es-MX"/>
        </a:p>
      </dgm:t>
    </dgm:pt>
    <dgm:pt modelId="{3804DBFE-A4F7-468B-A4DC-AB12916F9AC4}" type="sibTrans" cxnId="{6DD1BE1D-A854-4D72-A6A1-91C11096702E}">
      <dgm:prSet/>
      <dgm:spPr/>
      <dgm:t>
        <a:bodyPr/>
        <a:lstStyle/>
        <a:p>
          <a:endParaRPr lang="es-MX"/>
        </a:p>
      </dgm:t>
    </dgm:pt>
    <dgm:pt modelId="{DE0AB056-34D4-4DB2-9427-060B600C341C}">
      <dgm:prSet/>
      <dgm:spPr/>
      <dgm:t>
        <a:bodyPr/>
        <a:lstStyle/>
        <a:p>
          <a:r>
            <a:rPr lang="es-MX" dirty="0" smtClean="0"/>
            <a:t>Estudios causales comparativos</a:t>
          </a:r>
          <a:endParaRPr lang="es-MX" dirty="0"/>
        </a:p>
      </dgm:t>
    </dgm:pt>
    <dgm:pt modelId="{889DF3EB-CD8E-4B58-BFC8-9BB8435B3275}" type="parTrans" cxnId="{7C98E628-CECF-4071-8377-EFEABBEB7AB2}">
      <dgm:prSet/>
      <dgm:spPr>
        <a:ln w="28575"/>
      </dgm:spPr>
      <dgm:t>
        <a:bodyPr/>
        <a:lstStyle/>
        <a:p>
          <a:endParaRPr lang="es-MX"/>
        </a:p>
      </dgm:t>
    </dgm:pt>
    <dgm:pt modelId="{7F8811D1-16F6-41F3-A72D-822145F020F3}" type="sibTrans" cxnId="{7C98E628-CECF-4071-8377-EFEABBEB7AB2}">
      <dgm:prSet/>
      <dgm:spPr/>
      <dgm:t>
        <a:bodyPr/>
        <a:lstStyle/>
        <a:p>
          <a:endParaRPr lang="es-MX"/>
        </a:p>
      </dgm:t>
    </dgm:pt>
    <dgm:pt modelId="{AA9D4CD2-5FE8-4E8A-8FBD-4C8056EDCA8C}">
      <dgm:prSet/>
      <dgm:spPr/>
      <dgm:t>
        <a:bodyPr/>
        <a:lstStyle/>
        <a:p>
          <a:r>
            <a:rPr lang="es-MX" dirty="0" smtClean="0"/>
            <a:t>Estudio de correlación </a:t>
          </a:r>
          <a:endParaRPr lang="es-MX" dirty="0"/>
        </a:p>
      </dgm:t>
    </dgm:pt>
    <dgm:pt modelId="{80273B5F-48D8-4E7E-AE9C-F8E5306C19F9}" type="parTrans" cxnId="{57230443-CDFD-47BE-B412-43030968F356}">
      <dgm:prSet/>
      <dgm:spPr>
        <a:ln w="28575"/>
      </dgm:spPr>
      <dgm:t>
        <a:bodyPr/>
        <a:lstStyle/>
        <a:p>
          <a:endParaRPr lang="es-MX"/>
        </a:p>
      </dgm:t>
    </dgm:pt>
    <dgm:pt modelId="{101D0E35-5B7D-4402-A795-DC53DEB0C72E}" type="sibTrans" cxnId="{57230443-CDFD-47BE-B412-43030968F356}">
      <dgm:prSet/>
      <dgm:spPr/>
      <dgm:t>
        <a:bodyPr/>
        <a:lstStyle/>
        <a:p>
          <a:endParaRPr lang="es-MX"/>
        </a:p>
      </dgm:t>
    </dgm:pt>
    <dgm:pt modelId="{2C5AC381-CDFC-4BE0-BD8F-2F59C508A6DD}" type="pres">
      <dgm:prSet presAssocID="{18F08717-F712-4245-B4CF-24F7D36E7F11}" presName="diagram" presStyleCnt="0">
        <dgm:presLayoutVars>
          <dgm:chPref val="1"/>
          <dgm:dir/>
          <dgm:animOne val="branch"/>
          <dgm:animLvl val="lvl"/>
          <dgm:resizeHandles val="exact"/>
        </dgm:presLayoutVars>
      </dgm:prSet>
      <dgm:spPr/>
      <dgm:t>
        <a:bodyPr/>
        <a:lstStyle/>
        <a:p>
          <a:endParaRPr lang="es-MX"/>
        </a:p>
      </dgm:t>
    </dgm:pt>
    <dgm:pt modelId="{FA61C8E1-0FB1-4A5D-8613-B3E9F5D3DCA5}" type="pres">
      <dgm:prSet presAssocID="{156F0105-7007-4326-A8F8-42EF2C56D0A0}" presName="root1" presStyleCnt="0"/>
      <dgm:spPr/>
    </dgm:pt>
    <dgm:pt modelId="{3464F993-5B66-4F51-B4E7-2A4498818919}" type="pres">
      <dgm:prSet presAssocID="{156F0105-7007-4326-A8F8-42EF2C56D0A0}" presName="LevelOneTextNode" presStyleLbl="node0" presStyleIdx="0" presStyleCnt="1" custScaleX="113737" custScaleY="233184">
        <dgm:presLayoutVars>
          <dgm:chPref val="3"/>
        </dgm:presLayoutVars>
      </dgm:prSet>
      <dgm:spPr/>
      <dgm:t>
        <a:bodyPr/>
        <a:lstStyle/>
        <a:p>
          <a:endParaRPr lang="es-MX"/>
        </a:p>
      </dgm:t>
    </dgm:pt>
    <dgm:pt modelId="{D0D9B9AB-E077-4FEF-BB78-C571BE55F3FF}" type="pres">
      <dgm:prSet presAssocID="{156F0105-7007-4326-A8F8-42EF2C56D0A0}" presName="level2hierChild" presStyleCnt="0"/>
      <dgm:spPr/>
    </dgm:pt>
    <dgm:pt modelId="{DC00D30A-9FE3-42F0-85E2-025A44FD579D}" type="pres">
      <dgm:prSet presAssocID="{A0D04DC4-32CF-4541-B3B9-49B76D508904}" presName="conn2-1" presStyleLbl="parChTrans1D2" presStyleIdx="0" presStyleCnt="3"/>
      <dgm:spPr/>
      <dgm:t>
        <a:bodyPr/>
        <a:lstStyle/>
        <a:p>
          <a:endParaRPr lang="es-MX"/>
        </a:p>
      </dgm:t>
    </dgm:pt>
    <dgm:pt modelId="{B2F18050-0FEF-446B-8842-AC378BEC1D07}" type="pres">
      <dgm:prSet presAssocID="{A0D04DC4-32CF-4541-B3B9-49B76D508904}" presName="connTx" presStyleLbl="parChTrans1D2" presStyleIdx="0" presStyleCnt="3"/>
      <dgm:spPr/>
      <dgm:t>
        <a:bodyPr/>
        <a:lstStyle/>
        <a:p>
          <a:endParaRPr lang="es-MX"/>
        </a:p>
      </dgm:t>
    </dgm:pt>
    <dgm:pt modelId="{F301C750-952B-4B6B-BB19-340D70447C0C}" type="pres">
      <dgm:prSet presAssocID="{EA6C339D-8CB9-4CFB-8D95-8F4E1FFAA814}" presName="root2" presStyleCnt="0"/>
      <dgm:spPr/>
    </dgm:pt>
    <dgm:pt modelId="{8911EF7C-65C7-4A13-8997-2AC8DCB19E8D}" type="pres">
      <dgm:prSet presAssocID="{EA6C339D-8CB9-4CFB-8D95-8F4E1FFAA814}" presName="LevelTwoTextNode" presStyleLbl="node2" presStyleIdx="0" presStyleCnt="3">
        <dgm:presLayoutVars>
          <dgm:chPref val="3"/>
        </dgm:presLayoutVars>
      </dgm:prSet>
      <dgm:spPr/>
      <dgm:t>
        <a:bodyPr/>
        <a:lstStyle/>
        <a:p>
          <a:endParaRPr lang="es-MX"/>
        </a:p>
      </dgm:t>
    </dgm:pt>
    <dgm:pt modelId="{24758BE0-9C94-4A83-B3D2-F17EB565EF98}" type="pres">
      <dgm:prSet presAssocID="{EA6C339D-8CB9-4CFB-8D95-8F4E1FFAA814}" presName="level3hierChild" presStyleCnt="0"/>
      <dgm:spPr/>
    </dgm:pt>
    <dgm:pt modelId="{C71337A1-CBDE-4971-9FAD-EDFF628C9C1E}" type="pres">
      <dgm:prSet presAssocID="{991332DB-D018-4590-BB12-0016F5CDDC4F}" presName="conn2-1" presStyleLbl="parChTrans1D2" presStyleIdx="1" presStyleCnt="3"/>
      <dgm:spPr/>
      <dgm:t>
        <a:bodyPr/>
        <a:lstStyle/>
        <a:p>
          <a:endParaRPr lang="es-MX"/>
        </a:p>
      </dgm:t>
    </dgm:pt>
    <dgm:pt modelId="{03BB9925-58E3-4414-958E-50ED99027709}" type="pres">
      <dgm:prSet presAssocID="{991332DB-D018-4590-BB12-0016F5CDDC4F}" presName="connTx" presStyleLbl="parChTrans1D2" presStyleIdx="1" presStyleCnt="3"/>
      <dgm:spPr/>
      <dgm:t>
        <a:bodyPr/>
        <a:lstStyle/>
        <a:p>
          <a:endParaRPr lang="es-MX"/>
        </a:p>
      </dgm:t>
    </dgm:pt>
    <dgm:pt modelId="{795349F3-D091-497B-B587-D733B7352FC9}" type="pres">
      <dgm:prSet presAssocID="{BE61CF6E-EE4C-46FD-9A6A-A049B5283191}" presName="root2" presStyleCnt="0"/>
      <dgm:spPr/>
    </dgm:pt>
    <dgm:pt modelId="{D33B4E4D-49DC-4D17-A44B-43CA07643615}" type="pres">
      <dgm:prSet presAssocID="{BE61CF6E-EE4C-46FD-9A6A-A049B5283191}" presName="LevelTwoTextNode" presStyleLbl="node2" presStyleIdx="1" presStyleCnt="3">
        <dgm:presLayoutVars>
          <dgm:chPref val="3"/>
        </dgm:presLayoutVars>
      </dgm:prSet>
      <dgm:spPr/>
      <dgm:t>
        <a:bodyPr/>
        <a:lstStyle/>
        <a:p>
          <a:endParaRPr lang="es-MX"/>
        </a:p>
      </dgm:t>
    </dgm:pt>
    <dgm:pt modelId="{B5A5428E-C2B4-46AA-9302-F8DBE3F386BD}" type="pres">
      <dgm:prSet presAssocID="{BE61CF6E-EE4C-46FD-9A6A-A049B5283191}" presName="level3hierChild" presStyleCnt="0"/>
      <dgm:spPr/>
    </dgm:pt>
    <dgm:pt modelId="{4F305939-CFE3-40F2-8F06-F908E325C887}" type="pres">
      <dgm:prSet presAssocID="{E775B6B3-0054-41DB-9221-5222B54C63EE}" presName="conn2-1" presStyleLbl="parChTrans1D3" presStyleIdx="0" presStyleCnt="3"/>
      <dgm:spPr/>
      <dgm:t>
        <a:bodyPr/>
        <a:lstStyle/>
        <a:p>
          <a:endParaRPr lang="es-MX"/>
        </a:p>
      </dgm:t>
    </dgm:pt>
    <dgm:pt modelId="{D23894B1-17DF-4A8E-916A-4A7F62881946}" type="pres">
      <dgm:prSet presAssocID="{E775B6B3-0054-41DB-9221-5222B54C63EE}" presName="connTx" presStyleLbl="parChTrans1D3" presStyleIdx="0" presStyleCnt="3"/>
      <dgm:spPr/>
      <dgm:t>
        <a:bodyPr/>
        <a:lstStyle/>
        <a:p>
          <a:endParaRPr lang="es-MX"/>
        </a:p>
      </dgm:t>
    </dgm:pt>
    <dgm:pt modelId="{76262E8A-4A23-43B8-98AF-3BE6E20D0379}" type="pres">
      <dgm:prSet presAssocID="{F5184B55-9637-4FCC-844B-A1A37E21B53C}" presName="root2" presStyleCnt="0"/>
      <dgm:spPr/>
    </dgm:pt>
    <dgm:pt modelId="{20764716-2D3A-4020-B0ED-DDA70E4DF222}" type="pres">
      <dgm:prSet presAssocID="{F5184B55-9637-4FCC-844B-A1A37E21B53C}" presName="LevelTwoTextNode" presStyleLbl="node3" presStyleIdx="0" presStyleCnt="3">
        <dgm:presLayoutVars>
          <dgm:chPref val="3"/>
        </dgm:presLayoutVars>
      </dgm:prSet>
      <dgm:spPr/>
      <dgm:t>
        <a:bodyPr/>
        <a:lstStyle/>
        <a:p>
          <a:endParaRPr lang="es-MX"/>
        </a:p>
      </dgm:t>
    </dgm:pt>
    <dgm:pt modelId="{215F3CFA-4CBF-498F-B43B-705210BCC7A3}" type="pres">
      <dgm:prSet presAssocID="{F5184B55-9637-4FCC-844B-A1A37E21B53C}" presName="level3hierChild" presStyleCnt="0"/>
      <dgm:spPr/>
    </dgm:pt>
    <dgm:pt modelId="{64E736AC-E929-48B8-A28E-B09FBB37F5BA}" type="pres">
      <dgm:prSet presAssocID="{889DF3EB-CD8E-4B58-BFC8-9BB8435B3275}" presName="conn2-1" presStyleLbl="parChTrans1D3" presStyleIdx="1" presStyleCnt="3"/>
      <dgm:spPr/>
      <dgm:t>
        <a:bodyPr/>
        <a:lstStyle/>
        <a:p>
          <a:endParaRPr lang="es-MX"/>
        </a:p>
      </dgm:t>
    </dgm:pt>
    <dgm:pt modelId="{7352384C-3B1A-4E3C-A53F-DFA165A63886}" type="pres">
      <dgm:prSet presAssocID="{889DF3EB-CD8E-4B58-BFC8-9BB8435B3275}" presName="connTx" presStyleLbl="parChTrans1D3" presStyleIdx="1" presStyleCnt="3"/>
      <dgm:spPr/>
      <dgm:t>
        <a:bodyPr/>
        <a:lstStyle/>
        <a:p>
          <a:endParaRPr lang="es-MX"/>
        </a:p>
      </dgm:t>
    </dgm:pt>
    <dgm:pt modelId="{E931D5C2-0407-4492-AB33-B5EB98E266C7}" type="pres">
      <dgm:prSet presAssocID="{DE0AB056-34D4-4DB2-9427-060B600C341C}" presName="root2" presStyleCnt="0"/>
      <dgm:spPr/>
    </dgm:pt>
    <dgm:pt modelId="{24DD8F76-0B98-4858-823B-2591FE3BA655}" type="pres">
      <dgm:prSet presAssocID="{DE0AB056-34D4-4DB2-9427-060B600C341C}" presName="LevelTwoTextNode" presStyleLbl="node3" presStyleIdx="1" presStyleCnt="3">
        <dgm:presLayoutVars>
          <dgm:chPref val="3"/>
        </dgm:presLayoutVars>
      </dgm:prSet>
      <dgm:spPr/>
      <dgm:t>
        <a:bodyPr/>
        <a:lstStyle/>
        <a:p>
          <a:endParaRPr lang="es-MX"/>
        </a:p>
      </dgm:t>
    </dgm:pt>
    <dgm:pt modelId="{BC720C6B-9DCB-4795-A25E-DB56AD53B884}" type="pres">
      <dgm:prSet presAssocID="{DE0AB056-34D4-4DB2-9427-060B600C341C}" presName="level3hierChild" presStyleCnt="0"/>
      <dgm:spPr/>
    </dgm:pt>
    <dgm:pt modelId="{15A8A529-8914-44FC-B948-C088ABE6586D}" type="pres">
      <dgm:prSet presAssocID="{80273B5F-48D8-4E7E-AE9C-F8E5306C19F9}" presName="conn2-1" presStyleLbl="parChTrans1D3" presStyleIdx="2" presStyleCnt="3"/>
      <dgm:spPr/>
      <dgm:t>
        <a:bodyPr/>
        <a:lstStyle/>
        <a:p>
          <a:endParaRPr lang="es-MX"/>
        </a:p>
      </dgm:t>
    </dgm:pt>
    <dgm:pt modelId="{395DB06E-6EA3-4EA6-AA6C-C77DB91A717F}" type="pres">
      <dgm:prSet presAssocID="{80273B5F-48D8-4E7E-AE9C-F8E5306C19F9}" presName="connTx" presStyleLbl="parChTrans1D3" presStyleIdx="2" presStyleCnt="3"/>
      <dgm:spPr/>
      <dgm:t>
        <a:bodyPr/>
        <a:lstStyle/>
        <a:p>
          <a:endParaRPr lang="es-MX"/>
        </a:p>
      </dgm:t>
    </dgm:pt>
    <dgm:pt modelId="{B45C3FA6-6DB5-4BE0-B6A8-0D717D2F29CB}" type="pres">
      <dgm:prSet presAssocID="{AA9D4CD2-5FE8-4E8A-8FBD-4C8056EDCA8C}" presName="root2" presStyleCnt="0"/>
      <dgm:spPr/>
    </dgm:pt>
    <dgm:pt modelId="{4597FADE-FCC7-480D-A089-F377662DDDB2}" type="pres">
      <dgm:prSet presAssocID="{AA9D4CD2-5FE8-4E8A-8FBD-4C8056EDCA8C}" presName="LevelTwoTextNode" presStyleLbl="node3" presStyleIdx="2" presStyleCnt="3">
        <dgm:presLayoutVars>
          <dgm:chPref val="3"/>
        </dgm:presLayoutVars>
      </dgm:prSet>
      <dgm:spPr/>
      <dgm:t>
        <a:bodyPr/>
        <a:lstStyle/>
        <a:p>
          <a:endParaRPr lang="es-MX"/>
        </a:p>
      </dgm:t>
    </dgm:pt>
    <dgm:pt modelId="{F844F28F-6889-4150-94CC-3CE394E61786}" type="pres">
      <dgm:prSet presAssocID="{AA9D4CD2-5FE8-4E8A-8FBD-4C8056EDCA8C}" presName="level3hierChild" presStyleCnt="0"/>
      <dgm:spPr/>
    </dgm:pt>
    <dgm:pt modelId="{056D2540-C021-484A-9A7E-85D8152A921B}" type="pres">
      <dgm:prSet presAssocID="{F6ACA142-BF0C-40BD-AE3D-4519376BD73A}" presName="conn2-1" presStyleLbl="parChTrans1D2" presStyleIdx="2" presStyleCnt="3"/>
      <dgm:spPr/>
      <dgm:t>
        <a:bodyPr/>
        <a:lstStyle/>
        <a:p>
          <a:endParaRPr lang="es-MX"/>
        </a:p>
      </dgm:t>
    </dgm:pt>
    <dgm:pt modelId="{5B1F20ED-A7DA-46FA-8B7C-49A1ED1865D2}" type="pres">
      <dgm:prSet presAssocID="{F6ACA142-BF0C-40BD-AE3D-4519376BD73A}" presName="connTx" presStyleLbl="parChTrans1D2" presStyleIdx="2" presStyleCnt="3"/>
      <dgm:spPr/>
      <dgm:t>
        <a:bodyPr/>
        <a:lstStyle/>
        <a:p>
          <a:endParaRPr lang="es-MX"/>
        </a:p>
      </dgm:t>
    </dgm:pt>
    <dgm:pt modelId="{56D3EF94-221F-4027-89DE-B7500C58A166}" type="pres">
      <dgm:prSet presAssocID="{4A757365-1DC8-4F40-BBC1-C917F3D4715C}" presName="root2" presStyleCnt="0"/>
      <dgm:spPr/>
    </dgm:pt>
    <dgm:pt modelId="{579CF913-CE14-45DC-B081-5CE3B8334AD2}" type="pres">
      <dgm:prSet presAssocID="{4A757365-1DC8-4F40-BBC1-C917F3D4715C}" presName="LevelTwoTextNode" presStyleLbl="node2" presStyleIdx="2" presStyleCnt="3">
        <dgm:presLayoutVars>
          <dgm:chPref val="3"/>
        </dgm:presLayoutVars>
      </dgm:prSet>
      <dgm:spPr/>
      <dgm:t>
        <a:bodyPr/>
        <a:lstStyle/>
        <a:p>
          <a:endParaRPr lang="es-MX"/>
        </a:p>
      </dgm:t>
    </dgm:pt>
    <dgm:pt modelId="{CCE850B3-BF33-4E0E-81E2-C7DF98F05A11}" type="pres">
      <dgm:prSet presAssocID="{4A757365-1DC8-4F40-BBC1-C917F3D4715C}" presName="level3hierChild" presStyleCnt="0"/>
      <dgm:spPr/>
    </dgm:pt>
  </dgm:ptLst>
  <dgm:cxnLst>
    <dgm:cxn modelId="{918EC6FE-9A3D-4BA2-9717-3B075591A0DC}" type="presOf" srcId="{DE0AB056-34D4-4DB2-9427-060B600C341C}" destId="{24DD8F76-0B98-4858-823B-2591FE3BA655}" srcOrd="0" destOrd="0" presId="urn:microsoft.com/office/officeart/2005/8/layout/hierarchy2"/>
    <dgm:cxn modelId="{07C1686A-1B69-46CF-B63C-FD8AABF11AFC}" type="presOf" srcId="{BE61CF6E-EE4C-46FD-9A6A-A049B5283191}" destId="{D33B4E4D-49DC-4D17-A44B-43CA07643615}" srcOrd="0" destOrd="0" presId="urn:microsoft.com/office/officeart/2005/8/layout/hierarchy2"/>
    <dgm:cxn modelId="{024C215F-08E1-4BE7-A173-F0F5E45C5981}" type="presOf" srcId="{80273B5F-48D8-4E7E-AE9C-F8E5306C19F9}" destId="{15A8A529-8914-44FC-B948-C088ABE6586D}" srcOrd="0" destOrd="0" presId="urn:microsoft.com/office/officeart/2005/8/layout/hierarchy2"/>
    <dgm:cxn modelId="{5A1B02AC-7874-439A-BB06-F63E16363DFF}" srcId="{BE61CF6E-EE4C-46FD-9A6A-A049B5283191}" destId="{F5184B55-9637-4FCC-844B-A1A37E21B53C}" srcOrd="0" destOrd="0" parTransId="{E775B6B3-0054-41DB-9221-5222B54C63EE}" sibTransId="{2DB85686-FA77-4BF7-B432-9A3D9230EA07}"/>
    <dgm:cxn modelId="{5C74F888-66F1-4745-B907-DA7BF79F2AE1}" type="presOf" srcId="{AA9D4CD2-5FE8-4E8A-8FBD-4C8056EDCA8C}" destId="{4597FADE-FCC7-480D-A089-F377662DDDB2}" srcOrd="0" destOrd="0" presId="urn:microsoft.com/office/officeart/2005/8/layout/hierarchy2"/>
    <dgm:cxn modelId="{D9DC2572-B28F-4791-8A55-A6C4885587D2}" type="presOf" srcId="{889DF3EB-CD8E-4B58-BFC8-9BB8435B3275}" destId="{64E736AC-E929-48B8-A28E-B09FBB37F5BA}" srcOrd="0" destOrd="0" presId="urn:microsoft.com/office/officeart/2005/8/layout/hierarchy2"/>
    <dgm:cxn modelId="{6F6E02DB-4C4E-423F-A806-EEB08D81BC69}" type="presOf" srcId="{F6ACA142-BF0C-40BD-AE3D-4519376BD73A}" destId="{056D2540-C021-484A-9A7E-85D8152A921B}" srcOrd="0" destOrd="0" presId="urn:microsoft.com/office/officeart/2005/8/layout/hierarchy2"/>
    <dgm:cxn modelId="{FA12E603-6124-4C75-BAD5-B96C08453993}" srcId="{156F0105-7007-4326-A8F8-42EF2C56D0A0}" destId="{BE61CF6E-EE4C-46FD-9A6A-A049B5283191}" srcOrd="1" destOrd="0" parTransId="{991332DB-D018-4590-BB12-0016F5CDDC4F}" sibTransId="{43034C16-7796-4FFE-B39D-3D65D1532362}"/>
    <dgm:cxn modelId="{499BD589-3A7F-46BA-B794-AFFD7F4BEA0E}" type="presOf" srcId="{4A757365-1DC8-4F40-BBC1-C917F3D4715C}" destId="{579CF913-CE14-45DC-B081-5CE3B8334AD2}" srcOrd="0" destOrd="0" presId="urn:microsoft.com/office/officeart/2005/8/layout/hierarchy2"/>
    <dgm:cxn modelId="{57230443-CDFD-47BE-B412-43030968F356}" srcId="{BE61CF6E-EE4C-46FD-9A6A-A049B5283191}" destId="{AA9D4CD2-5FE8-4E8A-8FBD-4C8056EDCA8C}" srcOrd="2" destOrd="0" parTransId="{80273B5F-48D8-4E7E-AE9C-F8E5306C19F9}" sibTransId="{101D0E35-5B7D-4402-A795-DC53DEB0C72E}"/>
    <dgm:cxn modelId="{F35840EA-1657-4830-9AD6-A8D48D2934D1}" srcId="{18F08717-F712-4245-B4CF-24F7D36E7F11}" destId="{156F0105-7007-4326-A8F8-42EF2C56D0A0}" srcOrd="0" destOrd="0" parTransId="{14D0AD1B-E681-44BD-8B9E-F887E8777C84}" sibTransId="{AAB4174E-C303-4893-8263-8274DB9BA014}"/>
    <dgm:cxn modelId="{4CF82311-79A0-4D4A-B6B6-94E6C7964D27}" type="presOf" srcId="{991332DB-D018-4590-BB12-0016F5CDDC4F}" destId="{C71337A1-CBDE-4971-9FAD-EDFF628C9C1E}" srcOrd="0" destOrd="0" presId="urn:microsoft.com/office/officeart/2005/8/layout/hierarchy2"/>
    <dgm:cxn modelId="{7C98E628-CECF-4071-8377-EFEABBEB7AB2}" srcId="{BE61CF6E-EE4C-46FD-9A6A-A049B5283191}" destId="{DE0AB056-34D4-4DB2-9427-060B600C341C}" srcOrd="1" destOrd="0" parTransId="{889DF3EB-CD8E-4B58-BFC8-9BB8435B3275}" sibTransId="{7F8811D1-16F6-41F3-A72D-822145F020F3}"/>
    <dgm:cxn modelId="{004BF858-7D27-4534-923B-9C3A03DFC8C7}" type="presOf" srcId="{E775B6B3-0054-41DB-9221-5222B54C63EE}" destId="{D23894B1-17DF-4A8E-916A-4A7F62881946}" srcOrd="1" destOrd="0" presId="urn:microsoft.com/office/officeart/2005/8/layout/hierarchy2"/>
    <dgm:cxn modelId="{4EC53746-A0C7-4C39-92B3-ABF63D564D2B}" type="presOf" srcId="{EA6C339D-8CB9-4CFB-8D95-8F4E1FFAA814}" destId="{8911EF7C-65C7-4A13-8997-2AC8DCB19E8D}" srcOrd="0" destOrd="0" presId="urn:microsoft.com/office/officeart/2005/8/layout/hierarchy2"/>
    <dgm:cxn modelId="{F90969B3-3890-47FF-AAB0-E0C97D87C6D7}" type="presOf" srcId="{889DF3EB-CD8E-4B58-BFC8-9BB8435B3275}" destId="{7352384C-3B1A-4E3C-A53F-DFA165A63886}" srcOrd="1" destOrd="0" presId="urn:microsoft.com/office/officeart/2005/8/layout/hierarchy2"/>
    <dgm:cxn modelId="{6A0078CB-3E74-4F84-849B-1C6CA354983B}" type="presOf" srcId="{F6ACA142-BF0C-40BD-AE3D-4519376BD73A}" destId="{5B1F20ED-A7DA-46FA-8B7C-49A1ED1865D2}" srcOrd="1" destOrd="0" presId="urn:microsoft.com/office/officeart/2005/8/layout/hierarchy2"/>
    <dgm:cxn modelId="{509AB52F-2D6A-4E1D-ACE6-84FA66C1905A}" type="presOf" srcId="{F5184B55-9637-4FCC-844B-A1A37E21B53C}" destId="{20764716-2D3A-4020-B0ED-DDA70E4DF222}" srcOrd="0" destOrd="0" presId="urn:microsoft.com/office/officeart/2005/8/layout/hierarchy2"/>
    <dgm:cxn modelId="{C720F278-7C05-4FEA-BE7E-574C92B76D10}" type="presOf" srcId="{991332DB-D018-4590-BB12-0016F5CDDC4F}" destId="{03BB9925-58E3-4414-958E-50ED99027709}" srcOrd="1" destOrd="0" presId="urn:microsoft.com/office/officeart/2005/8/layout/hierarchy2"/>
    <dgm:cxn modelId="{B38D3DC3-5FC1-4148-A2CE-268F79CBCB6E}" srcId="{156F0105-7007-4326-A8F8-42EF2C56D0A0}" destId="{EA6C339D-8CB9-4CFB-8D95-8F4E1FFAA814}" srcOrd="0" destOrd="0" parTransId="{A0D04DC4-32CF-4541-B3B9-49B76D508904}" sibTransId="{85DDEC3B-FC1E-42EA-88D7-19DFA0F6E08A}"/>
    <dgm:cxn modelId="{6DD1BE1D-A854-4D72-A6A1-91C11096702E}" srcId="{156F0105-7007-4326-A8F8-42EF2C56D0A0}" destId="{4A757365-1DC8-4F40-BBC1-C917F3D4715C}" srcOrd="2" destOrd="0" parTransId="{F6ACA142-BF0C-40BD-AE3D-4519376BD73A}" sibTransId="{3804DBFE-A4F7-468B-A4DC-AB12916F9AC4}"/>
    <dgm:cxn modelId="{D95BB231-9CEA-46CD-A8B1-6D4B878D5D6A}" type="presOf" srcId="{E775B6B3-0054-41DB-9221-5222B54C63EE}" destId="{4F305939-CFE3-40F2-8F06-F908E325C887}" srcOrd="0" destOrd="0" presId="urn:microsoft.com/office/officeart/2005/8/layout/hierarchy2"/>
    <dgm:cxn modelId="{DA52D088-D3C7-4D0E-B492-025FD66EACDD}" type="presOf" srcId="{18F08717-F712-4245-B4CF-24F7D36E7F11}" destId="{2C5AC381-CDFC-4BE0-BD8F-2F59C508A6DD}" srcOrd="0" destOrd="0" presId="urn:microsoft.com/office/officeart/2005/8/layout/hierarchy2"/>
    <dgm:cxn modelId="{021B259A-6D79-4B74-AF2D-02A6EAAC11F3}" type="presOf" srcId="{A0D04DC4-32CF-4541-B3B9-49B76D508904}" destId="{B2F18050-0FEF-446B-8842-AC378BEC1D07}" srcOrd="1" destOrd="0" presId="urn:microsoft.com/office/officeart/2005/8/layout/hierarchy2"/>
    <dgm:cxn modelId="{FA6B7F36-42C6-4773-89A0-CB0EDA0AF8B0}" type="presOf" srcId="{A0D04DC4-32CF-4541-B3B9-49B76D508904}" destId="{DC00D30A-9FE3-42F0-85E2-025A44FD579D}" srcOrd="0" destOrd="0" presId="urn:microsoft.com/office/officeart/2005/8/layout/hierarchy2"/>
    <dgm:cxn modelId="{84000BD4-7A4F-4F49-A671-54613C12FE8B}" type="presOf" srcId="{80273B5F-48D8-4E7E-AE9C-F8E5306C19F9}" destId="{395DB06E-6EA3-4EA6-AA6C-C77DB91A717F}" srcOrd="1" destOrd="0" presId="urn:microsoft.com/office/officeart/2005/8/layout/hierarchy2"/>
    <dgm:cxn modelId="{5226F8AE-E23A-4D05-8BC3-9B19A8A8ABED}" type="presOf" srcId="{156F0105-7007-4326-A8F8-42EF2C56D0A0}" destId="{3464F993-5B66-4F51-B4E7-2A4498818919}" srcOrd="0" destOrd="0" presId="urn:microsoft.com/office/officeart/2005/8/layout/hierarchy2"/>
    <dgm:cxn modelId="{C0676CFF-F5EB-4B7C-8B06-F7BF19723152}" type="presParOf" srcId="{2C5AC381-CDFC-4BE0-BD8F-2F59C508A6DD}" destId="{FA61C8E1-0FB1-4A5D-8613-B3E9F5D3DCA5}" srcOrd="0" destOrd="0" presId="urn:microsoft.com/office/officeart/2005/8/layout/hierarchy2"/>
    <dgm:cxn modelId="{341D969D-21A8-4A04-AC90-038A42CE0D23}" type="presParOf" srcId="{FA61C8E1-0FB1-4A5D-8613-B3E9F5D3DCA5}" destId="{3464F993-5B66-4F51-B4E7-2A4498818919}" srcOrd="0" destOrd="0" presId="urn:microsoft.com/office/officeart/2005/8/layout/hierarchy2"/>
    <dgm:cxn modelId="{159D3C2A-9553-4BE2-B582-4726D11BF7F6}" type="presParOf" srcId="{FA61C8E1-0FB1-4A5D-8613-B3E9F5D3DCA5}" destId="{D0D9B9AB-E077-4FEF-BB78-C571BE55F3FF}" srcOrd="1" destOrd="0" presId="urn:microsoft.com/office/officeart/2005/8/layout/hierarchy2"/>
    <dgm:cxn modelId="{AFCF2262-43E9-4DA4-90E3-4CDC8CFDA19F}" type="presParOf" srcId="{D0D9B9AB-E077-4FEF-BB78-C571BE55F3FF}" destId="{DC00D30A-9FE3-42F0-85E2-025A44FD579D}" srcOrd="0" destOrd="0" presId="urn:microsoft.com/office/officeart/2005/8/layout/hierarchy2"/>
    <dgm:cxn modelId="{A6AFB42F-FBAE-421F-B5B3-B934E91DF568}" type="presParOf" srcId="{DC00D30A-9FE3-42F0-85E2-025A44FD579D}" destId="{B2F18050-0FEF-446B-8842-AC378BEC1D07}" srcOrd="0" destOrd="0" presId="urn:microsoft.com/office/officeart/2005/8/layout/hierarchy2"/>
    <dgm:cxn modelId="{D001647E-340A-4C5E-BDB5-3F2941726885}" type="presParOf" srcId="{D0D9B9AB-E077-4FEF-BB78-C571BE55F3FF}" destId="{F301C750-952B-4B6B-BB19-340D70447C0C}" srcOrd="1" destOrd="0" presId="urn:microsoft.com/office/officeart/2005/8/layout/hierarchy2"/>
    <dgm:cxn modelId="{C2F08B4F-5D77-47CE-88DF-1A7F3804657D}" type="presParOf" srcId="{F301C750-952B-4B6B-BB19-340D70447C0C}" destId="{8911EF7C-65C7-4A13-8997-2AC8DCB19E8D}" srcOrd="0" destOrd="0" presId="urn:microsoft.com/office/officeart/2005/8/layout/hierarchy2"/>
    <dgm:cxn modelId="{BBC77D37-2BCE-4AC2-B554-4888EFD1868B}" type="presParOf" srcId="{F301C750-952B-4B6B-BB19-340D70447C0C}" destId="{24758BE0-9C94-4A83-B3D2-F17EB565EF98}" srcOrd="1" destOrd="0" presId="urn:microsoft.com/office/officeart/2005/8/layout/hierarchy2"/>
    <dgm:cxn modelId="{4DB804DD-1571-4ED0-98C9-0E1852359F5E}" type="presParOf" srcId="{D0D9B9AB-E077-4FEF-BB78-C571BE55F3FF}" destId="{C71337A1-CBDE-4971-9FAD-EDFF628C9C1E}" srcOrd="2" destOrd="0" presId="urn:microsoft.com/office/officeart/2005/8/layout/hierarchy2"/>
    <dgm:cxn modelId="{FDEF02B8-9090-4364-8DDC-90FEAF0EF6C8}" type="presParOf" srcId="{C71337A1-CBDE-4971-9FAD-EDFF628C9C1E}" destId="{03BB9925-58E3-4414-958E-50ED99027709}" srcOrd="0" destOrd="0" presId="urn:microsoft.com/office/officeart/2005/8/layout/hierarchy2"/>
    <dgm:cxn modelId="{11D0790A-B58B-446B-AC03-838ABDECE6C5}" type="presParOf" srcId="{D0D9B9AB-E077-4FEF-BB78-C571BE55F3FF}" destId="{795349F3-D091-497B-B587-D733B7352FC9}" srcOrd="3" destOrd="0" presId="urn:microsoft.com/office/officeart/2005/8/layout/hierarchy2"/>
    <dgm:cxn modelId="{24945236-3506-43D2-A731-8702EF62773E}" type="presParOf" srcId="{795349F3-D091-497B-B587-D733B7352FC9}" destId="{D33B4E4D-49DC-4D17-A44B-43CA07643615}" srcOrd="0" destOrd="0" presId="urn:microsoft.com/office/officeart/2005/8/layout/hierarchy2"/>
    <dgm:cxn modelId="{F5D53404-1ED1-49AF-8CFB-30F749636258}" type="presParOf" srcId="{795349F3-D091-497B-B587-D733B7352FC9}" destId="{B5A5428E-C2B4-46AA-9302-F8DBE3F386BD}" srcOrd="1" destOrd="0" presId="urn:microsoft.com/office/officeart/2005/8/layout/hierarchy2"/>
    <dgm:cxn modelId="{E09EC20A-ED25-4402-83E9-6A29DFA331BB}" type="presParOf" srcId="{B5A5428E-C2B4-46AA-9302-F8DBE3F386BD}" destId="{4F305939-CFE3-40F2-8F06-F908E325C887}" srcOrd="0" destOrd="0" presId="urn:microsoft.com/office/officeart/2005/8/layout/hierarchy2"/>
    <dgm:cxn modelId="{C0ADD7E8-E8AC-4DA5-881B-BC0B725A0A19}" type="presParOf" srcId="{4F305939-CFE3-40F2-8F06-F908E325C887}" destId="{D23894B1-17DF-4A8E-916A-4A7F62881946}" srcOrd="0" destOrd="0" presId="urn:microsoft.com/office/officeart/2005/8/layout/hierarchy2"/>
    <dgm:cxn modelId="{C3AC5DA3-F764-4584-A854-55DE57BBC51D}" type="presParOf" srcId="{B5A5428E-C2B4-46AA-9302-F8DBE3F386BD}" destId="{76262E8A-4A23-43B8-98AF-3BE6E20D0379}" srcOrd="1" destOrd="0" presId="urn:microsoft.com/office/officeart/2005/8/layout/hierarchy2"/>
    <dgm:cxn modelId="{BEF52A4A-B1FC-411C-BDF5-B396A966067A}" type="presParOf" srcId="{76262E8A-4A23-43B8-98AF-3BE6E20D0379}" destId="{20764716-2D3A-4020-B0ED-DDA70E4DF222}" srcOrd="0" destOrd="0" presId="urn:microsoft.com/office/officeart/2005/8/layout/hierarchy2"/>
    <dgm:cxn modelId="{472A2F6A-B991-4203-BFCE-4A5D6A5ED6F2}" type="presParOf" srcId="{76262E8A-4A23-43B8-98AF-3BE6E20D0379}" destId="{215F3CFA-4CBF-498F-B43B-705210BCC7A3}" srcOrd="1" destOrd="0" presId="urn:microsoft.com/office/officeart/2005/8/layout/hierarchy2"/>
    <dgm:cxn modelId="{BB98FA8C-E811-4B27-A673-E8B6FF09E1F6}" type="presParOf" srcId="{B5A5428E-C2B4-46AA-9302-F8DBE3F386BD}" destId="{64E736AC-E929-48B8-A28E-B09FBB37F5BA}" srcOrd="2" destOrd="0" presId="urn:microsoft.com/office/officeart/2005/8/layout/hierarchy2"/>
    <dgm:cxn modelId="{DDB37765-8AFB-48D7-8BAD-23D73E9784A8}" type="presParOf" srcId="{64E736AC-E929-48B8-A28E-B09FBB37F5BA}" destId="{7352384C-3B1A-4E3C-A53F-DFA165A63886}" srcOrd="0" destOrd="0" presId="urn:microsoft.com/office/officeart/2005/8/layout/hierarchy2"/>
    <dgm:cxn modelId="{9F095263-D525-4ED1-85B7-BBD15DA76A47}" type="presParOf" srcId="{B5A5428E-C2B4-46AA-9302-F8DBE3F386BD}" destId="{E931D5C2-0407-4492-AB33-B5EB98E266C7}" srcOrd="3" destOrd="0" presId="urn:microsoft.com/office/officeart/2005/8/layout/hierarchy2"/>
    <dgm:cxn modelId="{EA4164D4-DB99-445A-81C2-80BA082EF8E5}" type="presParOf" srcId="{E931D5C2-0407-4492-AB33-B5EB98E266C7}" destId="{24DD8F76-0B98-4858-823B-2591FE3BA655}" srcOrd="0" destOrd="0" presId="urn:microsoft.com/office/officeart/2005/8/layout/hierarchy2"/>
    <dgm:cxn modelId="{D0C48DED-F5B7-451C-BD44-488D0ACC1DED}" type="presParOf" srcId="{E931D5C2-0407-4492-AB33-B5EB98E266C7}" destId="{BC720C6B-9DCB-4795-A25E-DB56AD53B884}" srcOrd="1" destOrd="0" presId="urn:microsoft.com/office/officeart/2005/8/layout/hierarchy2"/>
    <dgm:cxn modelId="{499EE286-B717-42F0-9694-02BAB2F5A26B}" type="presParOf" srcId="{B5A5428E-C2B4-46AA-9302-F8DBE3F386BD}" destId="{15A8A529-8914-44FC-B948-C088ABE6586D}" srcOrd="4" destOrd="0" presId="urn:microsoft.com/office/officeart/2005/8/layout/hierarchy2"/>
    <dgm:cxn modelId="{D86D31BF-A570-43D3-82AC-4CFC4086BBD2}" type="presParOf" srcId="{15A8A529-8914-44FC-B948-C088ABE6586D}" destId="{395DB06E-6EA3-4EA6-AA6C-C77DB91A717F}" srcOrd="0" destOrd="0" presId="urn:microsoft.com/office/officeart/2005/8/layout/hierarchy2"/>
    <dgm:cxn modelId="{B8E43600-50ED-403C-B852-497CD025AD50}" type="presParOf" srcId="{B5A5428E-C2B4-46AA-9302-F8DBE3F386BD}" destId="{B45C3FA6-6DB5-4BE0-B6A8-0D717D2F29CB}" srcOrd="5" destOrd="0" presId="urn:microsoft.com/office/officeart/2005/8/layout/hierarchy2"/>
    <dgm:cxn modelId="{7A3067C1-93C6-48FA-9403-209DD4FB6C5D}" type="presParOf" srcId="{B45C3FA6-6DB5-4BE0-B6A8-0D717D2F29CB}" destId="{4597FADE-FCC7-480D-A089-F377662DDDB2}" srcOrd="0" destOrd="0" presId="urn:microsoft.com/office/officeart/2005/8/layout/hierarchy2"/>
    <dgm:cxn modelId="{8A697B37-617D-4D01-9855-E98803696B25}" type="presParOf" srcId="{B45C3FA6-6DB5-4BE0-B6A8-0D717D2F29CB}" destId="{F844F28F-6889-4150-94CC-3CE394E61786}" srcOrd="1" destOrd="0" presId="urn:microsoft.com/office/officeart/2005/8/layout/hierarchy2"/>
    <dgm:cxn modelId="{E84BD81A-B2EB-4891-B0BE-27D12708AECC}" type="presParOf" srcId="{D0D9B9AB-E077-4FEF-BB78-C571BE55F3FF}" destId="{056D2540-C021-484A-9A7E-85D8152A921B}" srcOrd="4" destOrd="0" presId="urn:microsoft.com/office/officeart/2005/8/layout/hierarchy2"/>
    <dgm:cxn modelId="{988E7066-4088-4654-9699-F7D49801BD7F}" type="presParOf" srcId="{056D2540-C021-484A-9A7E-85D8152A921B}" destId="{5B1F20ED-A7DA-46FA-8B7C-49A1ED1865D2}" srcOrd="0" destOrd="0" presId="urn:microsoft.com/office/officeart/2005/8/layout/hierarchy2"/>
    <dgm:cxn modelId="{E926145F-1137-44AD-8EC9-DD6D7C5CF149}" type="presParOf" srcId="{D0D9B9AB-E077-4FEF-BB78-C571BE55F3FF}" destId="{56D3EF94-221F-4027-89DE-B7500C58A166}" srcOrd="5" destOrd="0" presId="urn:microsoft.com/office/officeart/2005/8/layout/hierarchy2"/>
    <dgm:cxn modelId="{782D0644-42A7-4648-A988-6DF6429019C3}" type="presParOf" srcId="{56D3EF94-221F-4027-89DE-B7500C58A166}" destId="{579CF913-CE14-45DC-B081-5CE3B8334AD2}" srcOrd="0" destOrd="0" presId="urn:microsoft.com/office/officeart/2005/8/layout/hierarchy2"/>
    <dgm:cxn modelId="{A87CBD5C-2D06-4FCB-80E7-24EE279FFC00}" type="presParOf" srcId="{56D3EF94-221F-4027-89DE-B7500C58A166}" destId="{CCE850B3-BF33-4E0E-81E2-C7DF98F05A11}"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lstStyle>
            <a:lvl1pPr>
              <a:defRPr/>
            </a:lvl1pPr>
          </a:lstStyle>
          <a:p>
            <a:r>
              <a:rPr lang="es-ES" smtClean="0"/>
              <a:t>Haga clic para modificar el estilo de título del patrón</a:t>
            </a:r>
            <a:endParaRPr lang="en-US"/>
          </a:p>
        </p:txBody>
      </p:sp>
      <p:sp>
        <p:nvSpPr>
          <p:cNvPr id="205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s-ES" smtClean="0"/>
              <a:t>Haga clic para modificar el estilo de subtítulo del patrón</a:t>
            </a:r>
            <a:endParaRPr lang="en-US"/>
          </a:p>
        </p:txBody>
      </p:sp>
    </p:spTree>
  </p:cSld>
  <p:clrMapOvr>
    <a:masterClrMapping/>
  </p:clrMapOvr>
  <p:transition>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fld id="{6C5586D5-D920-4B80-8AAC-90D8C62F5F67}" type="datetimeFigureOut">
              <a:rPr lang="es-MX"/>
              <a:pPr>
                <a:defRPr/>
              </a:pPr>
              <a:t>05/10/2010</a:t>
            </a:fld>
            <a:endParaRPr lang="es-MX"/>
          </a:p>
        </p:txBody>
      </p:sp>
      <p:sp>
        <p:nvSpPr>
          <p:cNvPr id="5" name="Rectangle 5"/>
          <p:cNvSpPr>
            <a:spLocks noGrp="1" noChangeArrowheads="1"/>
          </p:cNvSpPr>
          <p:nvPr>
            <p:ph type="ftr" sz="quarter" idx="11"/>
          </p:nvPr>
        </p:nvSpPr>
        <p:spPr>
          <a:ln/>
        </p:spPr>
        <p:txBody>
          <a:bodyPr/>
          <a:lstStyle>
            <a:lvl1pPr>
              <a:defRPr/>
            </a:lvl1pPr>
          </a:lstStyle>
          <a:p>
            <a:pPr>
              <a:defRPr/>
            </a:pPr>
            <a:endParaRPr lang="es-MX"/>
          </a:p>
        </p:txBody>
      </p:sp>
      <p:sp>
        <p:nvSpPr>
          <p:cNvPr id="6" name="Rectangle 6"/>
          <p:cNvSpPr>
            <a:spLocks noGrp="1" noChangeArrowheads="1"/>
          </p:cNvSpPr>
          <p:nvPr>
            <p:ph type="sldNum" sz="quarter" idx="12"/>
          </p:nvPr>
        </p:nvSpPr>
        <p:spPr>
          <a:ln/>
        </p:spPr>
        <p:txBody>
          <a:bodyPr/>
          <a:lstStyle>
            <a:lvl1pPr>
              <a:defRPr/>
            </a:lvl1pPr>
          </a:lstStyle>
          <a:p>
            <a:pPr>
              <a:defRPr/>
            </a:pPr>
            <a:fld id="{B321ED75-A5C3-4EAE-B9AD-45E7AE82CED9}" type="slidenum">
              <a:rPr lang="es-MX"/>
              <a:pPr>
                <a:defRPr/>
              </a:pPr>
              <a:t>‹Nº›</a:t>
            </a:fld>
            <a:endParaRPr lang="es-MX"/>
          </a:p>
        </p:txBody>
      </p:sp>
    </p:spTree>
  </p:cSld>
  <p:clrMapOvr>
    <a:masterClrMapping/>
  </p:clrMapOvr>
  <p:transition>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fld id="{1AD6A6C4-64CF-4FFF-A4CE-0EF561E1FBA8}" type="datetimeFigureOut">
              <a:rPr lang="es-MX"/>
              <a:pPr>
                <a:defRPr/>
              </a:pPr>
              <a:t>05/10/2010</a:t>
            </a:fld>
            <a:endParaRPr lang="es-MX"/>
          </a:p>
        </p:txBody>
      </p:sp>
      <p:sp>
        <p:nvSpPr>
          <p:cNvPr id="5" name="Rectangle 5"/>
          <p:cNvSpPr>
            <a:spLocks noGrp="1" noChangeArrowheads="1"/>
          </p:cNvSpPr>
          <p:nvPr>
            <p:ph type="ftr" sz="quarter" idx="11"/>
          </p:nvPr>
        </p:nvSpPr>
        <p:spPr>
          <a:ln/>
        </p:spPr>
        <p:txBody>
          <a:bodyPr/>
          <a:lstStyle>
            <a:lvl1pPr>
              <a:defRPr/>
            </a:lvl1pPr>
          </a:lstStyle>
          <a:p>
            <a:pPr>
              <a:defRPr/>
            </a:pPr>
            <a:endParaRPr lang="es-MX"/>
          </a:p>
        </p:txBody>
      </p:sp>
      <p:sp>
        <p:nvSpPr>
          <p:cNvPr id="6" name="Rectangle 6"/>
          <p:cNvSpPr>
            <a:spLocks noGrp="1" noChangeArrowheads="1"/>
          </p:cNvSpPr>
          <p:nvPr>
            <p:ph type="sldNum" sz="quarter" idx="12"/>
          </p:nvPr>
        </p:nvSpPr>
        <p:spPr>
          <a:ln/>
        </p:spPr>
        <p:txBody>
          <a:bodyPr/>
          <a:lstStyle>
            <a:lvl1pPr>
              <a:defRPr/>
            </a:lvl1pPr>
          </a:lstStyle>
          <a:p>
            <a:pPr>
              <a:defRPr/>
            </a:pPr>
            <a:fld id="{A1EE21CA-EE3B-4F9A-A815-EAECAE347042}" type="slidenum">
              <a:rPr lang="es-MX"/>
              <a:pPr>
                <a:defRPr/>
              </a:pPr>
              <a:t>‹Nº›</a:t>
            </a:fld>
            <a:endParaRPr lang="es-MX"/>
          </a:p>
        </p:txBody>
      </p:sp>
    </p:spTree>
  </p:cSld>
  <p:clrMapOvr>
    <a:masterClrMapping/>
  </p:clrMapOvr>
  <p:transition>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fld id="{EEC1C8F9-EB20-4FE1-AFEE-46506F9C1CCD}" type="datetimeFigureOut">
              <a:rPr lang="es-MX"/>
              <a:pPr>
                <a:defRPr/>
              </a:pPr>
              <a:t>05/10/2010</a:t>
            </a:fld>
            <a:endParaRPr lang="es-MX"/>
          </a:p>
        </p:txBody>
      </p:sp>
      <p:sp>
        <p:nvSpPr>
          <p:cNvPr id="5" name="Rectangle 5"/>
          <p:cNvSpPr>
            <a:spLocks noGrp="1" noChangeArrowheads="1"/>
          </p:cNvSpPr>
          <p:nvPr>
            <p:ph type="ftr" sz="quarter" idx="11"/>
          </p:nvPr>
        </p:nvSpPr>
        <p:spPr>
          <a:ln/>
        </p:spPr>
        <p:txBody>
          <a:bodyPr/>
          <a:lstStyle>
            <a:lvl1pPr>
              <a:defRPr/>
            </a:lvl1pPr>
          </a:lstStyle>
          <a:p>
            <a:pPr>
              <a:defRPr/>
            </a:pPr>
            <a:endParaRPr lang="es-MX"/>
          </a:p>
        </p:txBody>
      </p:sp>
      <p:sp>
        <p:nvSpPr>
          <p:cNvPr id="6" name="Rectangle 6"/>
          <p:cNvSpPr>
            <a:spLocks noGrp="1" noChangeArrowheads="1"/>
          </p:cNvSpPr>
          <p:nvPr>
            <p:ph type="sldNum" sz="quarter" idx="12"/>
          </p:nvPr>
        </p:nvSpPr>
        <p:spPr>
          <a:ln/>
        </p:spPr>
        <p:txBody>
          <a:bodyPr/>
          <a:lstStyle>
            <a:lvl1pPr>
              <a:defRPr/>
            </a:lvl1pPr>
          </a:lstStyle>
          <a:p>
            <a:pPr>
              <a:defRPr/>
            </a:pPr>
            <a:fld id="{5DED85B3-D9FF-48BC-A0CB-DD012BC2BC5B}" type="slidenum">
              <a:rPr lang="es-MX"/>
              <a:pPr>
                <a:defRPr/>
              </a:pPr>
              <a:t>‹Nº›</a:t>
            </a:fld>
            <a:endParaRPr lang="es-MX"/>
          </a:p>
        </p:txBody>
      </p:sp>
    </p:spTree>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fld id="{905819B5-2E34-492C-8032-96E94407A7E2}" type="datetimeFigureOut">
              <a:rPr lang="es-MX"/>
              <a:pPr>
                <a:defRPr/>
              </a:pPr>
              <a:t>05/10/2010</a:t>
            </a:fld>
            <a:endParaRPr lang="es-MX"/>
          </a:p>
        </p:txBody>
      </p:sp>
      <p:sp>
        <p:nvSpPr>
          <p:cNvPr id="5" name="Rectangle 5"/>
          <p:cNvSpPr>
            <a:spLocks noGrp="1" noChangeArrowheads="1"/>
          </p:cNvSpPr>
          <p:nvPr>
            <p:ph type="ftr" sz="quarter" idx="11"/>
          </p:nvPr>
        </p:nvSpPr>
        <p:spPr>
          <a:ln/>
        </p:spPr>
        <p:txBody>
          <a:bodyPr/>
          <a:lstStyle>
            <a:lvl1pPr>
              <a:defRPr/>
            </a:lvl1pPr>
          </a:lstStyle>
          <a:p>
            <a:pPr>
              <a:defRPr/>
            </a:pPr>
            <a:endParaRPr lang="es-MX"/>
          </a:p>
        </p:txBody>
      </p:sp>
      <p:sp>
        <p:nvSpPr>
          <p:cNvPr id="6" name="Rectangle 6"/>
          <p:cNvSpPr>
            <a:spLocks noGrp="1" noChangeArrowheads="1"/>
          </p:cNvSpPr>
          <p:nvPr>
            <p:ph type="sldNum" sz="quarter" idx="12"/>
          </p:nvPr>
        </p:nvSpPr>
        <p:spPr>
          <a:ln/>
        </p:spPr>
        <p:txBody>
          <a:bodyPr/>
          <a:lstStyle>
            <a:lvl1pPr>
              <a:defRPr/>
            </a:lvl1pPr>
          </a:lstStyle>
          <a:p>
            <a:pPr>
              <a:defRPr/>
            </a:pPr>
            <a:fld id="{DD734341-6D0B-43C1-99F7-A6D952718D9D}" type="slidenum">
              <a:rPr lang="es-MX"/>
              <a:pPr>
                <a:defRPr/>
              </a:pPr>
              <a:t>‹Nº›</a:t>
            </a:fld>
            <a:endParaRPr lang="es-MX"/>
          </a:p>
        </p:txBody>
      </p:sp>
    </p:spTree>
  </p:cSld>
  <p:clrMapOvr>
    <a:masterClrMapping/>
  </p:clrMapOvr>
  <p:transition>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Rectangle 4"/>
          <p:cNvSpPr>
            <a:spLocks noGrp="1" noChangeArrowheads="1"/>
          </p:cNvSpPr>
          <p:nvPr>
            <p:ph type="dt" sz="half" idx="10"/>
          </p:nvPr>
        </p:nvSpPr>
        <p:spPr>
          <a:ln/>
        </p:spPr>
        <p:txBody>
          <a:bodyPr/>
          <a:lstStyle>
            <a:lvl1pPr>
              <a:defRPr/>
            </a:lvl1pPr>
          </a:lstStyle>
          <a:p>
            <a:pPr>
              <a:defRPr/>
            </a:pPr>
            <a:fld id="{7A9BA278-C2F3-4767-99C3-3133F002E3BB}" type="datetimeFigureOut">
              <a:rPr lang="es-MX"/>
              <a:pPr>
                <a:defRPr/>
              </a:pPr>
              <a:t>05/10/2010</a:t>
            </a:fld>
            <a:endParaRPr lang="es-MX"/>
          </a:p>
        </p:txBody>
      </p:sp>
      <p:sp>
        <p:nvSpPr>
          <p:cNvPr id="6" name="Rectangle 5"/>
          <p:cNvSpPr>
            <a:spLocks noGrp="1" noChangeArrowheads="1"/>
          </p:cNvSpPr>
          <p:nvPr>
            <p:ph type="ftr" sz="quarter" idx="11"/>
          </p:nvPr>
        </p:nvSpPr>
        <p:spPr>
          <a:ln/>
        </p:spPr>
        <p:txBody>
          <a:bodyPr/>
          <a:lstStyle>
            <a:lvl1pPr>
              <a:defRPr/>
            </a:lvl1pPr>
          </a:lstStyle>
          <a:p>
            <a:pPr>
              <a:defRPr/>
            </a:pPr>
            <a:endParaRPr lang="es-MX"/>
          </a:p>
        </p:txBody>
      </p:sp>
      <p:sp>
        <p:nvSpPr>
          <p:cNvPr id="7" name="Rectangle 6"/>
          <p:cNvSpPr>
            <a:spLocks noGrp="1" noChangeArrowheads="1"/>
          </p:cNvSpPr>
          <p:nvPr>
            <p:ph type="sldNum" sz="quarter" idx="12"/>
          </p:nvPr>
        </p:nvSpPr>
        <p:spPr>
          <a:ln/>
        </p:spPr>
        <p:txBody>
          <a:bodyPr/>
          <a:lstStyle>
            <a:lvl1pPr>
              <a:defRPr/>
            </a:lvl1pPr>
          </a:lstStyle>
          <a:p>
            <a:pPr>
              <a:defRPr/>
            </a:pPr>
            <a:fld id="{0F4D969A-B281-4C07-98CC-FEE4092390F1}" type="slidenum">
              <a:rPr lang="es-MX"/>
              <a:pPr>
                <a:defRPr/>
              </a:pPr>
              <a:t>‹Nº›</a:t>
            </a:fld>
            <a:endParaRPr lang="es-MX"/>
          </a:p>
        </p:txBody>
      </p:sp>
    </p:spTree>
  </p:cSld>
  <p:clrMapOvr>
    <a:masterClrMapping/>
  </p:clrMapOvr>
  <p:transition>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Rectangle 4"/>
          <p:cNvSpPr>
            <a:spLocks noGrp="1" noChangeArrowheads="1"/>
          </p:cNvSpPr>
          <p:nvPr>
            <p:ph type="dt" sz="half" idx="10"/>
          </p:nvPr>
        </p:nvSpPr>
        <p:spPr>
          <a:ln/>
        </p:spPr>
        <p:txBody>
          <a:bodyPr/>
          <a:lstStyle>
            <a:lvl1pPr>
              <a:defRPr/>
            </a:lvl1pPr>
          </a:lstStyle>
          <a:p>
            <a:pPr>
              <a:defRPr/>
            </a:pPr>
            <a:fld id="{96DC4362-05D1-4F3C-86E2-867974379665}" type="datetimeFigureOut">
              <a:rPr lang="es-MX"/>
              <a:pPr>
                <a:defRPr/>
              </a:pPr>
              <a:t>05/10/2010</a:t>
            </a:fld>
            <a:endParaRPr lang="es-MX"/>
          </a:p>
        </p:txBody>
      </p:sp>
      <p:sp>
        <p:nvSpPr>
          <p:cNvPr id="8" name="Rectangle 5"/>
          <p:cNvSpPr>
            <a:spLocks noGrp="1" noChangeArrowheads="1"/>
          </p:cNvSpPr>
          <p:nvPr>
            <p:ph type="ftr" sz="quarter" idx="11"/>
          </p:nvPr>
        </p:nvSpPr>
        <p:spPr>
          <a:ln/>
        </p:spPr>
        <p:txBody>
          <a:bodyPr/>
          <a:lstStyle>
            <a:lvl1pPr>
              <a:defRPr/>
            </a:lvl1pPr>
          </a:lstStyle>
          <a:p>
            <a:pPr>
              <a:defRPr/>
            </a:pPr>
            <a:endParaRPr lang="es-MX"/>
          </a:p>
        </p:txBody>
      </p:sp>
      <p:sp>
        <p:nvSpPr>
          <p:cNvPr id="9" name="Rectangle 6"/>
          <p:cNvSpPr>
            <a:spLocks noGrp="1" noChangeArrowheads="1"/>
          </p:cNvSpPr>
          <p:nvPr>
            <p:ph type="sldNum" sz="quarter" idx="12"/>
          </p:nvPr>
        </p:nvSpPr>
        <p:spPr>
          <a:ln/>
        </p:spPr>
        <p:txBody>
          <a:bodyPr/>
          <a:lstStyle>
            <a:lvl1pPr>
              <a:defRPr/>
            </a:lvl1pPr>
          </a:lstStyle>
          <a:p>
            <a:pPr>
              <a:defRPr/>
            </a:pPr>
            <a:fld id="{DF1D0AE9-8400-4F2E-953F-40D583FFE0D9}" type="slidenum">
              <a:rPr lang="es-MX"/>
              <a:pPr>
                <a:defRPr/>
              </a:pPr>
              <a:t>‹Nº›</a:t>
            </a:fld>
            <a:endParaRPr lang="es-MX"/>
          </a:p>
        </p:txBody>
      </p:sp>
    </p:spTree>
  </p:cSld>
  <p:clrMapOvr>
    <a:masterClrMapping/>
  </p:clrMapOvr>
  <p:transition>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Rectangle 4"/>
          <p:cNvSpPr>
            <a:spLocks noGrp="1" noChangeArrowheads="1"/>
          </p:cNvSpPr>
          <p:nvPr>
            <p:ph type="dt" sz="half" idx="10"/>
          </p:nvPr>
        </p:nvSpPr>
        <p:spPr>
          <a:ln/>
        </p:spPr>
        <p:txBody>
          <a:bodyPr/>
          <a:lstStyle>
            <a:lvl1pPr>
              <a:defRPr/>
            </a:lvl1pPr>
          </a:lstStyle>
          <a:p>
            <a:pPr>
              <a:defRPr/>
            </a:pPr>
            <a:fld id="{A6BDFC32-A28D-43A6-9F19-CA2D16BBB187}" type="datetimeFigureOut">
              <a:rPr lang="es-MX"/>
              <a:pPr>
                <a:defRPr/>
              </a:pPr>
              <a:t>05/10/2010</a:t>
            </a:fld>
            <a:endParaRPr lang="es-MX"/>
          </a:p>
        </p:txBody>
      </p:sp>
      <p:sp>
        <p:nvSpPr>
          <p:cNvPr id="4" name="Rectangle 5"/>
          <p:cNvSpPr>
            <a:spLocks noGrp="1" noChangeArrowheads="1"/>
          </p:cNvSpPr>
          <p:nvPr>
            <p:ph type="ftr" sz="quarter" idx="11"/>
          </p:nvPr>
        </p:nvSpPr>
        <p:spPr>
          <a:ln/>
        </p:spPr>
        <p:txBody>
          <a:bodyPr/>
          <a:lstStyle>
            <a:lvl1pPr>
              <a:defRPr/>
            </a:lvl1pPr>
          </a:lstStyle>
          <a:p>
            <a:pPr>
              <a:defRPr/>
            </a:pPr>
            <a:endParaRPr lang="es-MX"/>
          </a:p>
        </p:txBody>
      </p:sp>
      <p:sp>
        <p:nvSpPr>
          <p:cNvPr id="5" name="Rectangle 6"/>
          <p:cNvSpPr>
            <a:spLocks noGrp="1" noChangeArrowheads="1"/>
          </p:cNvSpPr>
          <p:nvPr>
            <p:ph type="sldNum" sz="quarter" idx="12"/>
          </p:nvPr>
        </p:nvSpPr>
        <p:spPr>
          <a:ln/>
        </p:spPr>
        <p:txBody>
          <a:bodyPr/>
          <a:lstStyle>
            <a:lvl1pPr>
              <a:defRPr/>
            </a:lvl1pPr>
          </a:lstStyle>
          <a:p>
            <a:pPr>
              <a:defRPr/>
            </a:pPr>
            <a:fld id="{60A4438D-98CA-43A7-A253-E1444119936F}" type="slidenum">
              <a:rPr lang="es-MX"/>
              <a:pPr>
                <a:defRPr/>
              </a:pPr>
              <a:t>‹Nº›</a:t>
            </a:fld>
            <a:endParaRPr lang="es-MX"/>
          </a:p>
        </p:txBody>
      </p:sp>
    </p:spTree>
  </p:cSld>
  <p:clrMapOvr>
    <a:masterClrMapping/>
  </p:clrMapOvr>
  <p:transition>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1C98F446-E055-4E50-B8BD-B6FCE267953D}" type="datetimeFigureOut">
              <a:rPr lang="es-MX"/>
              <a:pPr>
                <a:defRPr/>
              </a:pPr>
              <a:t>05/10/2010</a:t>
            </a:fld>
            <a:endParaRPr lang="es-MX"/>
          </a:p>
        </p:txBody>
      </p:sp>
      <p:sp>
        <p:nvSpPr>
          <p:cNvPr id="3" name="Rectangle 5"/>
          <p:cNvSpPr>
            <a:spLocks noGrp="1" noChangeArrowheads="1"/>
          </p:cNvSpPr>
          <p:nvPr>
            <p:ph type="ftr" sz="quarter" idx="11"/>
          </p:nvPr>
        </p:nvSpPr>
        <p:spPr>
          <a:ln/>
        </p:spPr>
        <p:txBody>
          <a:bodyPr/>
          <a:lstStyle>
            <a:lvl1pPr>
              <a:defRPr/>
            </a:lvl1pPr>
          </a:lstStyle>
          <a:p>
            <a:pPr>
              <a:defRPr/>
            </a:pPr>
            <a:endParaRPr lang="es-MX"/>
          </a:p>
        </p:txBody>
      </p:sp>
      <p:sp>
        <p:nvSpPr>
          <p:cNvPr id="4" name="Rectangle 6"/>
          <p:cNvSpPr>
            <a:spLocks noGrp="1" noChangeArrowheads="1"/>
          </p:cNvSpPr>
          <p:nvPr>
            <p:ph type="sldNum" sz="quarter" idx="12"/>
          </p:nvPr>
        </p:nvSpPr>
        <p:spPr>
          <a:ln/>
        </p:spPr>
        <p:txBody>
          <a:bodyPr/>
          <a:lstStyle>
            <a:lvl1pPr>
              <a:defRPr/>
            </a:lvl1pPr>
          </a:lstStyle>
          <a:p>
            <a:pPr>
              <a:defRPr/>
            </a:pPr>
            <a:fld id="{B4CD29F5-59BD-4E93-A4BC-75AD9CACBDC6}" type="slidenum">
              <a:rPr lang="es-MX"/>
              <a:pPr>
                <a:defRPr/>
              </a:pPr>
              <a:t>‹Nº›</a:t>
            </a:fld>
            <a:endParaRPr lang="es-MX"/>
          </a:p>
        </p:txBody>
      </p:sp>
    </p:spTree>
  </p:cSld>
  <p:clrMapOvr>
    <a:masterClrMapping/>
  </p:clrMapOvr>
  <p:transition>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fld id="{C14EF877-B00E-4CB7-8CF1-4E8A7CE8CA69}" type="datetimeFigureOut">
              <a:rPr lang="es-MX"/>
              <a:pPr>
                <a:defRPr/>
              </a:pPr>
              <a:t>05/10/2010</a:t>
            </a:fld>
            <a:endParaRPr lang="es-MX"/>
          </a:p>
        </p:txBody>
      </p:sp>
      <p:sp>
        <p:nvSpPr>
          <p:cNvPr id="6" name="Rectangle 5"/>
          <p:cNvSpPr>
            <a:spLocks noGrp="1" noChangeArrowheads="1"/>
          </p:cNvSpPr>
          <p:nvPr>
            <p:ph type="ftr" sz="quarter" idx="11"/>
          </p:nvPr>
        </p:nvSpPr>
        <p:spPr>
          <a:ln/>
        </p:spPr>
        <p:txBody>
          <a:bodyPr/>
          <a:lstStyle>
            <a:lvl1pPr>
              <a:defRPr/>
            </a:lvl1pPr>
          </a:lstStyle>
          <a:p>
            <a:pPr>
              <a:defRPr/>
            </a:pPr>
            <a:endParaRPr lang="es-MX"/>
          </a:p>
        </p:txBody>
      </p:sp>
      <p:sp>
        <p:nvSpPr>
          <p:cNvPr id="7" name="Rectangle 6"/>
          <p:cNvSpPr>
            <a:spLocks noGrp="1" noChangeArrowheads="1"/>
          </p:cNvSpPr>
          <p:nvPr>
            <p:ph type="sldNum" sz="quarter" idx="12"/>
          </p:nvPr>
        </p:nvSpPr>
        <p:spPr>
          <a:ln/>
        </p:spPr>
        <p:txBody>
          <a:bodyPr/>
          <a:lstStyle>
            <a:lvl1pPr>
              <a:defRPr/>
            </a:lvl1pPr>
          </a:lstStyle>
          <a:p>
            <a:pPr>
              <a:defRPr/>
            </a:pPr>
            <a:fld id="{2EEB2793-E201-4C3D-8C28-03CD2B314A8B}" type="slidenum">
              <a:rPr lang="es-MX"/>
              <a:pPr>
                <a:defRPr/>
              </a:pPr>
              <a:t>‹Nº›</a:t>
            </a:fld>
            <a:endParaRPr lang="es-MX"/>
          </a:p>
        </p:txBody>
      </p:sp>
    </p:spTree>
  </p:cSld>
  <p:clrMapOvr>
    <a:masterClrMapping/>
  </p:clrMapOvr>
  <p:transition>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s-MX"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fld id="{F466E2FC-D7A0-4BC1-B19B-DFCEF8C0E0A1}" type="datetimeFigureOut">
              <a:rPr lang="es-MX"/>
              <a:pPr>
                <a:defRPr/>
              </a:pPr>
              <a:t>05/10/2010</a:t>
            </a:fld>
            <a:endParaRPr lang="es-MX"/>
          </a:p>
        </p:txBody>
      </p:sp>
      <p:sp>
        <p:nvSpPr>
          <p:cNvPr id="6" name="Rectangle 5"/>
          <p:cNvSpPr>
            <a:spLocks noGrp="1" noChangeArrowheads="1"/>
          </p:cNvSpPr>
          <p:nvPr>
            <p:ph type="ftr" sz="quarter" idx="11"/>
          </p:nvPr>
        </p:nvSpPr>
        <p:spPr>
          <a:ln/>
        </p:spPr>
        <p:txBody>
          <a:bodyPr/>
          <a:lstStyle>
            <a:lvl1pPr>
              <a:defRPr/>
            </a:lvl1pPr>
          </a:lstStyle>
          <a:p>
            <a:pPr>
              <a:defRPr/>
            </a:pPr>
            <a:endParaRPr lang="es-MX"/>
          </a:p>
        </p:txBody>
      </p:sp>
      <p:sp>
        <p:nvSpPr>
          <p:cNvPr id="7" name="Rectangle 6"/>
          <p:cNvSpPr>
            <a:spLocks noGrp="1" noChangeArrowheads="1"/>
          </p:cNvSpPr>
          <p:nvPr>
            <p:ph type="sldNum" sz="quarter" idx="12"/>
          </p:nvPr>
        </p:nvSpPr>
        <p:spPr>
          <a:ln/>
        </p:spPr>
        <p:txBody>
          <a:bodyPr/>
          <a:lstStyle>
            <a:lvl1pPr>
              <a:defRPr/>
            </a:lvl1pPr>
          </a:lstStyle>
          <a:p>
            <a:pPr>
              <a:defRPr/>
            </a:pPr>
            <a:fld id="{BFA0B7FC-0DB7-40ED-8C6A-B618F9990430}" type="slidenum">
              <a:rPr lang="es-MX"/>
              <a:pPr>
                <a:defRPr/>
              </a:pPr>
              <a:t>‹Nº›</a:t>
            </a:fld>
            <a:endParaRPr lang="es-MX"/>
          </a:p>
        </p:txBody>
      </p:sp>
    </p:spTree>
  </p:cSld>
  <p:clrMapOvr>
    <a:masterClrMapping/>
  </p:clrMapOvr>
  <p:transition>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smtClean="0">
                <a:solidFill>
                  <a:srgbClr val="03042B"/>
                </a:solidFill>
                <a:latin typeface="+mn-lt"/>
              </a:defRPr>
            </a:lvl1pPr>
          </a:lstStyle>
          <a:p>
            <a:pPr>
              <a:defRPr/>
            </a:pPr>
            <a:fld id="{EDFFF4DE-21E5-4DDA-95AA-3BFE364DA280}" type="datetimeFigureOut">
              <a:rPr lang="es-MX"/>
              <a:pPr>
                <a:defRPr/>
              </a:pPr>
              <a:t>05/10/2010</a:t>
            </a:fld>
            <a:endParaRPr lang="es-MX"/>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a:solidFill>
                  <a:srgbClr val="03042B"/>
                </a:solidFill>
                <a:latin typeface="+mn-lt"/>
              </a:defRPr>
            </a:lvl1pPr>
          </a:lstStyle>
          <a:p>
            <a:pPr>
              <a:defRPr/>
            </a:pPr>
            <a:endParaRPr lang="es-MX"/>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smtClean="0">
                <a:solidFill>
                  <a:srgbClr val="03042B"/>
                </a:solidFill>
                <a:latin typeface="+mn-lt"/>
              </a:defRPr>
            </a:lvl1pPr>
          </a:lstStyle>
          <a:p>
            <a:pPr>
              <a:defRPr/>
            </a:pPr>
            <a:fld id="{C20C1871-64CD-4DC2-8826-BEFF1A50EEBA}" type="slidenum">
              <a:rPr lang="es-MX"/>
              <a:pPr>
                <a:defRPr/>
              </a:pPr>
              <a:t>‹Nº›</a:t>
            </a:fld>
            <a:endParaRPr lang="es-MX"/>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p:wipe dir="r"/>
  </p:transition>
  <p:timing>
    <p:tnLst>
      <p:par>
        <p:cTn id="1" dur="indefinite" restart="never" nodeType="tmRoot"/>
      </p:par>
    </p:tnLst>
  </p:timing>
  <p:txStyles>
    <p:titleStyle>
      <a:lvl1pPr algn="ctr" rtl="0" eaLnBrk="1" fontAlgn="base" hangingPunct="1">
        <a:spcBef>
          <a:spcPct val="0"/>
        </a:spcBef>
        <a:spcAft>
          <a:spcPct val="0"/>
        </a:spcAft>
        <a:defRPr sz="4400">
          <a:solidFill>
            <a:srgbClr val="03042B"/>
          </a:solidFill>
          <a:latin typeface="+mj-lt"/>
          <a:ea typeface="+mj-ea"/>
          <a:cs typeface="+mj-cs"/>
        </a:defRPr>
      </a:lvl1pPr>
      <a:lvl2pPr algn="ctr" rtl="0" eaLnBrk="1" fontAlgn="base" hangingPunct="1">
        <a:spcBef>
          <a:spcPct val="0"/>
        </a:spcBef>
        <a:spcAft>
          <a:spcPct val="0"/>
        </a:spcAft>
        <a:defRPr sz="4400">
          <a:solidFill>
            <a:srgbClr val="03042B"/>
          </a:solidFill>
          <a:latin typeface="Trebuchet MS" charset="0"/>
        </a:defRPr>
      </a:lvl2pPr>
      <a:lvl3pPr algn="ctr" rtl="0" eaLnBrk="1" fontAlgn="base" hangingPunct="1">
        <a:spcBef>
          <a:spcPct val="0"/>
        </a:spcBef>
        <a:spcAft>
          <a:spcPct val="0"/>
        </a:spcAft>
        <a:defRPr sz="4400">
          <a:solidFill>
            <a:srgbClr val="03042B"/>
          </a:solidFill>
          <a:latin typeface="Trebuchet MS" charset="0"/>
        </a:defRPr>
      </a:lvl3pPr>
      <a:lvl4pPr algn="ctr" rtl="0" eaLnBrk="1" fontAlgn="base" hangingPunct="1">
        <a:spcBef>
          <a:spcPct val="0"/>
        </a:spcBef>
        <a:spcAft>
          <a:spcPct val="0"/>
        </a:spcAft>
        <a:defRPr sz="4400">
          <a:solidFill>
            <a:srgbClr val="03042B"/>
          </a:solidFill>
          <a:latin typeface="Trebuchet MS" charset="0"/>
        </a:defRPr>
      </a:lvl4pPr>
      <a:lvl5pPr algn="ctr" rtl="0" eaLnBrk="1" fontAlgn="base" hangingPunct="1">
        <a:spcBef>
          <a:spcPct val="0"/>
        </a:spcBef>
        <a:spcAft>
          <a:spcPct val="0"/>
        </a:spcAft>
        <a:defRPr sz="4400">
          <a:solidFill>
            <a:srgbClr val="03042B"/>
          </a:solidFill>
          <a:latin typeface="Trebuchet MS" charset="0"/>
        </a:defRPr>
      </a:lvl5pPr>
      <a:lvl6pPr marL="457200" algn="ctr" rtl="0" eaLnBrk="1" fontAlgn="base" hangingPunct="1">
        <a:spcBef>
          <a:spcPct val="0"/>
        </a:spcBef>
        <a:spcAft>
          <a:spcPct val="0"/>
        </a:spcAft>
        <a:defRPr sz="4400">
          <a:solidFill>
            <a:srgbClr val="03042B"/>
          </a:solidFill>
          <a:latin typeface="Trebuchet MS" charset="0"/>
        </a:defRPr>
      </a:lvl6pPr>
      <a:lvl7pPr marL="914400" algn="ctr" rtl="0" eaLnBrk="1" fontAlgn="base" hangingPunct="1">
        <a:spcBef>
          <a:spcPct val="0"/>
        </a:spcBef>
        <a:spcAft>
          <a:spcPct val="0"/>
        </a:spcAft>
        <a:defRPr sz="4400">
          <a:solidFill>
            <a:srgbClr val="03042B"/>
          </a:solidFill>
          <a:latin typeface="Trebuchet MS" charset="0"/>
        </a:defRPr>
      </a:lvl7pPr>
      <a:lvl8pPr marL="1371600" algn="ctr" rtl="0" eaLnBrk="1" fontAlgn="base" hangingPunct="1">
        <a:spcBef>
          <a:spcPct val="0"/>
        </a:spcBef>
        <a:spcAft>
          <a:spcPct val="0"/>
        </a:spcAft>
        <a:defRPr sz="4400">
          <a:solidFill>
            <a:srgbClr val="03042B"/>
          </a:solidFill>
          <a:latin typeface="Trebuchet MS" charset="0"/>
        </a:defRPr>
      </a:lvl8pPr>
      <a:lvl9pPr marL="1828800" algn="ctr" rtl="0" eaLnBrk="1" fontAlgn="base" hangingPunct="1">
        <a:spcBef>
          <a:spcPct val="0"/>
        </a:spcBef>
        <a:spcAft>
          <a:spcPct val="0"/>
        </a:spcAft>
        <a:defRPr sz="4400">
          <a:solidFill>
            <a:srgbClr val="03042B"/>
          </a:solidFill>
          <a:latin typeface="Trebuchet MS" charset="0"/>
        </a:defRPr>
      </a:lvl9pPr>
    </p:titleStyle>
    <p:bodyStyle>
      <a:lvl1pPr marL="342900" indent="-342900" algn="l" rtl="0" eaLnBrk="1" fontAlgn="base" hangingPunct="1">
        <a:spcBef>
          <a:spcPct val="20000"/>
        </a:spcBef>
        <a:spcAft>
          <a:spcPct val="0"/>
        </a:spcAft>
        <a:buChar char="•"/>
        <a:defRPr sz="3200">
          <a:solidFill>
            <a:srgbClr val="03042B"/>
          </a:solidFill>
          <a:latin typeface="+mn-lt"/>
          <a:ea typeface="+mn-ea"/>
          <a:cs typeface="+mn-cs"/>
        </a:defRPr>
      </a:lvl1pPr>
      <a:lvl2pPr marL="742950" indent="-285750" algn="l" rtl="0" eaLnBrk="1" fontAlgn="base" hangingPunct="1">
        <a:spcBef>
          <a:spcPct val="20000"/>
        </a:spcBef>
        <a:spcAft>
          <a:spcPct val="0"/>
        </a:spcAft>
        <a:buChar char="–"/>
        <a:defRPr sz="2800">
          <a:solidFill>
            <a:srgbClr val="03042B"/>
          </a:solidFill>
          <a:latin typeface="+mn-lt"/>
        </a:defRPr>
      </a:lvl2pPr>
      <a:lvl3pPr marL="1143000" indent="-228600" algn="l" rtl="0" eaLnBrk="1" fontAlgn="base" hangingPunct="1">
        <a:spcBef>
          <a:spcPct val="20000"/>
        </a:spcBef>
        <a:spcAft>
          <a:spcPct val="0"/>
        </a:spcAft>
        <a:buChar char="•"/>
        <a:defRPr sz="2400">
          <a:solidFill>
            <a:srgbClr val="03042B"/>
          </a:solidFill>
          <a:latin typeface="+mn-lt"/>
        </a:defRPr>
      </a:lvl3pPr>
      <a:lvl4pPr marL="1600200" indent="-228600" algn="l" rtl="0" eaLnBrk="1" fontAlgn="base" hangingPunct="1">
        <a:spcBef>
          <a:spcPct val="20000"/>
        </a:spcBef>
        <a:spcAft>
          <a:spcPct val="0"/>
        </a:spcAft>
        <a:buChar char="–"/>
        <a:defRPr sz="2000">
          <a:solidFill>
            <a:srgbClr val="03042B"/>
          </a:solidFill>
          <a:latin typeface="+mn-lt"/>
        </a:defRPr>
      </a:lvl4pPr>
      <a:lvl5pPr marL="2057400" indent="-228600" algn="l" rtl="0" eaLnBrk="1" fontAlgn="base" hangingPunct="1">
        <a:spcBef>
          <a:spcPct val="20000"/>
        </a:spcBef>
        <a:spcAft>
          <a:spcPct val="0"/>
        </a:spcAft>
        <a:buChar char="»"/>
        <a:defRPr sz="2000">
          <a:solidFill>
            <a:srgbClr val="03042B"/>
          </a:solidFill>
          <a:latin typeface="+mn-lt"/>
        </a:defRPr>
      </a:lvl5pPr>
      <a:lvl6pPr marL="2514600" indent="-228600" algn="l" rtl="0" eaLnBrk="1" fontAlgn="base" hangingPunct="1">
        <a:spcBef>
          <a:spcPct val="20000"/>
        </a:spcBef>
        <a:spcAft>
          <a:spcPct val="0"/>
        </a:spcAft>
        <a:buChar char="»"/>
        <a:defRPr sz="2000">
          <a:solidFill>
            <a:srgbClr val="03042B"/>
          </a:solidFill>
          <a:latin typeface="+mn-lt"/>
        </a:defRPr>
      </a:lvl6pPr>
      <a:lvl7pPr marL="2971800" indent="-228600" algn="l" rtl="0" eaLnBrk="1" fontAlgn="base" hangingPunct="1">
        <a:spcBef>
          <a:spcPct val="20000"/>
        </a:spcBef>
        <a:spcAft>
          <a:spcPct val="0"/>
        </a:spcAft>
        <a:buChar char="»"/>
        <a:defRPr sz="2000">
          <a:solidFill>
            <a:srgbClr val="03042B"/>
          </a:solidFill>
          <a:latin typeface="+mn-lt"/>
        </a:defRPr>
      </a:lvl7pPr>
      <a:lvl8pPr marL="3429000" indent="-228600" algn="l" rtl="0" eaLnBrk="1" fontAlgn="base" hangingPunct="1">
        <a:spcBef>
          <a:spcPct val="20000"/>
        </a:spcBef>
        <a:spcAft>
          <a:spcPct val="0"/>
        </a:spcAft>
        <a:buChar char="»"/>
        <a:defRPr sz="2000">
          <a:solidFill>
            <a:srgbClr val="03042B"/>
          </a:solidFill>
          <a:latin typeface="+mn-lt"/>
        </a:defRPr>
      </a:lvl8pPr>
      <a:lvl9pPr marL="3886200" indent="-228600" algn="l" rtl="0" eaLnBrk="1" fontAlgn="base" hangingPunct="1">
        <a:spcBef>
          <a:spcPct val="20000"/>
        </a:spcBef>
        <a:spcAft>
          <a:spcPct val="0"/>
        </a:spcAft>
        <a:buChar char="»"/>
        <a:defRPr sz="2000">
          <a:solidFill>
            <a:srgbClr val="03042B"/>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whemy@hotmail.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51920" y="620688"/>
            <a:ext cx="4606280" cy="2808312"/>
          </a:xfrm>
        </p:spPr>
        <p:txBody>
          <a:bodyPr/>
          <a:lstStyle/>
          <a:p>
            <a:pPr algn="r"/>
            <a:r>
              <a:rPr lang="es-ES" b="1" dirty="0"/>
              <a:t>INVESTIGACION DESCRIPTIVA</a:t>
            </a:r>
          </a:p>
        </p:txBody>
      </p:sp>
      <p:sp>
        <p:nvSpPr>
          <p:cNvPr id="2051" name="Rectangle 3"/>
          <p:cNvSpPr>
            <a:spLocks noGrp="1" noChangeArrowheads="1"/>
          </p:cNvSpPr>
          <p:nvPr>
            <p:ph type="subTitle" idx="1"/>
          </p:nvPr>
        </p:nvSpPr>
        <p:spPr>
          <a:xfrm>
            <a:off x="3563888" y="5373216"/>
            <a:ext cx="4928592" cy="913656"/>
          </a:xfrm>
        </p:spPr>
        <p:txBody>
          <a:bodyPr/>
          <a:lstStyle/>
          <a:p>
            <a:pPr algn="r"/>
            <a:r>
              <a:rPr lang="es-ES" dirty="0" smtClean="0"/>
              <a:t>www.wmvr.org</a:t>
            </a:r>
            <a:endParaRPr lang="es-ES" dirty="0"/>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980728"/>
          </a:xfrm>
          <a:solidFill>
            <a:schemeClr val="bg1"/>
          </a:solidFill>
        </p:spPr>
        <p:txBody>
          <a:bodyPr/>
          <a:lstStyle/>
          <a:p>
            <a:r>
              <a:rPr lang="es-ES" sz="3600" b="1" dirty="0" smtClean="0"/>
              <a:t>Estudio de:</a:t>
            </a:r>
            <a:endParaRPr lang="es-ES" sz="3600" b="1" dirty="0"/>
          </a:p>
        </p:txBody>
      </p:sp>
      <p:graphicFrame>
        <p:nvGraphicFramePr>
          <p:cNvPr id="4" name="3 Tabla"/>
          <p:cNvGraphicFramePr>
            <a:graphicFrameLocks noGrp="1"/>
          </p:cNvGraphicFramePr>
          <p:nvPr/>
        </p:nvGraphicFramePr>
        <p:xfrm>
          <a:off x="323528" y="6093296"/>
          <a:ext cx="8496948" cy="457200"/>
        </p:xfrm>
        <a:graphic>
          <a:graphicData uri="http://schemas.openxmlformats.org/drawingml/2006/table">
            <a:tbl>
              <a:tblPr firstRow="1" bandRow="1">
                <a:tableStyleId>{5C22544A-7EE6-4342-B048-85BDC9FD1C3A}</a:tableStyleId>
              </a:tblPr>
              <a:tblGrid>
                <a:gridCol w="1416158"/>
                <a:gridCol w="1416158"/>
                <a:gridCol w="1416158"/>
                <a:gridCol w="1416158"/>
                <a:gridCol w="1416158"/>
                <a:gridCol w="1416158"/>
              </a:tblGrid>
              <a:tr h="456989">
                <a:tc>
                  <a:txBody>
                    <a:bodyPr/>
                    <a:lstStyle/>
                    <a:p>
                      <a:pPr algn="ctr"/>
                      <a:r>
                        <a:rPr lang="es-MX" sz="2400" dirty="0" smtClean="0">
                          <a:solidFill>
                            <a:schemeClr val="tx1"/>
                          </a:solidFill>
                        </a:rPr>
                        <a:t>Quién</a:t>
                      </a:r>
                      <a:endParaRPr lang="es-MX" sz="2400" dirty="0">
                        <a:solidFill>
                          <a:schemeClr val="tx1"/>
                        </a:solidFill>
                      </a:endParaRPr>
                    </a:p>
                  </a:txBody>
                  <a:tcPr/>
                </a:tc>
                <a:tc>
                  <a:txBody>
                    <a:bodyPr/>
                    <a:lstStyle/>
                    <a:p>
                      <a:pPr algn="ctr"/>
                      <a:r>
                        <a:rPr lang="es-MX" sz="2400" dirty="0" smtClean="0">
                          <a:solidFill>
                            <a:schemeClr val="tx1"/>
                          </a:solidFill>
                        </a:rPr>
                        <a:t>Qué</a:t>
                      </a:r>
                      <a:endParaRPr lang="es-MX" sz="2400" dirty="0">
                        <a:solidFill>
                          <a:schemeClr val="tx1"/>
                        </a:solidFill>
                      </a:endParaRPr>
                    </a:p>
                  </a:txBody>
                  <a:tcPr/>
                </a:tc>
                <a:tc>
                  <a:txBody>
                    <a:bodyPr/>
                    <a:lstStyle/>
                    <a:p>
                      <a:pPr algn="ctr"/>
                      <a:r>
                        <a:rPr lang="es-MX" sz="2400" dirty="0" smtClean="0">
                          <a:solidFill>
                            <a:schemeClr val="tx1"/>
                          </a:solidFill>
                        </a:rPr>
                        <a:t>Dónde</a:t>
                      </a:r>
                      <a:endParaRPr lang="es-MX" sz="2400" dirty="0">
                        <a:solidFill>
                          <a:schemeClr val="tx1"/>
                        </a:solidFill>
                      </a:endParaRPr>
                    </a:p>
                  </a:txBody>
                  <a:tcPr/>
                </a:tc>
                <a:tc>
                  <a:txBody>
                    <a:bodyPr/>
                    <a:lstStyle/>
                    <a:p>
                      <a:pPr algn="ctr"/>
                      <a:r>
                        <a:rPr lang="es-MX" sz="2400" dirty="0" smtClean="0">
                          <a:solidFill>
                            <a:schemeClr val="tx1"/>
                          </a:solidFill>
                        </a:rPr>
                        <a:t>Porqué</a:t>
                      </a:r>
                      <a:endParaRPr lang="es-MX" sz="2400" dirty="0">
                        <a:solidFill>
                          <a:schemeClr val="tx1"/>
                        </a:solidFill>
                      </a:endParaRPr>
                    </a:p>
                  </a:txBody>
                  <a:tcPr/>
                </a:tc>
                <a:tc>
                  <a:txBody>
                    <a:bodyPr/>
                    <a:lstStyle/>
                    <a:p>
                      <a:pPr algn="ctr"/>
                      <a:r>
                        <a:rPr lang="es-MX" sz="2400" dirty="0" smtClean="0">
                          <a:solidFill>
                            <a:schemeClr val="tx1"/>
                          </a:solidFill>
                        </a:rPr>
                        <a:t>Cuándo</a:t>
                      </a:r>
                      <a:endParaRPr lang="es-MX" sz="2400" dirty="0">
                        <a:solidFill>
                          <a:schemeClr val="tx1"/>
                        </a:solidFill>
                      </a:endParaRPr>
                    </a:p>
                  </a:txBody>
                  <a:tcPr/>
                </a:tc>
                <a:tc>
                  <a:txBody>
                    <a:bodyPr/>
                    <a:lstStyle/>
                    <a:p>
                      <a:pPr algn="ctr"/>
                      <a:r>
                        <a:rPr lang="es-MX" sz="2400" dirty="0" smtClean="0">
                          <a:solidFill>
                            <a:schemeClr val="tx1"/>
                          </a:solidFill>
                        </a:rPr>
                        <a:t>Cómo</a:t>
                      </a:r>
                      <a:endParaRPr lang="es-MX" sz="2400" dirty="0">
                        <a:solidFill>
                          <a:schemeClr val="tx1"/>
                        </a:solidFill>
                      </a:endParaRPr>
                    </a:p>
                  </a:txBody>
                  <a:tcPr/>
                </a:tc>
              </a:tr>
            </a:tbl>
          </a:graphicData>
        </a:graphic>
      </p:graphicFrame>
      <p:sp>
        <p:nvSpPr>
          <p:cNvPr id="6" name="Rectangle 2"/>
          <p:cNvSpPr txBox="1">
            <a:spLocks noChangeArrowheads="1"/>
          </p:cNvSpPr>
          <p:nvPr/>
        </p:nvSpPr>
        <p:spPr bwMode="auto">
          <a:xfrm>
            <a:off x="323528" y="980728"/>
            <a:ext cx="4248472" cy="4896544"/>
          </a:xfrm>
          <a:prstGeom prst="rect">
            <a:avLst/>
          </a:prstGeom>
          <a:solidFill>
            <a:schemeClr val="bg1"/>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s-ES" sz="2000" b="1" i="0" u="none" strike="noStrike" kern="0" cap="none" spc="0" normalizeH="0" baseline="0" noProof="0" dirty="0" smtClean="0">
                <a:ln>
                  <a:noFill/>
                </a:ln>
                <a:solidFill>
                  <a:srgbClr val="03042B"/>
                </a:solidFill>
                <a:effectLst/>
                <a:uLnTx/>
                <a:uFillTx/>
                <a:latin typeface="+mj-lt"/>
                <a:ea typeface="+mj-ea"/>
                <a:cs typeface="+mj-cs"/>
              </a:rPr>
              <a:t>1. Transporte hogar – universidad</a:t>
            </a:r>
          </a:p>
          <a:p>
            <a:pPr marL="0" marR="0" lvl="0" indent="0" defTabSz="914400" rtl="0" eaLnBrk="1" fontAlgn="base" latinLnBrk="0" hangingPunct="1">
              <a:lnSpc>
                <a:spcPct val="100000"/>
              </a:lnSpc>
              <a:spcBef>
                <a:spcPct val="0"/>
              </a:spcBef>
              <a:spcAft>
                <a:spcPct val="0"/>
              </a:spcAft>
              <a:buClrTx/>
              <a:buSzTx/>
              <a:buFontTx/>
              <a:buNone/>
              <a:tabLst/>
              <a:defRPr/>
            </a:pPr>
            <a:r>
              <a:rPr kumimoji="0" lang="es-ES" sz="2000" b="1" i="0" u="none" strike="noStrike" kern="0" cap="none" spc="0" normalizeH="0" baseline="0" noProof="0" dirty="0" smtClean="0">
                <a:ln>
                  <a:noFill/>
                </a:ln>
                <a:solidFill>
                  <a:srgbClr val="03042B"/>
                </a:solidFill>
                <a:effectLst/>
                <a:uLnTx/>
                <a:uFillTx/>
                <a:latin typeface="+mj-lt"/>
                <a:ea typeface="+mj-ea"/>
                <a:cs typeface="+mj-cs"/>
              </a:rPr>
              <a:t>2. Socialización</a:t>
            </a:r>
            <a:r>
              <a:rPr kumimoji="0" lang="es-ES" sz="2000" b="1" i="0" u="none" strike="noStrike" kern="0" cap="none" spc="0" normalizeH="0" noProof="0" dirty="0" smtClean="0">
                <a:ln>
                  <a:noFill/>
                </a:ln>
                <a:solidFill>
                  <a:srgbClr val="03042B"/>
                </a:solidFill>
                <a:effectLst/>
                <a:uLnTx/>
                <a:uFillTx/>
                <a:latin typeface="+mj-lt"/>
                <a:ea typeface="+mj-ea"/>
                <a:cs typeface="+mj-cs"/>
              </a:rPr>
              <a:t> en la universidad</a:t>
            </a:r>
          </a:p>
          <a:p>
            <a:pPr marL="0" marR="0" lvl="0" indent="0" defTabSz="914400" rtl="0" eaLnBrk="1" fontAlgn="base" latinLnBrk="0" hangingPunct="1">
              <a:lnSpc>
                <a:spcPct val="100000"/>
              </a:lnSpc>
              <a:spcBef>
                <a:spcPct val="0"/>
              </a:spcBef>
              <a:spcAft>
                <a:spcPct val="0"/>
              </a:spcAft>
              <a:buClrTx/>
              <a:buSzTx/>
              <a:buFontTx/>
              <a:buNone/>
              <a:tabLst/>
              <a:defRPr/>
            </a:pPr>
            <a:r>
              <a:rPr kumimoji="0" lang="es-ES" sz="2000" b="1" i="0" u="none" strike="noStrike" kern="0" cap="none" spc="0" normalizeH="0" baseline="0" noProof="0" dirty="0" smtClean="0">
                <a:ln>
                  <a:noFill/>
                </a:ln>
                <a:solidFill>
                  <a:srgbClr val="03042B"/>
                </a:solidFill>
                <a:effectLst/>
                <a:uLnTx/>
                <a:uFillTx/>
                <a:latin typeface="+mj-lt"/>
                <a:ea typeface="+mj-ea"/>
                <a:cs typeface="+mj-cs"/>
              </a:rPr>
              <a:t>3. </a:t>
            </a:r>
            <a:r>
              <a:rPr kumimoji="0" lang="es-ES" sz="2000" b="1" i="0" u="none" strike="noStrike" kern="0" cap="none" spc="0" normalizeH="0" baseline="0" noProof="0" dirty="0" err="1" smtClean="0">
                <a:ln>
                  <a:noFill/>
                </a:ln>
                <a:solidFill>
                  <a:srgbClr val="03042B"/>
                </a:solidFill>
                <a:effectLst/>
                <a:uLnTx/>
                <a:uFillTx/>
                <a:latin typeface="+mj-lt"/>
                <a:ea typeface="+mj-ea"/>
                <a:cs typeface="+mj-cs"/>
              </a:rPr>
              <a:t>Alimentaci</a:t>
            </a:r>
            <a:r>
              <a:rPr lang="es-ES" sz="2000" b="1" kern="0" dirty="0" err="1" smtClean="0">
                <a:solidFill>
                  <a:srgbClr val="03042B"/>
                </a:solidFill>
                <a:latin typeface="+mj-lt"/>
                <a:ea typeface="+mj-ea"/>
                <a:cs typeface="+mj-cs"/>
              </a:rPr>
              <a:t>ón</a:t>
            </a:r>
            <a:r>
              <a:rPr lang="es-ES" sz="2000" b="1" kern="0" dirty="0" smtClean="0">
                <a:solidFill>
                  <a:srgbClr val="03042B"/>
                </a:solidFill>
                <a:latin typeface="+mj-lt"/>
                <a:ea typeface="+mj-ea"/>
                <a:cs typeface="+mj-cs"/>
              </a:rPr>
              <a:t> en la universidad</a:t>
            </a:r>
          </a:p>
          <a:p>
            <a:pPr marL="0" marR="0" lvl="0" indent="0" defTabSz="914400" rtl="0" eaLnBrk="1" fontAlgn="base" latinLnBrk="0" hangingPunct="1">
              <a:lnSpc>
                <a:spcPct val="100000"/>
              </a:lnSpc>
              <a:spcBef>
                <a:spcPct val="0"/>
              </a:spcBef>
              <a:spcAft>
                <a:spcPct val="0"/>
              </a:spcAft>
              <a:buClrTx/>
              <a:buSzTx/>
              <a:buFontTx/>
              <a:buNone/>
              <a:tabLst/>
              <a:defRPr/>
            </a:pPr>
            <a:r>
              <a:rPr kumimoji="0" lang="es-ES" sz="2000" b="1" i="0" u="none" strike="noStrike" kern="0" cap="none" spc="0" normalizeH="0" baseline="0" noProof="0" dirty="0" smtClean="0">
                <a:ln>
                  <a:noFill/>
                </a:ln>
                <a:solidFill>
                  <a:srgbClr val="03042B"/>
                </a:solidFill>
                <a:effectLst/>
                <a:uLnTx/>
                <a:uFillTx/>
                <a:latin typeface="+mj-lt"/>
                <a:ea typeface="+mj-ea"/>
                <a:cs typeface="+mj-cs"/>
              </a:rPr>
              <a:t>4. Ocio en la universidad</a:t>
            </a:r>
          </a:p>
          <a:p>
            <a:pPr marL="0" marR="0" lvl="0" indent="0" defTabSz="914400" rtl="0" eaLnBrk="1" fontAlgn="base" latinLnBrk="0" hangingPunct="1">
              <a:lnSpc>
                <a:spcPct val="100000"/>
              </a:lnSpc>
              <a:spcBef>
                <a:spcPct val="0"/>
              </a:spcBef>
              <a:spcAft>
                <a:spcPct val="0"/>
              </a:spcAft>
              <a:buClrTx/>
              <a:buSzTx/>
              <a:buFontTx/>
              <a:buNone/>
              <a:tabLst/>
              <a:defRPr/>
            </a:pPr>
            <a:r>
              <a:rPr lang="es-ES" sz="2000" b="1" kern="0" dirty="0" smtClean="0">
                <a:solidFill>
                  <a:srgbClr val="03042B"/>
                </a:solidFill>
                <a:latin typeface="+mj-lt"/>
                <a:ea typeface="+mj-ea"/>
                <a:cs typeface="+mj-cs"/>
              </a:rPr>
              <a:t>5. Tecnología en la universidad</a:t>
            </a:r>
          </a:p>
          <a:p>
            <a:pPr marL="0" marR="0" lvl="0" indent="0" defTabSz="914400" rtl="0" eaLnBrk="1" fontAlgn="base" latinLnBrk="0" hangingPunct="1">
              <a:lnSpc>
                <a:spcPct val="100000"/>
              </a:lnSpc>
              <a:spcBef>
                <a:spcPct val="0"/>
              </a:spcBef>
              <a:spcAft>
                <a:spcPct val="0"/>
              </a:spcAft>
              <a:buClrTx/>
              <a:buSzTx/>
              <a:buFontTx/>
              <a:buNone/>
              <a:tabLst/>
              <a:defRPr/>
            </a:pPr>
            <a:r>
              <a:rPr kumimoji="0" lang="es-ES" sz="2000" b="1" i="0" u="none" strike="noStrike" kern="0" cap="none" spc="0" normalizeH="0" baseline="0" noProof="0" dirty="0" smtClean="0">
                <a:ln>
                  <a:noFill/>
                </a:ln>
                <a:solidFill>
                  <a:srgbClr val="03042B"/>
                </a:solidFill>
                <a:effectLst/>
                <a:uLnTx/>
                <a:uFillTx/>
                <a:latin typeface="+mj-lt"/>
                <a:ea typeface="+mj-ea"/>
                <a:cs typeface="+mj-cs"/>
              </a:rPr>
              <a:t>6. Hábitos de</a:t>
            </a:r>
            <a:r>
              <a:rPr kumimoji="0" lang="es-ES" sz="2000" b="1" i="0" u="none" strike="noStrike" kern="0" cap="none" spc="0" normalizeH="0" noProof="0" dirty="0" smtClean="0">
                <a:ln>
                  <a:noFill/>
                </a:ln>
                <a:solidFill>
                  <a:srgbClr val="03042B"/>
                </a:solidFill>
                <a:effectLst/>
                <a:uLnTx/>
                <a:uFillTx/>
                <a:latin typeface="+mj-lt"/>
                <a:ea typeface="+mj-ea"/>
                <a:cs typeface="+mj-cs"/>
              </a:rPr>
              <a:t> estudio</a:t>
            </a:r>
            <a:endParaRPr kumimoji="0" lang="es-ES" sz="2000" b="1" i="0" u="none" strike="noStrike" kern="0" cap="none" spc="0" normalizeH="0" baseline="0" noProof="0" dirty="0" smtClean="0">
              <a:ln>
                <a:noFill/>
              </a:ln>
              <a:solidFill>
                <a:srgbClr val="03042B"/>
              </a:solidFill>
              <a:effectLst/>
              <a:uLnTx/>
              <a:uFillTx/>
              <a:latin typeface="+mj-lt"/>
              <a:ea typeface="+mj-ea"/>
              <a:cs typeface="+mj-cs"/>
            </a:endParaRPr>
          </a:p>
          <a:p>
            <a:pPr marL="0" marR="0" lvl="0" indent="0" defTabSz="914400" rtl="0" eaLnBrk="1" fontAlgn="base" latinLnBrk="0" hangingPunct="1">
              <a:lnSpc>
                <a:spcPct val="100000"/>
              </a:lnSpc>
              <a:spcBef>
                <a:spcPct val="0"/>
              </a:spcBef>
              <a:spcAft>
                <a:spcPct val="0"/>
              </a:spcAft>
              <a:buClrTx/>
              <a:buSzTx/>
              <a:buFontTx/>
              <a:buNone/>
              <a:tabLst/>
              <a:defRPr/>
            </a:pPr>
            <a:r>
              <a:rPr lang="es-ES" sz="2000" b="1" kern="0" dirty="0" smtClean="0">
                <a:solidFill>
                  <a:srgbClr val="03042B"/>
                </a:solidFill>
                <a:latin typeface="+mj-lt"/>
                <a:ea typeface="+mj-ea"/>
                <a:cs typeface="+mj-cs"/>
              </a:rPr>
              <a:t>7. Uso del celular</a:t>
            </a:r>
          </a:p>
          <a:p>
            <a:pPr marL="0" marR="0" lvl="0" indent="0" defTabSz="914400" rtl="0" eaLnBrk="1" fontAlgn="base" latinLnBrk="0" hangingPunct="1">
              <a:lnSpc>
                <a:spcPct val="100000"/>
              </a:lnSpc>
              <a:spcBef>
                <a:spcPct val="0"/>
              </a:spcBef>
              <a:spcAft>
                <a:spcPct val="0"/>
              </a:spcAft>
              <a:buClrTx/>
              <a:buSzTx/>
              <a:buFontTx/>
              <a:buNone/>
              <a:tabLst/>
              <a:defRPr/>
            </a:pPr>
            <a:r>
              <a:rPr kumimoji="0" lang="es-ES" sz="2000" b="1" i="0" u="none" strike="noStrike" kern="0" cap="none" spc="0" normalizeH="0" baseline="0" noProof="0" dirty="0" smtClean="0">
                <a:ln>
                  <a:noFill/>
                </a:ln>
                <a:solidFill>
                  <a:srgbClr val="03042B"/>
                </a:solidFill>
                <a:effectLst/>
                <a:uLnTx/>
                <a:uFillTx/>
                <a:latin typeface="+mj-lt"/>
                <a:ea typeface="+mj-ea"/>
                <a:cs typeface="+mj-cs"/>
              </a:rPr>
              <a:t>8. Ejercicio y/o deporte</a:t>
            </a:r>
          </a:p>
          <a:p>
            <a:pPr marL="0" marR="0" lvl="0" indent="0" defTabSz="914400" rtl="0" eaLnBrk="1" fontAlgn="base" latinLnBrk="0" hangingPunct="1">
              <a:lnSpc>
                <a:spcPct val="100000"/>
              </a:lnSpc>
              <a:spcBef>
                <a:spcPct val="0"/>
              </a:spcBef>
              <a:spcAft>
                <a:spcPct val="0"/>
              </a:spcAft>
              <a:buClrTx/>
              <a:buSzTx/>
              <a:buFontTx/>
              <a:buNone/>
              <a:tabLst/>
              <a:defRPr/>
            </a:pPr>
            <a:r>
              <a:rPr lang="es-ES" sz="2000" b="1" kern="0" dirty="0" smtClean="0">
                <a:solidFill>
                  <a:srgbClr val="03042B"/>
                </a:solidFill>
                <a:latin typeface="+mj-lt"/>
                <a:ea typeface="+mj-ea"/>
                <a:cs typeface="+mj-cs"/>
              </a:rPr>
              <a:t>9. Fumar</a:t>
            </a:r>
          </a:p>
          <a:p>
            <a:pPr marL="0" marR="0" lvl="0" indent="0" defTabSz="914400" rtl="0" eaLnBrk="1" fontAlgn="base" latinLnBrk="0" hangingPunct="1">
              <a:lnSpc>
                <a:spcPct val="100000"/>
              </a:lnSpc>
              <a:spcBef>
                <a:spcPct val="0"/>
              </a:spcBef>
              <a:spcAft>
                <a:spcPct val="0"/>
              </a:spcAft>
              <a:buClrTx/>
              <a:buSzTx/>
              <a:buFontTx/>
              <a:buNone/>
              <a:tabLst/>
              <a:defRPr/>
            </a:pPr>
            <a:r>
              <a:rPr kumimoji="0" lang="es-ES" sz="2000" b="1" i="0" u="none" strike="noStrike" kern="0" cap="none" spc="0" normalizeH="0" baseline="0" noProof="0" dirty="0" smtClean="0">
                <a:ln>
                  <a:noFill/>
                </a:ln>
                <a:solidFill>
                  <a:srgbClr val="03042B"/>
                </a:solidFill>
                <a:effectLst/>
                <a:uLnTx/>
                <a:uFillTx/>
                <a:latin typeface="+mj-lt"/>
                <a:ea typeface="+mj-ea"/>
                <a:cs typeface="+mj-cs"/>
              </a:rPr>
              <a:t>10. Tomar soda</a:t>
            </a:r>
          </a:p>
          <a:p>
            <a:pPr marL="0" marR="0" lvl="0" indent="0" defTabSz="914400" rtl="0" eaLnBrk="1" fontAlgn="base" latinLnBrk="0" hangingPunct="1">
              <a:lnSpc>
                <a:spcPct val="100000"/>
              </a:lnSpc>
              <a:spcBef>
                <a:spcPct val="0"/>
              </a:spcBef>
              <a:spcAft>
                <a:spcPct val="0"/>
              </a:spcAft>
              <a:buClrTx/>
              <a:buSzTx/>
              <a:buFontTx/>
              <a:buNone/>
              <a:tabLst/>
              <a:defRPr/>
            </a:pPr>
            <a:r>
              <a:rPr lang="es-ES" sz="2000" b="1" kern="0" dirty="0" smtClean="0">
                <a:solidFill>
                  <a:srgbClr val="03042B"/>
                </a:solidFill>
                <a:latin typeface="+mj-lt"/>
                <a:ea typeface="+mj-ea"/>
                <a:cs typeface="+mj-cs"/>
              </a:rPr>
              <a:t>11. Tomar alcohol</a:t>
            </a:r>
          </a:p>
          <a:p>
            <a:pPr marL="0" marR="0" lvl="0" indent="0" defTabSz="914400" rtl="0" eaLnBrk="1" fontAlgn="base" latinLnBrk="0" hangingPunct="1">
              <a:lnSpc>
                <a:spcPct val="100000"/>
              </a:lnSpc>
              <a:spcBef>
                <a:spcPct val="0"/>
              </a:spcBef>
              <a:spcAft>
                <a:spcPct val="0"/>
              </a:spcAft>
              <a:buClrTx/>
              <a:buSzTx/>
              <a:buFontTx/>
              <a:buNone/>
              <a:tabLst/>
              <a:defRPr/>
            </a:pPr>
            <a:r>
              <a:rPr kumimoji="0" lang="es-ES" sz="2000" b="1" i="0" u="none" strike="noStrike" kern="0" cap="none" spc="0" normalizeH="0" baseline="0" noProof="0" dirty="0" smtClean="0">
                <a:ln>
                  <a:noFill/>
                </a:ln>
                <a:solidFill>
                  <a:srgbClr val="03042B"/>
                </a:solidFill>
                <a:effectLst/>
                <a:uLnTx/>
                <a:uFillTx/>
                <a:latin typeface="+mj-lt"/>
                <a:ea typeface="+mj-ea"/>
                <a:cs typeface="+mj-cs"/>
              </a:rPr>
              <a:t>12. Comer picante</a:t>
            </a:r>
          </a:p>
          <a:p>
            <a:pPr marL="0" marR="0" lvl="0" indent="0" defTabSz="914400" rtl="0" eaLnBrk="1" fontAlgn="base" latinLnBrk="0" hangingPunct="1">
              <a:lnSpc>
                <a:spcPct val="100000"/>
              </a:lnSpc>
              <a:spcBef>
                <a:spcPct val="0"/>
              </a:spcBef>
              <a:spcAft>
                <a:spcPct val="0"/>
              </a:spcAft>
              <a:buClrTx/>
              <a:buSzTx/>
              <a:buFontTx/>
              <a:buNone/>
              <a:tabLst/>
              <a:defRPr/>
            </a:pPr>
            <a:r>
              <a:rPr lang="es-ES" sz="2000" b="1" kern="0" dirty="0" smtClean="0">
                <a:solidFill>
                  <a:srgbClr val="03042B"/>
                </a:solidFill>
                <a:latin typeface="+mj-lt"/>
                <a:ea typeface="+mj-ea"/>
                <a:cs typeface="+mj-cs"/>
              </a:rPr>
              <a:t>13. Cocinar para la familia</a:t>
            </a:r>
          </a:p>
          <a:p>
            <a:pPr marL="0" marR="0" lvl="0" indent="0" defTabSz="914400" rtl="0" eaLnBrk="1" fontAlgn="base" latinLnBrk="0" hangingPunct="1">
              <a:lnSpc>
                <a:spcPct val="100000"/>
              </a:lnSpc>
              <a:spcBef>
                <a:spcPct val="0"/>
              </a:spcBef>
              <a:spcAft>
                <a:spcPct val="0"/>
              </a:spcAft>
              <a:buClrTx/>
              <a:buSzTx/>
              <a:buFontTx/>
              <a:buNone/>
              <a:tabLst/>
              <a:defRPr/>
            </a:pPr>
            <a:r>
              <a:rPr kumimoji="0" lang="es-ES" sz="2000" b="1" i="0" u="none" strike="noStrike" kern="0" cap="none" spc="0" normalizeH="0" baseline="0" noProof="0" dirty="0" smtClean="0">
                <a:ln>
                  <a:noFill/>
                </a:ln>
                <a:solidFill>
                  <a:srgbClr val="03042B"/>
                </a:solidFill>
                <a:effectLst/>
                <a:uLnTx/>
                <a:uFillTx/>
                <a:latin typeface="+mj-lt"/>
                <a:ea typeface="+mj-ea"/>
                <a:cs typeface="+mj-cs"/>
              </a:rPr>
              <a:t>14. Enfermedades</a:t>
            </a:r>
          </a:p>
          <a:p>
            <a:pPr marL="0" marR="0" lvl="0" indent="0" defTabSz="914400" rtl="0" eaLnBrk="1" fontAlgn="base" latinLnBrk="0" hangingPunct="1">
              <a:lnSpc>
                <a:spcPct val="100000"/>
              </a:lnSpc>
              <a:spcBef>
                <a:spcPct val="0"/>
              </a:spcBef>
              <a:spcAft>
                <a:spcPct val="0"/>
              </a:spcAft>
              <a:buClrTx/>
              <a:buSzTx/>
              <a:buFontTx/>
              <a:buNone/>
              <a:tabLst/>
              <a:defRPr/>
            </a:pPr>
            <a:r>
              <a:rPr lang="es-ES" sz="2000" b="1" kern="0" dirty="0" smtClean="0">
                <a:solidFill>
                  <a:srgbClr val="03042B"/>
                </a:solidFill>
                <a:latin typeface="+mj-lt"/>
                <a:ea typeface="+mj-ea"/>
                <a:cs typeface="+mj-cs"/>
              </a:rPr>
              <a:t>15. Lectura de ocio</a:t>
            </a:r>
          </a:p>
          <a:p>
            <a:pPr marL="0" marR="0" lvl="0" indent="0" defTabSz="914400" rtl="0" eaLnBrk="1" fontAlgn="base" latinLnBrk="0" hangingPunct="1">
              <a:lnSpc>
                <a:spcPct val="100000"/>
              </a:lnSpc>
              <a:spcBef>
                <a:spcPct val="0"/>
              </a:spcBef>
              <a:spcAft>
                <a:spcPct val="0"/>
              </a:spcAft>
              <a:buClrTx/>
              <a:buSzTx/>
              <a:buFontTx/>
              <a:buNone/>
              <a:tabLst/>
              <a:defRPr/>
            </a:pPr>
            <a:endParaRPr kumimoji="0" lang="es-ES" sz="2000" b="1" i="0" u="none" strike="noStrike" kern="0" cap="none" spc="0" normalizeH="0" baseline="0" noProof="0" dirty="0" smtClean="0">
              <a:ln>
                <a:noFill/>
              </a:ln>
              <a:solidFill>
                <a:srgbClr val="03042B"/>
              </a:solidFill>
              <a:effectLst/>
              <a:uLnTx/>
              <a:uFillTx/>
              <a:latin typeface="+mj-lt"/>
              <a:ea typeface="+mj-ea"/>
              <a:cs typeface="+mj-cs"/>
            </a:endParaRPr>
          </a:p>
        </p:txBody>
      </p:sp>
      <p:sp>
        <p:nvSpPr>
          <p:cNvPr id="7" name="Rectangle 2"/>
          <p:cNvSpPr txBox="1">
            <a:spLocks noChangeArrowheads="1"/>
          </p:cNvSpPr>
          <p:nvPr/>
        </p:nvSpPr>
        <p:spPr bwMode="auto">
          <a:xfrm>
            <a:off x="4499992" y="836712"/>
            <a:ext cx="4644008" cy="5040560"/>
          </a:xfrm>
          <a:prstGeom prst="rect">
            <a:avLst/>
          </a:prstGeom>
          <a:solidFill>
            <a:schemeClr val="bg1"/>
          </a:solidFill>
          <a:ln w="9525">
            <a:noFill/>
            <a:miter lim="800000"/>
            <a:headEnd/>
            <a:tailEnd/>
          </a:ln>
        </p:spPr>
        <p:txBody>
          <a:bodyPr vert="horz" wrap="square" lIns="91440" tIns="45720" rIns="91440" bIns="45720" numCol="1" anchor="ctr" anchorCtr="0" compatLnSpc="1">
            <a:prstTxWarp prst="textNoShape">
              <a:avLst/>
            </a:prstTxWarp>
          </a:bodyPr>
          <a:lstStyle/>
          <a:p>
            <a:pPr lvl="0">
              <a:defRPr/>
            </a:pPr>
            <a:r>
              <a:rPr lang="es-ES" sz="2000" b="1" kern="0" dirty="0" smtClean="0">
                <a:solidFill>
                  <a:srgbClr val="03042B"/>
                </a:solidFill>
              </a:rPr>
              <a:t>16. Transporte </a:t>
            </a:r>
            <a:r>
              <a:rPr lang="es-ES" sz="2000" b="1" kern="0" dirty="0">
                <a:solidFill>
                  <a:srgbClr val="03042B"/>
                </a:solidFill>
              </a:rPr>
              <a:t>hogar – </a:t>
            </a:r>
            <a:r>
              <a:rPr lang="es-ES" sz="2000" b="1" kern="0" dirty="0" smtClean="0">
                <a:solidFill>
                  <a:srgbClr val="03042B"/>
                </a:solidFill>
              </a:rPr>
              <a:t>ocio</a:t>
            </a:r>
            <a:endParaRPr lang="es-ES" sz="2000" b="1" kern="0" dirty="0">
              <a:solidFill>
                <a:srgbClr val="03042B"/>
              </a:solidFill>
            </a:endParaRPr>
          </a:p>
          <a:p>
            <a:pPr lvl="0">
              <a:defRPr/>
            </a:pPr>
            <a:r>
              <a:rPr lang="es-ES" sz="2000" b="1" kern="0" dirty="0" smtClean="0">
                <a:solidFill>
                  <a:srgbClr val="03042B"/>
                </a:solidFill>
              </a:rPr>
              <a:t>17. Socialización fuera de la univ.</a:t>
            </a:r>
            <a:endParaRPr lang="es-ES" sz="2000" b="1" kern="0" dirty="0">
              <a:solidFill>
                <a:srgbClr val="03042B"/>
              </a:solidFill>
            </a:endParaRPr>
          </a:p>
          <a:p>
            <a:pPr lvl="0">
              <a:defRPr/>
            </a:pPr>
            <a:r>
              <a:rPr lang="es-ES" sz="2000" b="1" kern="0" dirty="0" smtClean="0">
                <a:solidFill>
                  <a:srgbClr val="03042B"/>
                </a:solidFill>
              </a:rPr>
              <a:t>18. Alimentación </a:t>
            </a:r>
            <a:r>
              <a:rPr lang="es-ES" sz="2000" b="1" kern="0" dirty="0">
                <a:solidFill>
                  <a:srgbClr val="03042B"/>
                </a:solidFill>
              </a:rPr>
              <a:t>fuera de la univ.</a:t>
            </a:r>
          </a:p>
          <a:p>
            <a:pPr lvl="0">
              <a:defRPr/>
            </a:pPr>
            <a:r>
              <a:rPr lang="es-ES" sz="2000" b="1" kern="0" dirty="0" smtClean="0">
                <a:solidFill>
                  <a:srgbClr val="03042B"/>
                </a:solidFill>
              </a:rPr>
              <a:t>19. Ocio </a:t>
            </a:r>
            <a:r>
              <a:rPr lang="es-ES" sz="2000" b="1" kern="0" dirty="0">
                <a:solidFill>
                  <a:srgbClr val="03042B"/>
                </a:solidFill>
              </a:rPr>
              <a:t>fuera de la univ.</a:t>
            </a:r>
          </a:p>
          <a:p>
            <a:pPr lvl="0">
              <a:defRPr/>
            </a:pPr>
            <a:r>
              <a:rPr lang="es-ES" sz="2000" b="1" kern="0" dirty="0" smtClean="0">
                <a:solidFill>
                  <a:srgbClr val="03042B"/>
                </a:solidFill>
              </a:rPr>
              <a:t>20. Tecnología </a:t>
            </a:r>
            <a:r>
              <a:rPr lang="es-ES" sz="2000" b="1" kern="0" dirty="0">
                <a:solidFill>
                  <a:srgbClr val="03042B"/>
                </a:solidFill>
              </a:rPr>
              <a:t>fuera de la univ</a:t>
            </a:r>
            <a:r>
              <a:rPr lang="es-ES" sz="2000" b="1" kern="0" dirty="0" smtClean="0">
                <a:solidFill>
                  <a:srgbClr val="03042B"/>
                </a:solidFill>
              </a:rPr>
              <a:t>.</a:t>
            </a:r>
          </a:p>
          <a:p>
            <a:pPr lvl="0">
              <a:defRPr/>
            </a:pPr>
            <a:r>
              <a:rPr lang="es-ES" sz="2000" b="1" kern="0" dirty="0" smtClean="0">
                <a:solidFill>
                  <a:srgbClr val="03042B"/>
                </a:solidFill>
              </a:rPr>
              <a:t>21. De paseo a la playa</a:t>
            </a:r>
          </a:p>
          <a:p>
            <a:pPr lvl="0">
              <a:defRPr/>
            </a:pPr>
            <a:r>
              <a:rPr lang="es-ES" sz="2000" b="1" kern="0" dirty="0" smtClean="0">
                <a:solidFill>
                  <a:srgbClr val="03042B"/>
                </a:solidFill>
              </a:rPr>
              <a:t>22. Uso de la computadora</a:t>
            </a:r>
          </a:p>
          <a:p>
            <a:pPr lvl="0">
              <a:defRPr/>
            </a:pPr>
            <a:r>
              <a:rPr lang="es-ES" sz="2000" b="1" kern="0" dirty="0" smtClean="0">
                <a:solidFill>
                  <a:srgbClr val="03042B"/>
                </a:solidFill>
              </a:rPr>
              <a:t>23. Uso de la TV</a:t>
            </a:r>
          </a:p>
          <a:p>
            <a:pPr lvl="0">
              <a:defRPr/>
            </a:pPr>
            <a:r>
              <a:rPr lang="es-ES" sz="2000" b="1" kern="0" dirty="0" smtClean="0">
                <a:solidFill>
                  <a:srgbClr val="03042B"/>
                </a:solidFill>
              </a:rPr>
              <a:t>24. Redes sociales</a:t>
            </a:r>
          </a:p>
          <a:p>
            <a:pPr lvl="0">
              <a:defRPr/>
            </a:pPr>
            <a:r>
              <a:rPr lang="es-ES" sz="2000" b="1" kern="0" dirty="0" smtClean="0">
                <a:solidFill>
                  <a:srgbClr val="03042B"/>
                </a:solidFill>
              </a:rPr>
              <a:t>25. Compras a EU</a:t>
            </a:r>
          </a:p>
          <a:p>
            <a:pPr lvl="0">
              <a:defRPr/>
            </a:pPr>
            <a:r>
              <a:rPr lang="es-ES" sz="2000" b="1" kern="0" dirty="0" smtClean="0">
                <a:solidFill>
                  <a:srgbClr val="03042B"/>
                </a:solidFill>
              </a:rPr>
              <a:t>26. Estrés</a:t>
            </a:r>
          </a:p>
          <a:p>
            <a:pPr lvl="0">
              <a:defRPr/>
            </a:pPr>
            <a:r>
              <a:rPr lang="es-ES" sz="2000" b="1" kern="0" dirty="0" smtClean="0">
                <a:solidFill>
                  <a:srgbClr val="03042B"/>
                </a:solidFill>
              </a:rPr>
              <a:t>27. Dormir</a:t>
            </a:r>
          </a:p>
          <a:p>
            <a:pPr lvl="0">
              <a:defRPr/>
            </a:pPr>
            <a:r>
              <a:rPr lang="es-ES" sz="2000" b="1" kern="0" dirty="0" smtClean="0">
                <a:solidFill>
                  <a:srgbClr val="03042B"/>
                </a:solidFill>
              </a:rPr>
              <a:t>28. Trabajo voluntario</a:t>
            </a:r>
          </a:p>
          <a:p>
            <a:pPr lvl="0">
              <a:defRPr/>
            </a:pPr>
            <a:r>
              <a:rPr lang="es-ES" sz="2000" b="1" kern="0" dirty="0" smtClean="0">
                <a:solidFill>
                  <a:srgbClr val="03042B"/>
                </a:solidFill>
              </a:rPr>
              <a:t>29. Asistir a misa</a:t>
            </a:r>
          </a:p>
          <a:p>
            <a:pPr lvl="0">
              <a:defRPr/>
            </a:pPr>
            <a:r>
              <a:rPr lang="es-ES" sz="2000" b="1" kern="0" dirty="0" smtClean="0">
                <a:solidFill>
                  <a:srgbClr val="03042B"/>
                </a:solidFill>
              </a:rPr>
              <a:t>30. Criticar</a:t>
            </a:r>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44624"/>
            <a:ext cx="4860032" cy="980728"/>
          </a:xfrm>
          <a:noFill/>
        </p:spPr>
        <p:txBody>
          <a:bodyPr/>
          <a:lstStyle/>
          <a:p>
            <a:r>
              <a:rPr lang="es-ES" sz="3600" b="1" dirty="0" smtClean="0"/>
              <a:t>Actividad</a:t>
            </a:r>
            <a:endParaRPr lang="es-ES" sz="3600" b="1" dirty="0"/>
          </a:p>
        </p:txBody>
      </p:sp>
      <p:graphicFrame>
        <p:nvGraphicFramePr>
          <p:cNvPr id="4" name="3 Tabla"/>
          <p:cNvGraphicFramePr>
            <a:graphicFrameLocks noGrp="1"/>
          </p:cNvGraphicFramePr>
          <p:nvPr/>
        </p:nvGraphicFramePr>
        <p:xfrm>
          <a:off x="323528" y="4572604"/>
          <a:ext cx="8496948" cy="1880732"/>
        </p:xfrm>
        <a:graphic>
          <a:graphicData uri="http://schemas.openxmlformats.org/drawingml/2006/table">
            <a:tbl>
              <a:tblPr firstRow="1" bandRow="1">
                <a:tableStyleId>{5C22544A-7EE6-4342-B048-85BDC9FD1C3A}</a:tableStyleId>
              </a:tblPr>
              <a:tblGrid>
                <a:gridCol w="1416158"/>
                <a:gridCol w="1416158"/>
                <a:gridCol w="1416158"/>
                <a:gridCol w="1416158"/>
                <a:gridCol w="1416158"/>
                <a:gridCol w="1416158"/>
              </a:tblGrid>
              <a:tr h="456989">
                <a:tc>
                  <a:txBody>
                    <a:bodyPr/>
                    <a:lstStyle/>
                    <a:p>
                      <a:pPr algn="ctr"/>
                      <a:r>
                        <a:rPr lang="es-MX" sz="2400" dirty="0" smtClean="0">
                          <a:solidFill>
                            <a:schemeClr val="tx1"/>
                          </a:solidFill>
                        </a:rPr>
                        <a:t>Quién</a:t>
                      </a:r>
                      <a:endParaRPr lang="es-MX" sz="2400" dirty="0">
                        <a:solidFill>
                          <a:schemeClr val="tx1"/>
                        </a:solidFill>
                      </a:endParaRPr>
                    </a:p>
                  </a:txBody>
                  <a:tcPr/>
                </a:tc>
                <a:tc>
                  <a:txBody>
                    <a:bodyPr/>
                    <a:lstStyle/>
                    <a:p>
                      <a:pPr algn="ctr"/>
                      <a:r>
                        <a:rPr lang="es-MX" sz="2400" dirty="0" smtClean="0">
                          <a:solidFill>
                            <a:schemeClr val="tx1"/>
                          </a:solidFill>
                        </a:rPr>
                        <a:t>Qué</a:t>
                      </a:r>
                      <a:endParaRPr lang="es-MX" sz="2400" dirty="0">
                        <a:solidFill>
                          <a:schemeClr val="tx1"/>
                        </a:solidFill>
                      </a:endParaRPr>
                    </a:p>
                  </a:txBody>
                  <a:tcPr/>
                </a:tc>
                <a:tc>
                  <a:txBody>
                    <a:bodyPr/>
                    <a:lstStyle/>
                    <a:p>
                      <a:pPr algn="ctr"/>
                      <a:r>
                        <a:rPr lang="es-MX" sz="2400" dirty="0" smtClean="0">
                          <a:solidFill>
                            <a:schemeClr val="tx1"/>
                          </a:solidFill>
                        </a:rPr>
                        <a:t>Dónde</a:t>
                      </a:r>
                      <a:endParaRPr lang="es-MX" sz="2400" dirty="0">
                        <a:solidFill>
                          <a:schemeClr val="tx1"/>
                        </a:solidFill>
                      </a:endParaRPr>
                    </a:p>
                  </a:txBody>
                  <a:tcPr/>
                </a:tc>
                <a:tc>
                  <a:txBody>
                    <a:bodyPr/>
                    <a:lstStyle/>
                    <a:p>
                      <a:pPr algn="ctr"/>
                      <a:r>
                        <a:rPr lang="es-MX" sz="2400" dirty="0" smtClean="0">
                          <a:solidFill>
                            <a:schemeClr val="tx1"/>
                          </a:solidFill>
                        </a:rPr>
                        <a:t>Porqué</a:t>
                      </a:r>
                      <a:endParaRPr lang="es-MX" sz="2400" dirty="0">
                        <a:solidFill>
                          <a:schemeClr val="tx1"/>
                        </a:solidFill>
                      </a:endParaRPr>
                    </a:p>
                  </a:txBody>
                  <a:tcPr/>
                </a:tc>
                <a:tc>
                  <a:txBody>
                    <a:bodyPr/>
                    <a:lstStyle/>
                    <a:p>
                      <a:pPr algn="ctr"/>
                      <a:r>
                        <a:rPr lang="es-MX" sz="2400" dirty="0" smtClean="0">
                          <a:solidFill>
                            <a:schemeClr val="tx1"/>
                          </a:solidFill>
                        </a:rPr>
                        <a:t>Cuándo</a:t>
                      </a:r>
                      <a:endParaRPr lang="es-MX" sz="2400" dirty="0">
                        <a:solidFill>
                          <a:schemeClr val="tx1"/>
                        </a:solidFill>
                      </a:endParaRPr>
                    </a:p>
                  </a:txBody>
                  <a:tcPr/>
                </a:tc>
                <a:tc>
                  <a:txBody>
                    <a:bodyPr/>
                    <a:lstStyle/>
                    <a:p>
                      <a:pPr algn="ctr"/>
                      <a:r>
                        <a:rPr lang="es-MX" sz="2400" dirty="0" smtClean="0">
                          <a:solidFill>
                            <a:schemeClr val="tx1"/>
                          </a:solidFill>
                        </a:rPr>
                        <a:t>Cómo</a:t>
                      </a:r>
                      <a:endParaRPr lang="es-MX" sz="2400" dirty="0">
                        <a:solidFill>
                          <a:schemeClr val="tx1"/>
                        </a:solidFill>
                      </a:endParaRPr>
                    </a:p>
                  </a:txBody>
                  <a:tcPr/>
                </a:tc>
              </a:tr>
              <a:tr h="711766">
                <a:tc>
                  <a:txBody>
                    <a:bodyPr/>
                    <a:lstStyle/>
                    <a:p>
                      <a:endParaRPr lang="es-MX"/>
                    </a:p>
                  </a:txBody>
                  <a:tcPr/>
                </a:tc>
                <a:tc>
                  <a:txBody>
                    <a:bodyPr/>
                    <a:lstStyle/>
                    <a:p>
                      <a:endParaRPr lang="es-MX" dirty="0"/>
                    </a:p>
                  </a:txBody>
                  <a:tcPr/>
                </a:tc>
                <a:tc>
                  <a:txBody>
                    <a:bodyPr/>
                    <a:lstStyle/>
                    <a:p>
                      <a:endParaRPr lang="es-MX" dirty="0"/>
                    </a:p>
                  </a:txBody>
                  <a:tcPr/>
                </a:tc>
                <a:tc>
                  <a:txBody>
                    <a:bodyPr/>
                    <a:lstStyle/>
                    <a:p>
                      <a:endParaRPr lang="es-MX"/>
                    </a:p>
                  </a:txBody>
                  <a:tcPr/>
                </a:tc>
                <a:tc>
                  <a:txBody>
                    <a:bodyPr/>
                    <a:lstStyle/>
                    <a:p>
                      <a:endParaRPr lang="es-MX"/>
                    </a:p>
                  </a:txBody>
                  <a:tcPr/>
                </a:tc>
                <a:tc>
                  <a:txBody>
                    <a:bodyPr/>
                    <a:lstStyle/>
                    <a:p>
                      <a:endParaRPr lang="es-MX"/>
                    </a:p>
                  </a:txBody>
                  <a:tcPr/>
                </a:tc>
              </a:tr>
              <a:tr h="711766">
                <a:tc>
                  <a:txBody>
                    <a:bodyPr/>
                    <a:lstStyle/>
                    <a:p>
                      <a:endParaRPr lang="es-MX" dirty="0"/>
                    </a:p>
                  </a:txBody>
                  <a:tcPr/>
                </a:tc>
                <a:tc>
                  <a:txBody>
                    <a:bodyPr/>
                    <a:lstStyle/>
                    <a:p>
                      <a:endParaRPr lang="es-MX"/>
                    </a:p>
                  </a:txBody>
                  <a:tcPr/>
                </a:tc>
                <a:tc>
                  <a:txBody>
                    <a:bodyPr/>
                    <a:lstStyle/>
                    <a:p>
                      <a:endParaRPr lang="es-MX" dirty="0"/>
                    </a:p>
                  </a:txBody>
                  <a:tcPr/>
                </a:tc>
                <a:tc>
                  <a:txBody>
                    <a:bodyPr/>
                    <a:lstStyle/>
                    <a:p>
                      <a:endParaRPr lang="es-MX"/>
                    </a:p>
                  </a:txBody>
                  <a:tcPr/>
                </a:tc>
                <a:tc>
                  <a:txBody>
                    <a:bodyPr/>
                    <a:lstStyle/>
                    <a:p>
                      <a:endParaRPr lang="es-MX"/>
                    </a:p>
                  </a:txBody>
                  <a:tcPr/>
                </a:tc>
                <a:tc>
                  <a:txBody>
                    <a:bodyPr/>
                    <a:lstStyle/>
                    <a:p>
                      <a:endParaRPr lang="es-MX" dirty="0"/>
                    </a:p>
                  </a:txBody>
                  <a:tcPr/>
                </a:tc>
              </a:tr>
            </a:tbl>
          </a:graphicData>
        </a:graphic>
      </p:graphicFrame>
      <p:sp>
        <p:nvSpPr>
          <p:cNvPr id="6" name="Rectangle 2"/>
          <p:cNvSpPr txBox="1">
            <a:spLocks noChangeArrowheads="1"/>
          </p:cNvSpPr>
          <p:nvPr/>
        </p:nvSpPr>
        <p:spPr bwMode="auto">
          <a:xfrm>
            <a:off x="395536" y="1124744"/>
            <a:ext cx="8208912" cy="309634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457200" defTabSz="914400" rtl="0" eaLnBrk="1" fontAlgn="base" latinLnBrk="0" hangingPunct="1">
              <a:lnSpc>
                <a:spcPct val="100000"/>
              </a:lnSpc>
              <a:spcBef>
                <a:spcPct val="0"/>
              </a:spcBef>
              <a:spcAft>
                <a:spcPct val="0"/>
              </a:spcAft>
              <a:buClrTx/>
              <a:buSzTx/>
              <a:buFont typeface="Arial" charset="0"/>
              <a:buChar char="•"/>
              <a:tabLst/>
              <a:defRPr/>
            </a:pPr>
            <a:r>
              <a:rPr lang="es-ES" sz="2800" b="1" kern="0" noProof="0" dirty="0" smtClean="0">
                <a:solidFill>
                  <a:srgbClr val="03042B"/>
                </a:solidFill>
                <a:latin typeface="+mj-lt"/>
                <a:ea typeface="+mj-ea"/>
                <a:cs typeface="+mj-cs"/>
              </a:rPr>
              <a:t>Redactar hipótesis</a:t>
            </a:r>
          </a:p>
          <a:p>
            <a:pPr marL="0" marR="0" lvl="0" indent="-457200" defTabSz="914400" rtl="0" eaLnBrk="1" fontAlgn="base" latinLnBrk="0" hangingPunct="1">
              <a:lnSpc>
                <a:spcPct val="100000"/>
              </a:lnSpc>
              <a:spcBef>
                <a:spcPct val="0"/>
              </a:spcBef>
              <a:spcAft>
                <a:spcPct val="0"/>
              </a:spcAft>
              <a:buClrTx/>
              <a:buSzTx/>
              <a:buFont typeface="Arial" charset="0"/>
              <a:buChar char="•"/>
              <a:tabLst/>
              <a:defRPr/>
            </a:pPr>
            <a:r>
              <a:rPr lang="es-ES" sz="2800" b="1" kern="0" dirty="0" smtClean="0">
                <a:solidFill>
                  <a:srgbClr val="03042B"/>
                </a:solidFill>
                <a:latin typeface="+mj-lt"/>
                <a:ea typeface="+mj-ea"/>
                <a:cs typeface="+mj-cs"/>
              </a:rPr>
              <a:t>Categorizar (lo necesario)</a:t>
            </a:r>
          </a:p>
          <a:p>
            <a:pPr marL="0" marR="0" lvl="0" indent="-457200" defTabSz="914400" rtl="0" eaLnBrk="1" fontAlgn="base" latinLnBrk="0" hangingPunct="1">
              <a:lnSpc>
                <a:spcPct val="100000"/>
              </a:lnSpc>
              <a:spcBef>
                <a:spcPct val="0"/>
              </a:spcBef>
              <a:spcAft>
                <a:spcPct val="0"/>
              </a:spcAft>
              <a:buClrTx/>
              <a:buSzTx/>
              <a:buFont typeface="Arial" charset="0"/>
              <a:buChar char="•"/>
              <a:tabLst/>
              <a:defRPr/>
            </a:pPr>
            <a:r>
              <a:rPr lang="es-ES" sz="2800" b="1" kern="0" noProof="0" dirty="0" smtClean="0">
                <a:solidFill>
                  <a:srgbClr val="03042B"/>
                </a:solidFill>
                <a:latin typeface="+mj-lt"/>
                <a:ea typeface="+mj-ea"/>
                <a:cs typeface="+mj-cs"/>
              </a:rPr>
              <a:t>Cambiar alguna variable (</a:t>
            </a:r>
            <a:r>
              <a:rPr lang="es-ES" sz="2800" b="1" kern="0" noProof="0" dirty="0" err="1" smtClean="0">
                <a:solidFill>
                  <a:srgbClr val="03042B"/>
                </a:solidFill>
                <a:latin typeface="+mj-lt"/>
                <a:ea typeface="+mj-ea"/>
                <a:cs typeface="+mj-cs"/>
              </a:rPr>
              <a:t>p.e.</a:t>
            </a:r>
            <a:r>
              <a:rPr lang="es-ES" sz="2800" b="1" kern="0" noProof="0" dirty="0" smtClean="0">
                <a:solidFill>
                  <a:srgbClr val="03042B"/>
                </a:solidFill>
                <a:latin typeface="+mj-lt"/>
                <a:ea typeface="+mj-ea"/>
                <a:cs typeface="+mj-cs"/>
              </a:rPr>
              <a:t> cuánto)</a:t>
            </a:r>
          </a:p>
          <a:p>
            <a:pPr marL="0" marR="0" lvl="0" indent="-457200" defTabSz="914400" rtl="0" eaLnBrk="1" fontAlgn="base" latinLnBrk="0" hangingPunct="1">
              <a:lnSpc>
                <a:spcPct val="100000"/>
              </a:lnSpc>
              <a:spcBef>
                <a:spcPct val="0"/>
              </a:spcBef>
              <a:spcAft>
                <a:spcPct val="0"/>
              </a:spcAft>
              <a:buClrTx/>
              <a:buSzTx/>
              <a:buFont typeface="Arial" charset="0"/>
              <a:buChar char="•"/>
              <a:tabLst/>
              <a:defRPr/>
            </a:pPr>
            <a:r>
              <a:rPr lang="es-ES" sz="2800" b="1" kern="0" dirty="0" smtClean="0">
                <a:solidFill>
                  <a:srgbClr val="03042B"/>
                </a:solidFill>
                <a:latin typeface="+mj-lt"/>
                <a:ea typeface="+mj-ea"/>
                <a:cs typeface="+mj-cs"/>
              </a:rPr>
              <a:t>“Levantar” datos</a:t>
            </a:r>
          </a:p>
          <a:p>
            <a:pPr marL="0" marR="0" lvl="0" indent="-457200" defTabSz="914400" rtl="0" eaLnBrk="1" fontAlgn="base" latinLnBrk="0" hangingPunct="1">
              <a:lnSpc>
                <a:spcPct val="100000"/>
              </a:lnSpc>
              <a:spcBef>
                <a:spcPct val="0"/>
              </a:spcBef>
              <a:spcAft>
                <a:spcPct val="0"/>
              </a:spcAft>
              <a:buClrTx/>
              <a:buSzTx/>
              <a:buFont typeface="Arial" charset="0"/>
              <a:buChar char="•"/>
              <a:tabLst/>
              <a:defRPr/>
            </a:pPr>
            <a:r>
              <a:rPr kumimoji="0" lang="es-ES" sz="2800" b="1" i="0" u="none" strike="noStrike" kern="0" cap="none" spc="0" normalizeH="0" baseline="0" noProof="0" dirty="0" smtClean="0">
                <a:ln>
                  <a:noFill/>
                </a:ln>
                <a:solidFill>
                  <a:srgbClr val="03042B"/>
                </a:solidFill>
                <a:effectLst/>
                <a:uLnTx/>
                <a:uFillTx/>
                <a:latin typeface="+mj-lt"/>
                <a:ea typeface="+mj-ea"/>
                <a:cs typeface="+mj-cs"/>
              </a:rPr>
              <a:t>Capturar en Excel</a:t>
            </a:r>
          </a:p>
          <a:p>
            <a:pPr marL="0" marR="0" lvl="0" indent="-457200" defTabSz="914400" rtl="0" eaLnBrk="1" fontAlgn="base" latinLnBrk="0" hangingPunct="1">
              <a:lnSpc>
                <a:spcPct val="100000"/>
              </a:lnSpc>
              <a:spcBef>
                <a:spcPct val="0"/>
              </a:spcBef>
              <a:spcAft>
                <a:spcPct val="0"/>
              </a:spcAft>
              <a:buClrTx/>
              <a:buSzTx/>
              <a:buFont typeface="Arial" charset="0"/>
              <a:buChar char="•"/>
              <a:tabLst/>
              <a:defRPr/>
            </a:pPr>
            <a:r>
              <a:rPr lang="es-ES" sz="2800" b="1" kern="0" dirty="0" smtClean="0">
                <a:solidFill>
                  <a:srgbClr val="03042B"/>
                </a:solidFill>
                <a:latin typeface="+mj-lt"/>
                <a:ea typeface="+mj-ea"/>
                <a:cs typeface="+mj-cs"/>
              </a:rPr>
              <a:t>Crear gráfica de pastel para cada variable.</a:t>
            </a:r>
          </a:p>
          <a:p>
            <a:pPr marL="0" marR="0" lvl="0" indent="-457200" defTabSz="914400" rtl="0" eaLnBrk="1" fontAlgn="base" latinLnBrk="0" hangingPunct="1">
              <a:lnSpc>
                <a:spcPct val="100000"/>
              </a:lnSpc>
              <a:spcBef>
                <a:spcPct val="0"/>
              </a:spcBef>
              <a:spcAft>
                <a:spcPct val="0"/>
              </a:spcAft>
              <a:buClrTx/>
              <a:buSzTx/>
              <a:buFont typeface="Arial" charset="0"/>
              <a:buChar char="•"/>
              <a:tabLst/>
              <a:defRPr/>
            </a:pPr>
            <a:r>
              <a:rPr kumimoji="0" lang="es-ES" sz="2800" b="1" i="0" u="none" strike="noStrike" kern="0" cap="none" spc="0" normalizeH="0" noProof="0" dirty="0" smtClean="0">
                <a:ln>
                  <a:noFill/>
                </a:ln>
                <a:solidFill>
                  <a:srgbClr val="03042B"/>
                </a:solidFill>
                <a:effectLst/>
                <a:uLnTx/>
                <a:uFillTx/>
                <a:latin typeface="+mj-lt"/>
                <a:ea typeface="+mj-ea"/>
                <a:cs typeface="+mj-cs"/>
              </a:rPr>
              <a:t>Enviar a </a:t>
            </a:r>
            <a:r>
              <a:rPr kumimoji="0" lang="es-ES" sz="2800" b="1" i="0" u="none" strike="noStrike" kern="0" cap="none" spc="0" normalizeH="0" noProof="0" dirty="0" smtClean="0">
                <a:ln>
                  <a:noFill/>
                </a:ln>
                <a:solidFill>
                  <a:srgbClr val="03042B"/>
                </a:solidFill>
                <a:effectLst/>
                <a:uLnTx/>
                <a:uFillTx/>
                <a:latin typeface="+mj-lt"/>
                <a:ea typeface="+mj-ea"/>
                <a:cs typeface="+mj-cs"/>
                <a:hlinkClick r:id="rId2"/>
              </a:rPr>
              <a:t>whemy@hotmail.com</a:t>
            </a:r>
            <a:endParaRPr kumimoji="0" lang="es-ES" sz="2800" b="1" i="0" u="none" strike="noStrike" kern="0" cap="none" spc="0" normalizeH="0" noProof="0" dirty="0" smtClean="0">
              <a:ln>
                <a:noFill/>
              </a:ln>
              <a:solidFill>
                <a:srgbClr val="03042B"/>
              </a:solidFill>
              <a:effectLst/>
              <a:uLnTx/>
              <a:uFillTx/>
              <a:latin typeface="+mj-lt"/>
              <a:ea typeface="+mj-ea"/>
              <a:cs typeface="+mj-cs"/>
            </a:endParaRPr>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s-ES" sz="4000" b="1"/>
              <a:t>INVESTIGACIÓN DESCRIPTIVA</a:t>
            </a:r>
          </a:p>
        </p:txBody>
      </p:sp>
      <p:sp>
        <p:nvSpPr>
          <p:cNvPr id="3075" name="Rectangle 3"/>
          <p:cNvSpPr>
            <a:spLocks noGrp="1" noChangeArrowheads="1"/>
          </p:cNvSpPr>
          <p:nvPr>
            <p:ph idx="1"/>
          </p:nvPr>
        </p:nvSpPr>
        <p:spPr/>
        <p:txBody>
          <a:bodyPr/>
          <a:lstStyle/>
          <a:p>
            <a:r>
              <a:rPr lang="es-ES" dirty="0"/>
              <a:t>Es el tipo de investigación que procura determinar cual es la situación, ver lo que hay.</a:t>
            </a:r>
          </a:p>
          <a:p>
            <a:r>
              <a:rPr lang="es-ES" dirty="0"/>
              <a:t>Describir cual es el asunto o condición sobre un asunto o problema.</a:t>
            </a:r>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ES" sz="4000" b="1"/>
              <a:t>INVESTIGACIÓN DESCRIPTIVA</a:t>
            </a:r>
          </a:p>
        </p:txBody>
      </p:sp>
      <p:sp>
        <p:nvSpPr>
          <p:cNvPr id="36867" name="Rectangle 3"/>
          <p:cNvSpPr>
            <a:spLocks noGrp="1" noChangeArrowheads="1"/>
          </p:cNvSpPr>
          <p:nvPr>
            <p:ph idx="1"/>
          </p:nvPr>
        </p:nvSpPr>
        <p:spPr/>
        <p:txBody>
          <a:bodyPr/>
          <a:lstStyle/>
          <a:p>
            <a:r>
              <a:rPr lang="es-ES" dirty="0"/>
              <a:t>EJEMPLOS:</a:t>
            </a:r>
          </a:p>
          <a:p>
            <a:r>
              <a:rPr lang="es-ES" dirty="0"/>
              <a:t>Determinar el nivel de </a:t>
            </a:r>
            <a:r>
              <a:rPr lang="es-ES" dirty="0" smtClean="0"/>
              <a:t>logro de </a:t>
            </a:r>
            <a:r>
              <a:rPr lang="es-ES" dirty="0"/>
              <a:t>un grupo de alumnos.</a:t>
            </a:r>
          </a:p>
          <a:p>
            <a:r>
              <a:rPr lang="es-ES" dirty="0" smtClean="0"/>
              <a:t>Describir una escuela.</a:t>
            </a:r>
            <a:endParaRPr lang="es-ES" dirty="0"/>
          </a:p>
          <a:p>
            <a:r>
              <a:rPr lang="es-ES" dirty="0" smtClean="0"/>
              <a:t>Determinar </a:t>
            </a:r>
            <a:r>
              <a:rPr lang="es-ES" dirty="0"/>
              <a:t>el sentir y la opinión de las personas </a:t>
            </a:r>
            <a:r>
              <a:rPr lang="es-ES" dirty="0" smtClean="0"/>
              <a:t>sobre regalar uniformes.</a:t>
            </a:r>
            <a:endParaRPr lang="es-ES" dirty="0"/>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ES" sz="4000" b="1"/>
              <a:t>INVESTIGACIÓN DESCRIPTIVA</a:t>
            </a:r>
          </a:p>
        </p:txBody>
      </p:sp>
      <p:sp>
        <p:nvSpPr>
          <p:cNvPr id="36867" name="Rectangle 3"/>
          <p:cNvSpPr>
            <a:spLocks noGrp="1" noChangeArrowheads="1"/>
          </p:cNvSpPr>
          <p:nvPr>
            <p:ph idx="1"/>
          </p:nvPr>
        </p:nvSpPr>
        <p:spPr/>
        <p:txBody>
          <a:bodyPr/>
          <a:lstStyle/>
          <a:p>
            <a:pPr>
              <a:buNone/>
            </a:pPr>
            <a:r>
              <a:rPr lang="es-MX" b="1" dirty="0" smtClean="0"/>
              <a:t>Recordando que:</a:t>
            </a:r>
            <a:endParaRPr lang="es-MX" dirty="0" smtClean="0"/>
          </a:p>
          <a:p>
            <a:r>
              <a:rPr lang="es-MX" dirty="0" smtClean="0"/>
              <a:t>El objetivo de la investigación descriptiva consiste en llegar a conocer las situaciones, costumbres y actitudes predominantes a través de la descripción exacta de las actividades, objetos, procesos y personas. </a:t>
            </a:r>
            <a:endParaRPr lang="es-MX" dirty="0"/>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ES" sz="4000" b="1"/>
              <a:t>INVESTIGACIÓN DESCRIPTIVA</a:t>
            </a:r>
          </a:p>
        </p:txBody>
      </p:sp>
      <p:sp>
        <p:nvSpPr>
          <p:cNvPr id="36867" name="Rectangle 3"/>
          <p:cNvSpPr>
            <a:spLocks noGrp="1" noChangeArrowheads="1"/>
          </p:cNvSpPr>
          <p:nvPr>
            <p:ph idx="1"/>
          </p:nvPr>
        </p:nvSpPr>
        <p:spPr/>
        <p:txBody>
          <a:bodyPr/>
          <a:lstStyle/>
          <a:p>
            <a:pPr>
              <a:buNone/>
            </a:pPr>
            <a:r>
              <a:rPr lang="es-MX" b="1" dirty="0" smtClean="0"/>
              <a:t>Recordando que:</a:t>
            </a:r>
            <a:endParaRPr lang="es-MX" dirty="0" smtClean="0"/>
          </a:p>
          <a:p>
            <a:r>
              <a:rPr lang="es-MX" dirty="0" smtClean="0"/>
              <a:t>Su meta no se limita a la recolección de datos, sino a la predicción e identificación de las relaciones que existen entre dos o más variables. </a:t>
            </a:r>
            <a:endParaRPr lang="es-MX" dirty="0"/>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ES" sz="4000" b="1"/>
              <a:t>INVESTIGACIÓN DESCRIPTIVA</a:t>
            </a:r>
          </a:p>
        </p:txBody>
      </p:sp>
      <p:sp>
        <p:nvSpPr>
          <p:cNvPr id="36867" name="Rectangle 3"/>
          <p:cNvSpPr>
            <a:spLocks noGrp="1" noChangeArrowheads="1"/>
          </p:cNvSpPr>
          <p:nvPr>
            <p:ph idx="1"/>
          </p:nvPr>
        </p:nvSpPr>
        <p:spPr>
          <a:xfrm>
            <a:off x="395536" y="1981200"/>
            <a:ext cx="8424936" cy="4114800"/>
          </a:xfrm>
        </p:spPr>
        <p:txBody>
          <a:bodyPr/>
          <a:lstStyle/>
          <a:p>
            <a:pPr>
              <a:buNone/>
            </a:pPr>
            <a:r>
              <a:rPr lang="es-MX" b="1" dirty="0" smtClean="0"/>
              <a:t>Recordando que:</a:t>
            </a:r>
            <a:endParaRPr lang="es-MX" dirty="0" smtClean="0"/>
          </a:p>
          <a:p>
            <a:r>
              <a:rPr lang="es-MX" dirty="0" smtClean="0"/>
              <a:t>Los investigadores no son meros tabuladores, sino que recogen los datos sobre la base de una hipótesis o teoría, exponen y resumen la información de manera cuidadosa y luego analizan minuciosamente los resultados, a fin de extraer generalizaciones significativas que contribuyan al conocimiento.</a:t>
            </a:r>
            <a:endParaRPr lang="es-MX" dirty="0"/>
          </a:p>
        </p:txBody>
      </p:sp>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s-ES" dirty="0" smtClean="0"/>
              <a:t>Pasos en breve</a:t>
            </a:r>
            <a:endParaRPr lang="es-ES" dirty="0"/>
          </a:p>
        </p:txBody>
      </p:sp>
      <p:sp>
        <p:nvSpPr>
          <p:cNvPr id="37891" name="Rectangle 3"/>
          <p:cNvSpPr>
            <a:spLocks noGrp="1" noChangeArrowheads="1"/>
          </p:cNvSpPr>
          <p:nvPr>
            <p:ph idx="1"/>
          </p:nvPr>
        </p:nvSpPr>
        <p:spPr/>
        <p:txBody>
          <a:bodyPr/>
          <a:lstStyle/>
          <a:p>
            <a:pPr marL="609600" indent="-609600">
              <a:buFont typeface="Wingdings" pitchFamily="2" charset="2"/>
              <a:buAutoNum type="arabicPeriod"/>
            </a:pPr>
            <a:r>
              <a:rPr lang="es-ES"/>
              <a:t>ELEGIR EL OBJETO DE ESTUDIO</a:t>
            </a:r>
          </a:p>
          <a:p>
            <a:pPr marL="609600" indent="-609600">
              <a:buFont typeface="Wingdings" pitchFamily="2" charset="2"/>
              <a:buAutoNum type="arabicPeriod"/>
            </a:pPr>
            <a:r>
              <a:rPr lang="es-ES"/>
              <a:t>DEFINIR EL TIEMPO DE LA INVESTIGACIÓN.</a:t>
            </a:r>
          </a:p>
          <a:p>
            <a:pPr marL="609600" indent="-609600">
              <a:buFont typeface="Wingdings" pitchFamily="2" charset="2"/>
              <a:buAutoNum type="arabicPeriod"/>
            </a:pPr>
            <a:r>
              <a:rPr lang="es-ES"/>
              <a:t>DELINEAR LOS PASOS PARA CONSEGUIR LOS OBJETIVOS.</a:t>
            </a:r>
          </a:p>
          <a:p>
            <a:pPr marL="609600" indent="-609600">
              <a:buFont typeface="Wingdings" pitchFamily="2" charset="2"/>
              <a:buAutoNum type="arabicPeriod"/>
            </a:pPr>
            <a:r>
              <a:rPr lang="es-ES"/>
              <a:t>DETERMINAR “EXPERIMENTOS”.</a:t>
            </a:r>
          </a:p>
          <a:p>
            <a:pPr marL="609600" indent="-609600">
              <a:buFont typeface="Wingdings" pitchFamily="2" charset="2"/>
              <a:buAutoNum type="arabicPeriod"/>
            </a:pPr>
            <a:r>
              <a:rPr lang="es-ES"/>
              <a:t>PREPARAR EL INFORME FINAL.</a:t>
            </a:r>
          </a:p>
          <a:p>
            <a:pPr marL="609600" indent="-609600">
              <a:buFont typeface="Wingdings" pitchFamily="2" charset="2"/>
              <a:buAutoNum type="arabicPeriod"/>
            </a:pPr>
            <a:endParaRPr lang="es-ES"/>
          </a:p>
        </p:txBody>
      </p:sp>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51520" y="188640"/>
            <a:ext cx="7772400" cy="1143000"/>
          </a:xfrm>
        </p:spPr>
        <p:txBody>
          <a:bodyPr/>
          <a:lstStyle/>
          <a:p>
            <a:pPr algn="l"/>
            <a:r>
              <a:rPr lang="es-ES" dirty="0" smtClean="0"/>
              <a:t>Pasos en extenso</a:t>
            </a:r>
            <a:endParaRPr lang="es-ES" dirty="0"/>
          </a:p>
        </p:txBody>
      </p:sp>
      <p:sp>
        <p:nvSpPr>
          <p:cNvPr id="37891" name="Rectangle 3"/>
          <p:cNvSpPr>
            <a:spLocks noGrp="1" noChangeArrowheads="1"/>
          </p:cNvSpPr>
          <p:nvPr>
            <p:ph idx="1"/>
          </p:nvPr>
        </p:nvSpPr>
        <p:spPr>
          <a:xfrm>
            <a:off x="395536" y="1628800"/>
            <a:ext cx="8280920" cy="4608512"/>
          </a:xfrm>
        </p:spPr>
        <p:txBody>
          <a:bodyPr/>
          <a:lstStyle/>
          <a:p>
            <a:r>
              <a:rPr lang="es-MX" dirty="0" smtClean="0"/>
              <a:t>Examinar las características del problema escogido.</a:t>
            </a:r>
          </a:p>
          <a:p>
            <a:r>
              <a:rPr lang="es-MX" dirty="0" smtClean="0"/>
              <a:t>Definir y formular sus hipótesis.</a:t>
            </a:r>
          </a:p>
          <a:p>
            <a:r>
              <a:rPr lang="es-MX" dirty="0" smtClean="0"/>
              <a:t>Enunciar los supuestos en que se basan las hipótesis y los procesos adoptados.</a:t>
            </a:r>
          </a:p>
          <a:p>
            <a:r>
              <a:rPr lang="es-MX" dirty="0" smtClean="0"/>
              <a:t>Elegir los temas y las fuentes apropiados.</a:t>
            </a:r>
          </a:p>
          <a:p>
            <a:r>
              <a:rPr lang="es-MX" dirty="0" smtClean="0"/>
              <a:t>Seleccionar o elaborar técnicas para la recolección de datos.</a:t>
            </a:r>
          </a:p>
        </p:txBody>
      </p:sp>
    </p:spTree>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51520" y="188640"/>
            <a:ext cx="7772400" cy="1143000"/>
          </a:xfrm>
        </p:spPr>
        <p:txBody>
          <a:bodyPr/>
          <a:lstStyle/>
          <a:p>
            <a:pPr algn="l"/>
            <a:r>
              <a:rPr lang="es-ES" dirty="0" smtClean="0"/>
              <a:t>Pasos en extenso</a:t>
            </a:r>
            <a:endParaRPr lang="es-ES" dirty="0"/>
          </a:p>
        </p:txBody>
      </p:sp>
      <p:sp>
        <p:nvSpPr>
          <p:cNvPr id="37891" name="Rectangle 3"/>
          <p:cNvSpPr>
            <a:spLocks noGrp="1" noChangeArrowheads="1"/>
          </p:cNvSpPr>
          <p:nvPr>
            <p:ph idx="1"/>
          </p:nvPr>
        </p:nvSpPr>
        <p:spPr>
          <a:xfrm>
            <a:off x="395536" y="1628800"/>
            <a:ext cx="8280920" cy="4608512"/>
          </a:xfrm>
        </p:spPr>
        <p:txBody>
          <a:bodyPr/>
          <a:lstStyle/>
          <a:p>
            <a:r>
              <a:rPr lang="es-MX" dirty="0" smtClean="0"/>
              <a:t>Establecer, a fin de clasificar los datos, categorías precisas, que se adecuen al propósito del estudio y permitan poner de manifiesto las semejanzas, diferencias y relaciones significativas.</a:t>
            </a:r>
          </a:p>
          <a:p>
            <a:r>
              <a:rPr lang="es-MX" dirty="0" smtClean="0"/>
              <a:t>Verificar la validez de las técnicas empleadas para la recolección de datos.</a:t>
            </a: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s-ES" sz="4000" b="1"/>
              <a:t>INVESTIGACIÓN DESCRIPTIVA</a:t>
            </a:r>
          </a:p>
        </p:txBody>
      </p:sp>
      <p:sp>
        <p:nvSpPr>
          <p:cNvPr id="3075" name="Rectangle 3"/>
          <p:cNvSpPr>
            <a:spLocks noGrp="1" noChangeArrowheads="1"/>
          </p:cNvSpPr>
          <p:nvPr>
            <p:ph idx="1"/>
          </p:nvPr>
        </p:nvSpPr>
        <p:spPr/>
        <p:txBody>
          <a:bodyPr/>
          <a:lstStyle/>
          <a:p>
            <a:r>
              <a:rPr lang="es-MX" dirty="0" smtClean="0"/>
              <a:t>También conocida como la investigación estadística, describen los datos y características de la población o fenómeno en estudio. </a:t>
            </a:r>
          </a:p>
          <a:p>
            <a:r>
              <a:rPr lang="es-MX" dirty="0" smtClean="0"/>
              <a:t>Responde a las preguntas: </a:t>
            </a:r>
          </a:p>
          <a:p>
            <a:pPr>
              <a:buNone/>
            </a:pPr>
            <a:r>
              <a:rPr lang="es-MX" dirty="0" smtClean="0"/>
              <a:t>   ¿quién, qué, dónde, por que, cuándo y cómo?</a:t>
            </a:r>
            <a:endParaRPr lang="es-ES" dirty="0"/>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51520" y="188640"/>
            <a:ext cx="7772400" cy="1143000"/>
          </a:xfrm>
        </p:spPr>
        <p:txBody>
          <a:bodyPr/>
          <a:lstStyle/>
          <a:p>
            <a:pPr algn="l"/>
            <a:r>
              <a:rPr lang="es-ES" dirty="0" smtClean="0"/>
              <a:t>Pasos en extenso</a:t>
            </a:r>
            <a:endParaRPr lang="es-ES" dirty="0"/>
          </a:p>
        </p:txBody>
      </p:sp>
      <p:sp>
        <p:nvSpPr>
          <p:cNvPr id="37891" name="Rectangle 3"/>
          <p:cNvSpPr>
            <a:spLocks noGrp="1" noChangeArrowheads="1"/>
          </p:cNvSpPr>
          <p:nvPr>
            <p:ph idx="1"/>
          </p:nvPr>
        </p:nvSpPr>
        <p:spPr>
          <a:xfrm>
            <a:off x="395536" y="1628800"/>
            <a:ext cx="8280920" cy="4608512"/>
          </a:xfrm>
        </p:spPr>
        <p:txBody>
          <a:bodyPr/>
          <a:lstStyle/>
          <a:p>
            <a:r>
              <a:rPr lang="es-MX" dirty="0" smtClean="0"/>
              <a:t>Realizar observaciones objetivas y exactas.</a:t>
            </a:r>
          </a:p>
          <a:p>
            <a:r>
              <a:rPr lang="es-MX" dirty="0" smtClean="0"/>
              <a:t>Describir, analizar e interpretar los datos obtenidos, en términos claros y precisos.</a:t>
            </a:r>
          </a:p>
        </p:txBody>
      </p:sp>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404664"/>
            <a:ext cx="7772400" cy="1143000"/>
          </a:xfrm>
        </p:spPr>
        <p:txBody>
          <a:bodyPr/>
          <a:lstStyle/>
          <a:p>
            <a:r>
              <a:rPr lang="es-MX" sz="4000" dirty="0" smtClean="0"/>
              <a:t>Operaciones típicas o formas de trabajo estandarizadas</a:t>
            </a:r>
            <a:endParaRPr lang="es-ES" sz="4000" b="1" dirty="0"/>
          </a:p>
        </p:txBody>
      </p:sp>
      <p:sp>
        <p:nvSpPr>
          <p:cNvPr id="36867" name="Rectangle 3"/>
          <p:cNvSpPr>
            <a:spLocks noGrp="1" noChangeArrowheads="1"/>
          </p:cNvSpPr>
          <p:nvPr>
            <p:ph idx="1"/>
          </p:nvPr>
        </p:nvSpPr>
        <p:spPr>
          <a:xfrm>
            <a:off x="395536" y="1772816"/>
            <a:ext cx="8424936" cy="4323184"/>
          </a:xfrm>
        </p:spPr>
        <p:txBody>
          <a:bodyPr/>
          <a:lstStyle/>
          <a:p>
            <a:pPr>
              <a:buNone/>
            </a:pPr>
            <a:r>
              <a:rPr lang="es-MX" dirty="0" smtClean="0"/>
              <a:t>Observaciones (recolecciones de datos), </a:t>
            </a:r>
          </a:p>
          <a:p>
            <a:pPr>
              <a:buNone/>
            </a:pPr>
            <a:r>
              <a:rPr lang="es-MX" dirty="0" smtClean="0"/>
              <a:t>Clasificaciones (formulación de sistemas de criterios que permitan agrupar los datos o unificar las diferencias singulares),</a:t>
            </a:r>
          </a:p>
          <a:p>
            <a:pPr>
              <a:buNone/>
            </a:pPr>
            <a:r>
              <a:rPr lang="es-MX" dirty="0" smtClean="0"/>
              <a:t>Definiciones (identificación de elementos por referencia a un criterio de clase), </a:t>
            </a:r>
          </a:p>
          <a:p>
            <a:pPr>
              <a:buNone/>
            </a:pPr>
            <a:r>
              <a:rPr lang="es-MX" dirty="0" smtClean="0"/>
              <a:t>Comparaciones (determinación de semejanzas y diferencias o del grado de acercamiento a unos estándares), etc. </a:t>
            </a:r>
            <a:endParaRPr lang="es-MX" dirty="0"/>
          </a:p>
        </p:txBody>
      </p:sp>
    </p:spTree>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4000" dirty="0" smtClean="0"/>
              <a:t>Técnicas típicas de trabajo</a:t>
            </a:r>
            <a:endParaRPr lang="es-ES" sz="4000" b="1" dirty="0"/>
          </a:p>
        </p:txBody>
      </p:sp>
      <p:sp>
        <p:nvSpPr>
          <p:cNvPr id="36867" name="Rectangle 3"/>
          <p:cNvSpPr>
            <a:spLocks noGrp="1" noChangeArrowheads="1"/>
          </p:cNvSpPr>
          <p:nvPr>
            <p:ph idx="1"/>
          </p:nvPr>
        </p:nvSpPr>
        <p:spPr>
          <a:xfrm>
            <a:off x="395536" y="1981200"/>
            <a:ext cx="8424936" cy="4114800"/>
          </a:xfrm>
        </p:spPr>
        <p:txBody>
          <a:bodyPr/>
          <a:lstStyle/>
          <a:p>
            <a:pPr>
              <a:buNone/>
            </a:pPr>
            <a:r>
              <a:rPr lang="es-MX" dirty="0" smtClean="0"/>
              <a:t>Varían según el enfoque epistemológico:</a:t>
            </a:r>
          </a:p>
          <a:p>
            <a:pPr>
              <a:buNone/>
            </a:pPr>
            <a:r>
              <a:rPr lang="es-MX" dirty="0" smtClean="0"/>
              <a:t>Mediciones por cuantificación aritmética o estadística (enfoque empirista-inductivo), </a:t>
            </a:r>
          </a:p>
          <a:p>
            <a:pPr>
              <a:buNone/>
            </a:pPr>
            <a:r>
              <a:rPr lang="es-MX" dirty="0" smtClean="0"/>
              <a:t>Registros de base cualitativa (enfoque </a:t>
            </a:r>
            <a:r>
              <a:rPr lang="es-MX" dirty="0" err="1" smtClean="0"/>
              <a:t>instrospectivo</a:t>
            </a:r>
            <a:r>
              <a:rPr lang="es-MX" dirty="0" smtClean="0"/>
              <a:t>-vivencial) o </a:t>
            </a:r>
          </a:p>
          <a:p>
            <a:pPr>
              <a:buNone/>
            </a:pPr>
            <a:r>
              <a:rPr lang="es-MX" dirty="0" smtClean="0"/>
              <a:t>Construcción de estructuras empíricas mediante sistemas lógico-formales (enfoque racionalista-deductivo). </a:t>
            </a:r>
            <a:endParaRPr lang="es-MX" dirty="0"/>
          </a:p>
        </p:txBody>
      </p:sp>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44624"/>
            <a:ext cx="7772400" cy="1143000"/>
          </a:xfrm>
        </p:spPr>
        <p:txBody>
          <a:bodyPr/>
          <a:lstStyle/>
          <a:p>
            <a:r>
              <a:rPr lang="es-MX" sz="3600" dirty="0" smtClean="0"/>
              <a:t>Tipos de Investigación Descriptiva</a:t>
            </a:r>
            <a:endParaRPr lang="es-ES" sz="3600" b="1" dirty="0"/>
          </a:p>
        </p:txBody>
      </p:sp>
      <p:sp>
        <p:nvSpPr>
          <p:cNvPr id="36867" name="Rectangle 3"/>
          <p:cNvSpPr>
            <a:spLocks noGrp="1" noChangeArrowheads="1"/>
          </p:cNvSpPr>
          <p:nvPr>
            <p:ph idx="1"/>
          </p:nvPr>
        </p:nvSpPr>
        <p:spPr>
          <a:xfrm>
            <a:off x="395536" y="1268760"/>
            <a:ext cx="8424936" cy="1224136"/>
          </a:xfrm>
          <a:solidFill>
            <a:schemeClr val="bg1"/>
          </a:solidFill>
        </p:spPr>
        <p:txBody>
          <a:bodyPr/>
          <a:lstStyle/>
          <a:p>
            <a:pPr>
              <a:buNone/>
            </a:pPr>
            <a:r>
              <a:rPr lang="es-MX" sz="2400" dirty="0" smtClean="0"/>
              <a:t>En el </a:t>
            </a:r>
            <a:r>
              <a:rPr lang="es-MX" sz="2400" b="1" i="1" dirty="0" smtClean="0"/>
              <a:t>Manual de técnica de la investigación educacional </a:t>
            </a:r>
            <a:r>
              <a:rPr lang="es-MX" sz="2400" dirty="0" smtClean="0"/>
              <a:t>de </a:t>
            </a:r>
            <a:r>
              <a:rPr lang="es-MX" sz="2400" dirty="0" err="1" smtClean="0"/>
              <a:t>Debold</a:t>
            </a:r>
            <a:r>
              <a:rPr lang="es-MX" sz="2400" dirty="0" smtClean="0"/>
              <a:t> B. Van </a:t>
            </a:r>
            <a:r>
              <a:rPr lang="es-MX" sz="2400" dirty="0" err="1" smtClean="0"/>
              <a:t>Dalen</a:t>
            </a:r>
            <a:r>
              <a:rPr lang="es-MX" sz="2400" dirty="0" smtClean="0"/>
              <a:t> y William J. Meyer, se propone la siguiente clasificación:</a:t>
            </a:r>
          </a:p>
          <a:p>
            <a:endParaRPr lang="es-MX" sz="2400" dirty="0" smtClean="0"/>
          </a:p>
          <a:p>
            <a:pPr>
              <a:buNone/>
            </a:pPr>
            <a:endParaRPr lang="es-MX" sz="2400" dirty="0"/>
          </a:p>
        </p:txBody>
      </p:sp>
      <p:graphicFrame>
        <p:nvGraphicFramePr>
          <p:cNvPr id="4" name="3 Diagrama"/>
          <p:cNvGraphicFramePr/>
          <p:nvPr/>
        </p:nvGraphicFramePr>
        <p:xfrm>
          <a:off x="395536" y="2492896"/>
          <a:ext cx="8424936"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tipo encuesta</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pPr>
              <a:buNone/>
            </a:pPr>
            <a:r>
              <a:rPr lang="es-MX" dirty="0" smtClean="0"/>
              <a:t>Se llevan a cabo cuando se desea encontrar la solución de los problemas que surgen en organizaciones educacionales, gubernamentales, industriales o políticas. </a:t>
            </a:r>
          </a:p>
          <a:p>
            <a:pPr>
              <a:buNone/>
            </a:pPr>
            <a:r>
              <a:rPr lang="es-MX" dirty="0" smtClean="0"/>
              <a:t>Se efectúan minuciosas descripciones de los fenómenos a estudiar, a fin de justificar las disposiciones y prácticas vigentes o elaborar planes más inteligentes que permitan mejorarlas. </a:t>
            </a:r>
            <a:endParaRPr lang="es-MX" dirty="0"/>
          </a:p>
        </p:txBody>
      </p:sp>
    </p:spTree>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tipo encuesta</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pPr>
              <a:buNone/>
            </a:pPr>
            <a:r>
              <a:rPr lang="es-MX" dirty="0" smtClean="0"/>
              <a:t>Su objetivo no es sólo determinar el estado de los fenómenos o problemas analizados, sino también en comparar la situación existente con las pautas aceptadas. </a:t>
            </a:r>
          </a:p>
          <a:p>
            <a:pPr>
              <a:buNone/>
            </a:pPr>
            <a:r>
              <a:rPr lang="es-MX" dirty="0" smtClean="0"/>
              <a:t>El alcance de estos estudios varía considerablemente; pueden circunscribirse a una nación, región, Estado, sistema escolar de una ciudad o alguna otra unidad. </a:t>
            </a:r>
            <a:endParaRPr lang="es-MX" dirty="0"/>
          </a:p>
        </p:txBody>
      </p:sp>
    </p:spTree>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tipo encuesta</a:t>
            </a:r>
            <a:endParaRPr lang="es-ES" sz="3200" b="1" dirty="0"/>
          </a:p>
        </p:txBody>
      </p:sp>
      <p:sp>
        <p:nvSpPr>
          <p:cNvPr id="36867" name="Rectangle 3"/>
          <p:cNvSpPr>
            <a:spLocks noGrp="1" noChangeArrowheads="1"/>
          </p:cNvSpPr>
          <p:nvPr>
            <p:ph idx="1"/>
          </p:nvPr>
        </p:nvSpPr>
        <p:spPr>
          <a:xfrm>
            <a:off x="395536" y="1772816"/>
            <a:ext cx="8424936" cy="4114800"/>
          </a:xfrm>
        </p:spPr>
        <p:txBody>
          <a:bodyPr/>
          <a:lstStyle/>
          <a:p>
            <a:pPr>
              <a:buNone/>
            </a:pPr>
            <a:r>
              <a:rPr lang="es-MX" dirty="0" smtClean="0"/>
              <a:t>Los datos pueden extraerse a partir de toda la población o de una muestra cuidadosamente seleccionada. </a:t>
            </a:r>
          </a:p>
          <a:p>
            <a:pPr>
              <a:buNone/>
            </a:pPr>
            <a:r>
              <a:rPr lang="es-MX" dirty="0" smtClean="0"/>
              <a:t>La información recogida puede referirse a un gran número de factores relacionados con el fenómeno o sólo a unos pocos aspectos recogidos. </a:t>
            </a:r>
          </a:p>
          <a:p>
            <a:pPr>
              <a:buNone/>
            </a:pPr>
            <a:r>
              <a:rPr lang="es-MX" dirty="0" smtClean="0"/>
              <a:t>Su alcance y profundidad dependen de la naturaleza del problema.</a:t>
            </a:r>
            <a:endParaRPr lang="es-MX" dirty="0"/>
          </a:p>
        </p:txBody>
      </p:sp>
    </p:spTree>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interrelaciones</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pPr>
              <a:buNone/>
            </a:pPr>
            <a:r>
              <a:rPr lang="es-MX" dirty="0" smtClean="0"/>
              <a:t>Si el objeto es identificar las relaciones que existen entre los hechos para lograr una verdadera comprensión del fenómeno a estudiar, los estudios de esta índole son los estudios de casos, estudios causales comparativos y estudios de correlación.</a:t>
            </a:r>
            <a:endParaRPr lang="es-MX" dirty="0"/>
          </a:p>
        </p:txBody>
      </p:sp>
    </p:spTree>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interrelaciones</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pPr>
              <a:buNone/>
            </a:pPr>
            <a:r>
              <a:rPr lang="es-MX" i="1" dirty="0" smtClean="0"/>
              <a:t>Estudio de casos:</a:t>
            </a:r>
          </a:p>
          <a:p>
            <a:r>
              <a:rPr lang="es-MX" dirty="0" smtClean="0"/>
              <a:t>El educador realiza una investigación intensiva de una unidad social o comunidad. </a:t>
            </a:r>
            <a:endParaRPr lang="es-MX" dirty="0"/>
          </a:p>
        </p:txBody>
      </p:sp>
    </p:spTree>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interrelaciones</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pPr>
              <a:buNone/>
            </a:pPr>
            <a:r>
              <a:rPr lang="es-MX" i="1" dirty="0" smtClean="0"/>
              <a:t>Estudio de casos:</a:t>
            </a:r>
          </a:p>
          <a:p>
            <a:r>
              <a:rPr lang="es-MX" dirty="0" smtClean="0"/>
              <a:t>Para ello recoge información acerca de la situación existente en el momento en que realiza su tarea, las experiencias y condiciones pasadas y las variables ambientales que ayudan a determinar las características específicas y conducta de la unidad. </a:t>
            </a:r>
            <a:endParaRPr lang="es-MX" dirty="0"/>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116632"/>
            <a:ext cx="7772400" cy="1143000"/>
          </a:xfrm>
        </p:spPr>
        <p:txBody>
          <a:bodyPr/>
          <a:lstStyle/>
          <a:p>
            <a:r>
              <a:rPr lang="es-ES" sz="4000" b="1" dirty="0"/>
              <a:t>INVESTIGACIÓN DESCRIPTIVA</a:t>
            </a:r>
          </a:p>
        </p:txBody>
      </p:sp>
      <p:sp>
        <p:nvSpPr>
          <p:cNvPr id="3075" name="Rectangle 3"/>
          <p:cNvSpPr>
            <a:spLocks noGrp="1" noChangeArrowheads="1"/>
          </p:cNvSpPr>
          <p:nvPr>
            <p:ph idx="1"/>
          </p:nvPr>
        </p:nvSpPr>
        <p:spPr>
          <a:xfrm>
            <a:off x="323528" y="1484784"/>
            <a:ext cx="8496944" cy="4611216"/>
          </a:xfrm>
        </p:spPr>
        <p:txBody>
          <a:bodyPr/>
          <a:lstStyle/>
          <a:p>
            <a:r>
              <a:rPr lang="es-MX" dirty="0" smtClean="0"/>
              <a:t>Aunque la descripción de datos es real, precisa y sistemática, la investigación no puede describir lo que provocó una situación. </a:t>
            </a:r>
          </a:p>
          <a:p>
            <a:r>
              <a:rPr lang="es-MX" dirty="0" smtClean="0"/>
              <a:t>Por lo tanto, la investigación descriptiva no puede utilizarse para crear una relación causal, en caso de que una variable afecta a otra. </a:t>
            </a:r>
            <a:endParaRPr lang="es-ES" dirty="0"/>
          </a:p>
        </p:txBody>
      </p:sp>
    </p:spTree>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interrelaciones</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pPr>
              <a:buNone/>
            </a:pPr>
            <a:r>
              <a:rPr lang="es-MX" i="1" dirty="0" smtClean="0"/>
              <a:t>Estudio de casos:</a:t>
            </a:r>
          </a:p>
          <a:p>
            <a:r>
              <a:rPr lang="es-MX" dirty="0" smtClean="0"/>
              <a:t>Después de analizar las secuencias e interrelaciones de esos factores, elabora un cuadro amplio e integrado de la unidad social, tal como ella funciona en la realidad. </a:t>
            </a:r>
            <a:endParaRPr lang="es-MX" dirty="0"/>
          </a:p>
        </p:txBody>
      </p:sp>
    </p:spTree>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interrelaciones</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pPr>
              <a:buNone/>
            </a:pPr>
            <a:r>
              <a:rPr lang="es-MX" i="1" dirty="0" smtClean="0"/>
              <a:t>Estudio de casos:</a:t>
            </a:r>
          </a:p>
          <a:p>
            <a:r>
              <a:rPr lang="es-MX" dirty="0" smtClean="0"/>
              <a:t>El interés en los individuos no es considerándolo como personalidad única, sino como tipos representativos. </a:t>
            </a:r>
          </a:p>
        </p:txBody>
      </p:sp>
    </p:spTree>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interrelaciones</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pPr>
              <a:buNone/>
            </a:pPr>
            <a:r>
              <a:rPr lang="es-MX" i="1" dirty="0" smtClean="0"/>
              <a:t>Estudio de casos:</a:t>
            </a:r>
          </a:p>
          <a:p>
            <a:r>
              <a:rPr lang="es-MX" dirty="0" smtClean="0"/>
              <a:t>Se reúnen los datos a partir de una muestra de sujetos cuidadosamente seleccionados y se procuran extraer generalizaciones válidas sobre la población que representa la muestra. </a:t>
            </a:r>
            <a:endParaRPr lang="es-MX" dirty="0"/>
          </a:p>
        </p:txBody>
      </p:sp>
    </p:spTree>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interrelaciones</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pPr>
              <a:buNone/>
            </a:pPr>
            <a:r>
              <a:rPr lang="es-MX" i="1" dirty="0" smtClean="0"/>
              <a:t>Estudio de casos:</a:t>
            </a:r>
          </a:p>
          <a:p>
            <a:r>
              <a:rPr lang="es-MX" dirty="0" smtClean="0"/>
              <a:t>El objetivo de los estudios de casos consiste en realizar una indagación a profundidad dentro de un marco de referencia social; las dimensiones o aspectos de dicho marco dependen de la naturaleza del caso estudiado. </a:t>
            </a:r>
          </a:p>
        </p:txBody>
      </p:sp>
    </p:spTree>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interrelaciones</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pPr>
              <a:buNone/>
            </a:pPr>
            <a:r>
              <a:rPr lang="es-MX" i="1" dirty="0" smtClean="0"/>
              <a:t>Estudio de casos:</a:t>
            </a:r>
          </a:p>
          <a:p>
            <a:r>
              <a:rPr lang="es-MX" dirty="0" smtClean="0"/>
              <a:t>Un estudio de casos debe incluir una considerable cantidad de información acerca de las personas, grupos y hechos con los cuales el individuo entra en contacto y la naturaleza de sus relaciones con aquéllos. </a:t>
            </a:r>
          </a:p>
        </p:txBody>
      </p:sp>
    </p:spTree>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interrelaciones</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pPr>
              <a:buNone/>
            </a:pPr>
            <a:r>
              <a:rPr lang="es-MX" i="1" dirty="0" smtClean="0"/>
              <a:t>Estudio de casos:</a:t>
            </a:r>
          </a:p>
          <a:p>
            <a:r>
              <a:rPr lang="es-MX" dirty="0" smtClean="0"/>
              <a:t>Los seres humanos desarrollan una constante interacción con diversos factores ambientales, por eso es imposible comprender su conducta sin examinar tales relaciones. </a:t>
            </a:r>
          </a:p>
        </p:txBody>
      </p:sp>
    </p:spTree>
  </p:cSld>
  <p:clrMapOvr>
    <a:masterClrMapping/>
  </p:clrMapOvr>
  <p:transition>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interrelaciones</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pPr>
              <a:buNone/>
            </a:pPr>
            <a:r>
              <a:rPr lang="es-MX" i="1" dirty="0" smtClean="0"/>
              <a:t>Estudio de casos:</a:t>
            </a:r>
          </a:p>
          <a:p>
            <a:r>
              <a:rPr lang="es-MX" dirty="0" smtClean="0"/>
              <a:t>Los datos deben provenir de muchas fuentes. Se puede interrogar a los sujetos mediante entrevistas o cuestionarios y pedirles que evoquen experiencias pasadas o sus deseos y expectativas presentes. </a:t>
            </a:r>
          </a:p>
        </p:txBody>
      </p:sp>
    </p:spTree>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interrelaciones</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pPr>
              <a:buNone/>
            </a:pPr>
            <a:r>
              <a:rPr lang="es-MX" i="1" dirty="0" smtClean="0"/>
              <a:t>Estudio de casos:</a:t>
            </a:r>
          </a:p>
          <a:p>
            <a:r>
              <a:rPr lang="es-MX" dirty="0" smtClean="0"/>
              <a:t>Se estudian documentos personales como diarios y cartas, efectuando distintas mediciones físicas, psicológicas o sociológicas. </a:t>
            </a:r>
          </a:p>
        </p:txBody>
      </p:sp>
    </p:spTree>
  </p:cSld>
  <p:clrMapOvr>
    <a:masterClrMapping/>
  </p:clrMapOvr>
  <p:transition>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interrelaciones</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pPr>
              <a:buNone/>
            </a:pPr>
            <a:r>
              <a:rPr lang="es-MX" i="1" dirty="0" smtClean="0"/>
              <a:t>Estudio de casos:</a:t>
            </a:r>
          </a:p>
          <a:p>
            <a:r>
              <a:rPr lang="es-MX" dirty="0" smtClean="0"/>
              <a:t>Se puede interrogar a padres, hermanos y amigos de los sujetos, analizar archivos de los tribunales, escuelas, hospitales, empresas o instituciones sociales. </a:t>
            </a:r>
          </a:p>
        </p:txBody>
      </p:sp>
    </p:spTree>
  </p:cSld>
  <p:clrMapOvr>
    <a:masterClrMapping/>
  </p:clrMapOvr>
  <p:transition>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interrelaciones</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pPr>
              <a:buNone/>
            </a:pPr>
            <a:r>
              <a:rPr lang="es-MX" i="1" dirty="0" smtClean="0"/>
              <a:t>Estudio de casos:</a:t>
            </a:r>
          </a:p>
          <a:p>
            <a:r>
              <a:rPr lang="es-MX" dirty="0" smtClean="0"/>
              <a:t>Los estudios de casos son similares a las encuestas, pero en ellos hay un estudio intensivo de una cantidad limitada de casos representativos, en lugar de reunir datos de pocos aspectos de un gran número de unidades sociales. </a:t>
            </a:r>
            <a:endParaRPr lang="es-MX" dirty="0"/>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116632"/>
            <a:ext cx="7772400" cy="1143000"/>
          </a:xfrm>
        </p:spPr>
        <p:txBody>
          <a:bodyPr/>
          <a:lstStyle/>
          <a:p>
            <a:r>
              <a:rPr lang="es-ES" sz="4000" b="1" dirty="0"/>
              <a:t>INVESTIGACIÓN DESCRIPTIVA</a:t>
            </a:r>
          </a:p>
        </p:txBody>
      </p:sp>
      <p:sp>
        <p:nvSpPr>
          <p:cNvPr id="3075" name="Rectangle 3"/>
          <p:cNvSpPr>
            <a:spLocks noGrp="1" noChangeArrowheads="1"/>
          </p:cNvSpPr>
          <p:nvPr>
            <p:ph idx="1"/>
          </p:nvPr>
        </p:nvSpPr>
        <p:spPr>
          <a:xfrm>
            <a:off x="323528" y="2564904"/>
            <a:ext cx="8496944" cy="3531096"/>
          </a:xfrm>
        </p:spPr>
        <p:txBody>
          <a:bodyPr/>
          <a:lstStyle/>
          <a:p>
            <a:r>
              <a:rPr lang="es-MX" dirty="0" smtClean="0"/>
              <a:t>En otras palabras, la investigación descriptiva se puede decir que tienen un bajo requisito de validez interna</a:t>
            </a:r>
            <a:endParaRPr lang="es-ES" dirty="0"/>
          </a:p>
        </p:txBody>
      </p:sp>
    </p:spTree>
  </p:cSld>
  <p:clrMapOvr>
    <a:masterClrMapping/>
  </p:clrMapOvr>
  <p:transition>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interrelaciones</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pPr>
              <a:buNone/>
            </a:pPr>
            <a:r>
              <a:rPr lang="es-MX" i="1" dirty="0" smtClean="0"/>
              <a:t>Estudio de casos:</a:t>
            </a:r>
          </a:p>
          <a:p>
            <a:r>
              <a:rPr lang="es-MX" dirty="0" smtClean="0"/>
              <a:t>Tiene un alcance más limitado pero es más exhaustivo que el de encuestas, y le da más importancia a los factores cualitativos.</a:t>
            </a:r>
            <a:endParaRPr lang="es-MX" dirty="0"/>
          </a:p>
        </p:txBody>
      </p:sp>
    </p:spTree>
  </p:cSld>
  <p:clrMapOvr>
    <a:masterClrMapping/>
  </p:clrMapOvr>
  <p:transition>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interrelaciones</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pPr>
              <a:buNone/>
            </a:pPr>
            <a:r>
              <a:rPr lang="es-MX" i="1" dirty="0" smtClean="0"/>
              <a:t>Estudios causales comparativos:</a:t>
            </a:r>
          </a:p>
          <a:p>
            <a:r>
              <a:rPr lang="es-MX" dirty="0" smtClean="0"/>
              <a:t>Si además de pretender descubrir como es un fenómeno se quiere saber de qué manera y por qué ocurre, entonces se comparan semejanzas y diferencias que existen entre fenómenos, para descubrir los factores o condiciones que parecen acompañar o contribuir a la aparición de ciertos hechos y situaciones.</a:t>
            </a:r>
          </a:p>
        </p:txBody>
      </p:sp>
    </p:spTree>
  </p:cSld>
  <p:clrMapOvr>
    <a:masterClrMapping/>
  </p:clrMapOvr>
  <p:transition>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interrelaciones</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pPr>
              <a:buNone/>
            </a:pPr>
            <a:r>
              <a:rPr lang="es-MX" i="1" dirty="0" smtClean="0"/>
              <a:t>Estudios causales comparativos:</a:t>
            </a:r>
          </a:p>
          <a:p>
            <a:r>
              <a:rPr lang="es-MX" dirty="0" smtClean="0"/>
              <a:t>Por la complejidad y naturaleza de los fenómenos sociales, es menester estudiar las relaciones de causalidad. Este tipo de estudio se usa en los casos en que los investigadores no pueden manejar una variable independiente y establecer los controles requeridos en los experimentos. </a:t>
            </a:r>
          </a:p>
        </p:txBody>
      </p:sp>
    </p:spTree>
  </p:cSld>
  <p:clrMapOvr>
    <a:masterClrMapping/>
  </p:clrMapOvr>
  <p:transition>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interrelaciones</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pPr>
              <a:buNone/>
            </a:pPr>
            <a:r>
              <a:rPr lang="es-MX" i="1" dirty="0" smtClean="0"/>
              <a:t>Estudios causales comparativos:</a:t>
            </a:r>
          </a:p>
          <a:p>
            <a:r>
              <a:rPr lang="es-MX" dirty="0" smtClean="0"/>
              <a:t>En un estudio causal comparativo el investigador analiza la situación vital en la cual los sujetos han experimentado el fenómeno que se quiere investigar. </a:t>
            </a:r>
          </a:p>
        </p:txBody>
      </p:sp>
    </p:spTree>
  </p:cSld>
  <p:clrMapOvr>
    <a:masterClrMapping/>
  </p:clrMapOvr>
  <p:transition>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interrelaciones</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pPr>
              <a:buNone/>
            </a:pPr>
            <a:r>
              <a:rPr lang="es-MX" i="1" dirty="0" smtClean="0"/>
              <a:t>Estudios causales comparativos:</a:t>
            </a:r>
          </a:p>
          <a:p>
            <a:r>
              <a:rPr lang="es-MX" dirty="0" smtClean="0"/>
              <a:t>Después de estudiar las semejanzas y diferencias que hay entre dos situaciones, entonces podrá describir los factores que parecen explicar la presencia del fenómeno en una situación y su ausencia en la otra. </a:t>
            </a:r>
          </a:p>
        </p:txBody>
      </p:sp>
    </p:spTree>
  </p:cSld>
  <p:clrMapOvr>
    <a:masterClrMapping/>
  </p:clrMapOvr>
  <p:transition>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interrelaciones</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pPr>
              <a:buNone/>
            </a:pPr>
            <a:r>
              <a:rPr lang="es-MX" i="1" dirty="0" smtClean="0"/>
              <a:t>Estudios causales comparativos:</a:t>
            </a:r>
          </a:p>
          <a:p>
            <a:r>
              <a:rPr lang="es-MX" dirty="0" smtClean="0"/>
              <a:t>Esta investigación tiene su origen por el método utilizado pro John Stuart </a:t>
            </a:r>
            <a:r>
              <a:rPr lang="es-MX" dirty="0" err="1" smtClean="0"/>
              <a:t>Mill</a:t>
            </a:r>
            <a:r>
              <a:rPr lang="es-MX" dirty="0" smtClean="0"/>
              <a:t> para descubrir las situaciones causales, que establece que “si dos o más instancias del fenómeno investigado tienen sólo una circunstancia en común, en la cual todas las instancias concuerdan, es la causa (o efecto) del fenómeno dado”. </a:t>
            </a:r>
          </a:p>
        </p:txBody>
      </p:sp>
    </p:spTree>
  </p:cSld>
  <p:clrMapOvr>
    <a:masterClrMapping/>
  </p:clrMapOvr>
  <p:transition>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interrelaciones</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pPr>
              <a:buNone/>
            </a:pPr>
            <a:r>
              <a:rPr lang="es-MX" i="1" dirty="0" smtClean="0"/>
              <a:t>Estudios causales comparativos:</a:t>
            </a:r>
          </a:p>
          <a:p>
            <a:r>
              <a:rPr lang="es-MX" dirty="0" smtClean="0"/>
              <a:t>Este método proporciona al investigador la doble posibilidad de control sobre sus conclusiones acerca de las relaciones de causalidad. </a:t>
            </a:r>
          </a:p>
        </p:txBody>
      </p:sp>
    </p:spTree>
  </p:cSld>
  <p:clrMapOvr>
    <a:masterClrMapping/>
  </p:clrMapOvr>
  <p:transition>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interrelaciones</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pPr>
              <a:buNone/>
            </a:pPr>
            <a:r>
              <a:rPr lang="es-MX" i="1" dirty="0" smtClean="0"/>
              <a:t>Estudios causales comparativos:</a:t>
            </a:r>
          </a:p>
          <a:p>
            <a:r>
              <a:rPr lang="es-MX" dirty="0" smtClean="0"/>
              <a:t>Las dificultades posibles de explicar los fenómenos en este tipo de estudios reside en la imposibilidad de establecer un control más allá de poner a prueba tantas hipótesis alternativas como sea posible;</a:t>
            </a:r>
          </a:p>
        </p:txBody>
      </p:sp>
    </p:spTree>
  </p:cSld>
  <p:clrMapOvr>
    <a:masterClrMapping/>
  </p:clrMapOvr>
  <p:transition>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interrelaciones</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pPr>
              <a:buNone/>
            </a:pPr>
            <a:r>
              <a:rPr lang="es-MX" i="1" dirty="0" smtClean="0"/>
              <a:t>Estudios causales comparativos:</a:t>
            </a:r>
          </a:p>
          <a:p>
            <a:r>
              <a:rPr lang="es-MX" dirty="0" smtClean="0"/>
              <a:t>si al estudiar el problema el factor produce un efecto determinado no se incluye entre los puntos considerados, entonces no será posible averiguar la causa</a:t>
            </a:r>
          </a:p>
        </p:txBody>
      </p:sp>
    </p:spTree>
  </p:cSld>
  <p:clrMapOvr>
    <a:masterClrMapping/>
  </p:clrMapOvr>
  <p:transition>
    <p:wipe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interrelaciones</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pPr>
              <a:buNone/>
            </a:pPr>
            <a:r>
              <a:rPr lang="es-MX" i="1" dirty="0" smtClean="0"/>
              <a:t>Estudios causales comparativos:</a:t>
            </a:r>
          </a:p>
          <a:p>
            <a:r>
              <a:rPr lang="es-MX" dirty="0" smtClean="0"/>
              <a:t>si se desea hallar las posibles causas de los fenómenos y desechar los factores aleatorios se debe poseer suficiente información general acerca de tales fenómenos y elaborar cuidadosamente sus procedimientos de observación); </a:t>
            </a: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s-ES" sz="4000" b="1"/>
              <a:t>INVESTIGACIÓN DESCRIPTIVA</a:t>
            </a:r>
          </a:p>
        </p:txBody>
      </p:sp>
      <p:sp>
        <p:nvSpPr>
          <p:cNvPr id="3075" name="Rectangle 3"/>
          <p:cNvSpPr>
            <a:spLocks noGrp="1" noChangeArrowheads="1"/>
          </p:cNvSpPr>
          <p:nvPr>
            <p:ph idx="1"/>
          </p:nvPr>
        </p:nvSpPr>
        <p:spPr/>
        <p:txBody>
          <a:bodyPr/>
          <a:lstStyle/>
          <a:p>
            <a:r>
              <a:rPr lang="es-MX" dirty="0" smtClean="0"/>
              <a:t>La descripción se utiliza para frecuencias, promedios y otros cálculos estadísticos. A menudo el mejor enfoque, antes de la escritura de investigación descriptiva, es llevar a cabo un estudio de investigación. </a:t>
            </a:r>
            <a:endParaRPr lang="es-ES" dirty="0"/>
          </a:p>
        </p:txBody>
      </p:sp>
    </p:spTree>
  </p:cSld>
  <p:clrMapOvr>
    <a:masterClrMapping/>
  </p:clrMapOvr>
  <p:transition>
    <p:wipe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interrelaciones</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pPr>
              <a:buNone/>
            </a:pPr>
            <a:r>
              <a:rPr lang="es-MX" i="1" dirty="0" smtClean="0"/>
              <a:t>Estudios causales comparativos:</a:t>
            </a:r>
          </a:p>
          <a:p>
            <a:r>
              <a:rPr lang="es-MX" dirty="0" smtClean="0"/>
              <a:t>al exigir que sea un solo factor el que determine la aparición o ausencia de un fenómeno, muchas veces en los fenómenos sociales complejos se obedece a múltiples causas; </a:t>
            </a:r>
          </a:p>
        </p:txBody>
      </p:sp>
    </p:spTree>
  </p:cSld>
  <p:clrMapOvr>
    <a:masterClrMapping/>
  </p:clrMapOvr>
  <p:transition>
    <p:wipe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interrelaciones</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pPr>
              <a:buNone/>
            </a:pPr>
            <a:r>
              <a:rPr lang="es-MX" i="1" dirty="0" smtClean="0"/>
              <a:t>Estudios causales comparativos:</a:t>
            </a:r>
          </a:p>
          <a:p>
            <a:r>
              <a:rPr lang="es-MX" dirty="0" smtClean="0"/>
              <a:t>cuando dos variables se hallan relacionadas entre sí es difícil determinar cuál de ellas es la causa y cuál el efecto; al intentar clasificar a los sujetos en grupos dicotómicos a fin de establecer comparaciones entre ellos,</a:t>
            </a:r>
          </a:p>
        </p:txBody>
      </p:sp>
    </p:spTree>
  </p:cSld>
  <p:clrMapOvr>
    <a:masterClrMapping/>
  </p:clrMapOvr>
  <p:transition>
    <p:wipe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interrelaciones</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pPr>
              <a:buNone/>
            </a:pPr>
            <a:r>
              <a:rPr lang="es-MX" i="1" dirty="0" smtClean="0"/>
              <a:t>Estudios causales comparativos:</a:t>
            </a:r>
          </a:p>
          <a:p>
            <a:r>
              <a:rPr lang="es-MX" dirty="0" smtClean="0"/>
              <a:t>los fenómenos sociales sólo presentan similitudes si los incluimos en las más amplias categorías, aunque sabemos que los hechos sociales no se clasifican automáticamente en categorías exclusivas</a:t>
            </a:r>
          </a:p>
        </p:txBody>
      </p:sp>
    </p:spTree>
  </p:cSld>
  <p:clrMapOvr>
    <a:masterClrMapping/>
  </p:clrMapOvr>
  <p:transition>
    <p:wipe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interrelaciones</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pPr>
              <a:buNone/>
            </a:pPr>
            <a:r>
              <a:rPr lang="es-MX" i="1" dirty="0" smtClean="0"/>
              <a:t>Estudios causales comparativos:</a:t>
            </a:r>
          </a:p>
          <a:p>
            <a:r>
              <a:rPr lang="es-MX" dirty="0" smtClean="0"/>
              <a:t>por lo general la comparación entre dos variables indefinidas proporciona escasa información útil sobre el fenómeno que se pretende explicar);</a:t>
            </a:r>
          </a:p>
        </p:txBody>
      </p:sp>
    </p:spTree>
  </p:cSld>
  <p:clrMapOvr>
    <a:masterClrMapping/>
  </p:clrMapOvr>
  <p:transition>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interrelaciones</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pPr>
              <a:buNone/>
            </a:pPr>
            <a:r>
              <a:rPr lang="es-MX" i="1" dirty="0" smtClean="0"/>
              <a:t>Estudios causales comparativos:</a:t>
            </a:r>
          </a:p>
          <a:p>
            <a:r>
              <a:rPr lang="es-MX" dirty="0" smtClean="0"/>
              <a:t>cuando se trata de estudios en los que se comparan situaciones normales, la tarea de seleccionar no requiere los mismos cuidados y precauciones que en el caso de los estudios experimentales,</a:t>
            </a:r>
          </a:p>
        </p:txBody>
      </p:sp>
    </p:spTree>
  </p:cSld>
  <p:clrMapOvr>
    <a:masterClrMapping/>
  </p:clrMapOvr>
  <p:transition>
    <p:wipe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interrelaciones</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pPr>
              <a:buNone/>
            </a:pPr>
            <a:r>
              <a:rPr lang="es-MX" i="1" dirty="0" smtClean="0"/>
              <a:t>Estudios causales comparativos:</a:t>
            </a:r>
          </a:p>
          <a:p>
            <a:r>
              <a:rPr lang="es-MX" dirty="0" smtClean="0"/>
              <a:t>generalmente resulta difícil hallar grupos de elementos que sean similares en todos sus aspectos, excepto en lo que respecta al hecho de hallarse expuestos a una variable distinta</a:t>
            </a:r>
          </a:p>
        </p:txBody>
      </p:sp>
    </p:spTree>
  </p:cSld>
  <p:clrMapOvr>
    <a:masterClrMapping/>
  </p:clrMapOvr>
  <p:transition>
    <p:wipe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interrelaciones</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pPr>
              <a:buNone/>
            </a:pPr>
            <a:r>
              <a:rPr lang="es-MX" i="1" dirty="0" smtClean="0"/>
              <a:t>Estudios causales comparativos:</a:t>
            </a:r>
          </a:p>
          <a:p>
            <a:r>
              <a:rPr lang="es-MX" dirty="0" smtClean="0"/>
              <a:t>Siempre existe el peligro de que los grupos presenten diferencias en relación con otras dimensiones —salud, inteligencia, antecedentes familiares, experiencia anterior— que pueden afectar los resultados del estudio.</a:t>
            </a:r>
          </a:p>
        </p:txBody>
      </p:sp>
    </p:spTree>
  </p:cSld>
  <p:clrMapOvr>
    <a:masterClrMapping/>
  </p:clrMapOvr>
  <p:transition>
    <p:wipe dir="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interrelaciones</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r>
              <a:rPr lang="es-MX" i="1" dirty="0" smtClean="0"/>
              <a:t>Estudios de correlación:</a:t>
            </a:r>
          </a:p>
          <a:p>
            <a:r>
              <a:rPr lang="es-MX" dirty="0" smtClean="0"/>
              <a:t>Se utilizan para determinar la medida en que dos variables se correlacionan entre sí, es decir el grado en que las variaciones que sufre un factor se corresponden con las que experimenta el otro.</a:t>
            </a:r>
          </a:p>
        </p:txBody>
      </p:sp>
    </p:spTree>
  </p:cSld>
  <p:clrMapOvr>
    <a:masterClrMapping/>
  </p:clrMapOvr>
  <p:transition>
    <p:wipe dir="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interrelaciones</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r>
              <a:rPr lang="es-MX" i="1" dirty="0" smtClean="0"/>
              <a:t>Estudios de correlación:</a:t>
            </a:r>
          </a:p>
          <a:p>
            <a:r>
              <a:rPr lang="es-MX" dirty="0" smtClean="0"/>
              <a:t>Las variables pueden hallarse estrecha o parcialmente relacionadas entre sí, pero también es posible que no exista entre ellas relación alguna. </a:t>
            </a:r>
          </a:p>
        </p:txBody>
      </p:sp>
    </p:spTree>
  </p:cSld>
  <p:clrMapOvr>
    <a:masterClrMapping/>
  </p:clrMapOvr>
  <p:transition>
    <p:wipe dir="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interrelaciones</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r>
              <a:rPr lang="es-MX" i="1" dirty="0" smtClean="0"/>
              <a:t>Estudios de correlación:</a:t>
            </a:r>
          </a:p>
          <a:p>
            <a:r>
              <a:rPr lang="es-MX" dirty="0" smtClean="0"/>
              <a:t>Puede decirse, en general, que la magnitud de una correlación depende de la medida en que los valores de dos variables aumenten o disminuyan en la misma o en diferente dirección. </a:t>
            </a:r>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s-ES" sz="4000" b="1"/>
              <a:t>INVESTIGACIÓN DESCRIPTIVA</a:t>
            </a:r>
          </a:p>
        </p:txBody>
      </p:sp>
      <p:sp>
        <p:nvSpPr>
          <p:cNvPr id="3075" name="Rectangle 3"/>
          <p:cNvSpPr>
            <a:spLocks noGrp="1" noChangeArrowheads="1"/>
          </p:cNvSpPr>
          <p:nvPr>
            <p:ph idx="1"/>
          </p:nvPr>
        </p:nvSpPr>
        <p:spPr/>
        <p:txBody>
          <a:bodyPr/>
          <a:lstStyle/>
          <a:p>
            <a:r>
              <a:rPr lang="es-MX" dirty="0" smtClean="0"/>
              <a:t>La investigación cualitativa a menudo tiene el objetivo de la descripción y los investigadores de seguimiento con exámenes de por qué las observaciones existen y cuáles son las implicaciones de los hallazgos son.</a:t>
            </a:r>
            <a:endParaRPr lang="es-ES" dirty="0"/>
          </a:p>
        </p:txBody>
      </p:sp>
    </p:spTree>
  </p:cSld>
  <p:clrMapOvr>
    <a:masterClrMapping/>
  </p:clrMapOvr>
  <p:transition>
    <p:wipe dir="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interrelaciones</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r>
              <a:rPr lang="es-MX" sz="2800" i="1" dirty="0" smtClean="0"/>
              <a:t>Estudios de correlación:</a:t>
            </a:r>
          </a:p>
          <a:p>
            <a:r>
              <a:rPr lang="es-MX" sz="2800" dirty="0" smtClean="0"/>
              <a:t>Si los valores de dos variables aumentan o disminuyen de la misma manera, existe una correlación positiva; si, en cambio, los valores de una variable aumentan en tanto que disminuyen los de la otra, se trata de una correlación negativa; y si los valores de una variable aumentan, los de la otra pueden aumentar o disminuir, entonces hay poca o ninguna correlación. </a:t>
            </a:r>
          </a:p>
        </p:txBody>
      </p:sp>
    </p:spTree>
  </p:cSld>
  <p:clrMapOvr>
    <a:masterClrMapping/>
  </p:clrMapOvr>
  <p:transition>
    <p:wipe dir="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interrelaciones</a:t>
            </a:r>
            <a:endParaRPr lang="es-ES" sz="3200" b="1" dirty="0"/>
          </a:p>
        </p:txBody>
      </p:sp>
      <p:cxnSp>
        <p:nvCxnSpPr>
          <p:cNvPr id="6" name="5 Conector recto"/>
          <p:cNvCxnSpPr/>
          <p:nvPr/>
        </p:nvCxnSpPr>
        <p:spPr bwMode="auto">
          <a:xfrm>
            <a:off x="611560" y="3573016"/>
            <a:ext cx="1944216"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9" name="8 Conector recto"/>
          <p:cNvCxnSpPr/>
          <p:nvPr/>
        </p:nvCxnSpPr>
        <p:spPr bwMode="auto">
          <a:xfrm rot="5400000" flipH="1" flipV="1">
            <a:off x="-108520" y="2852936"/>
            <a:ext cx="1872208"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10" name="9 Conector recto"/>
          <p:cNvCxnSpPr/>
          <p:nvPr/>
        </p:nvCxnSpPr>
        <p:spPr bwMode="auto">
          <a:xfrm>
            <a:off x="5148064" y="3501008"/>
            <a:ext cx="1944216"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11" name="10 Conector recto"/>
          <p:cNvCxnSpPr/>
          <p:nvPr/>
        </p:nvCxnSpPr>
        <p:spPr bwMode="auto">
          <a:xfrm rot="5400000" flipH="1" flipV="1">
            <a:off x="4427984" y="2780928"/>
            <a:ext cx="1872208"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12" name="11 Conector recto"/>
          <p:cNvCxnSpPr/>
          <p:nvPr/>
        </p:nvCxnSpPr>
        <p:spPr bwMode="auto">
          <a:xfrm>
            <a:off x="1403648" y="6021288"/>
            <a:ext cx="1944216"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13" name="12 Conector recto"/>
          <p:cNvCxnSpPr/>
          <p:nvPr/>
        </p:nvCxnSpPr>
        <p:spPr bwMode="auto">
          <a:xfrm rot="5400000" flipH="1" flipV="1">
            <a:off x="683568" y="5301208"/>
            <a:ext cx="1872208"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14" name="13 Conector recto"/>
          <p:cNvCxnSpPr/>
          <p:nvPr/>
        </p:nvCxnSpPr>
        <p:spPr bwMode="auto">
          <a:xfrm>
            <a:off x="5940152" y="5949280"/>
            <a:ext cx="1944216"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15" name="14 Conector recto"/>
          <p:cNvCxnSpPr/>
          <p:nvPr/>
        </p:nvCxnSpPr>
        <p:spPr bwMode="auto">
          <a:xfrm rot="5400000" flipH="1" flipV="1">
            <a:off x="5220072" y="5229200"/>
            <a:ext cx="1872208"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6" name="Rectangle 2"/>
          <p:cNvSpPr txBox="1">
            <a:spLocks noChangeArrowheads="1"/>
          </p:cNvSpPr>
          <p:nvPr/>
        </p:nvSpPr>
        <p:spPr bwMode="auto">
          <a:xfrm>
            <a:off x="611560" y="3645024"/>
            <a:ext cx="2952328" cy="5760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MX" sz="2400" b="0" i="0" u="none" strike="noStrike" kern="0" cap="none" spc="0" normalizeH="0" baseline="0" noProof="0" dirty="0" err="1" smtClean="0">
                <a:ln>
                  <a:noFill/>
                </a:ln>
                <a:solidFill>
                  <a:srgbClr val="03042B"/>
                </a:solidFill>
                <a:effectLst/>
                <a:uLnTx/>
                <a:uFillTx/>
                <a:latin typeface="+mj-lt"/>
                <a:ea typeface="+mj-ea"/>
                <a:cs typeface="+mj-cs"/>
              </a:rPr>
              <a:t>Relaci</a:t>
            </a:r>
            <a:r>
              <a:rPr lang="es-MX" sz="2400" kern="0" dirty="0" err="1" smtClean="0">
                <a:solidFill>
                  <a:srgbClr val="03042B"/>
                </a:solidFill>
                <a:latin typeface="+mj-lt"/>
                <a:ea typeface="+mj-ea"/>
                <a:cs typeface="+mj-cs"/>
              </a:rPr>
              <a:t>ón</a:t>
            </a:r>
            <a:r>
              <a:rPr lang="es-MX" sz="2400" kern="0" dirty="0" smtClean="0">
                <a:solidFill>
                  <a:srgbClr val="03042B"/>
                </a:solidFill>
                <a:latin typeface="+mj-lt"/>
                <a:ea typeface="+mj-ea"/>
                <a:cs typeface="+mj-cs"/>
              </a:rPr>
              <a:t> positiva</a:t>
            </a:r>
            <a:endParaRPr kumimoji="0" lang="es-ES" sz="2400" b="1" i="0" u="none" strike="noStrike" kern="0" cap="none" spc="0" normalizeH="0" baseline="0" noProof="0" dirty="0">
              <a:ln>
                <a:noFill/>
              </a:ln>
              <a:solidFill>
                <a:srgbClr val="03042B"/>
              </a:solidFill>
              <a:effectLst/>
              <a:uLnTx/>
              <a:uFillTx/>
              <a:latin typeface="+mj-lt"/>
              <a:ea typeface="+mj-ea"/>
              <a:cs typeface="+mj-cs"/>
            </a:endParaRPr>
          </a:p>
        </p:txBody>
      </p:sp>
      <p:sp>
        <p:nvSpPr>
          <p:cNvPr id="17" name="Rectangle 2"/>
          <p:cNvSpPr txBox="1">
            <a:spLocks noChangeArrowheads="1"/>
          </p:cNvSpPr>
          <p:nvPr/>
        </p:nvSpPr>
        <p:spPr bwMode="auto">
          <a:xfrm>
            <a:off x="5364088" y="3573016"/>
            <a:ext cx="2952328" cy="5760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MX" sz="2400" b="0" i="0" u="none" strike="noStrike" kern="0" cap="none" spc="0" normalizeH="0" baseline="0" noProof="0" dirty="0" err="1" smtClean="0">
                <a:ln>
                  <a:noFill/>
                </a:ln>
                <a:solidFill>
                  <a:srgbClr val="03042B"/>
                </a:solidFill>
                <a:effectLst/>
                <a:uLnTx/>
                <a:uFillTx/>
                <a:latin typeface="+mj-lt"/>
                <a:ea typeface="+mj-ea"/>
                <a:cs typeface="+mj-cs"/>
              </a:rPr>
              <a:t>Relaci</a:t>
            </a:r>
            <a:r>
              <a:rPr lang="es-MX" sz="2400" kern="0" dirty="0" err="1" smtClean="0">
                <a:solidFill>
                  <a:srgbClr val="03042B"/>
                </a:solidFill>
                <a:latin typeface="+mj-lt"/>
                <a:ea typeface="+mj-ea"/>
                <a:cs typeface="+mj-cs"/>
              </a:rPr>
              <a:t>ón</a:t>
            </a:r>
            <a:r>
              <a:rPr lang="es-MX" sz="2400" kern="0" dirty="0" smtClean="0">
                <a:solidFill>
                  <a:srgbClr val="03042B"/>
                </a:solidFill>
                <a:latin typeface="+mj-lt"/>
                <a:ea typeface="+mj-ea"/>
                <a:cs typeface="+mj-cs"/>
              </a:rPr>
              <a:t> negativa</a:t>
            </a:r>
            <a:endParaRPr kumimoji="0" lang="es-ES" sz="2400" b="1" i="0" u="none" strike="noStrike" kern="0" cap="none" spc="0" normalizeH="0" baseline="0" noProof="0" dirty="0">
              <a:ln>
                <a:noFill/>
              </a:ln>
              <a:solidFill>
                <a:srgbClr val="03042B"/>
              </a:solidFill>
              <a:effectLst/>
              <a:uLnTx/>
              <a:uFillTx/>
              <a:latin typeface="+mj-lt"/>
              <a:ea typeface="+mj-ea"/>
              <a:cs typeface="+mj-cs"/>
            </a:endParaRPr>
          </a:p>
        </p:txBody>
      </p:sp>
      <p:sp>
        <p:nvSpPr>
          <p:cNvPr id="18" name="Rectangle 2"/>
          <p:cNvSpPr txBox="1">
            <a:spLocks noChangeArrowheads="1"/>
          </p:cNvSpPr>
          <p:nvPr/>
        </p:nvSpPr>
        <p:spPr bwMode="auto">
          <a:xfrm>
            <a:off x="1619672" y="6021288"/>
            <a:ext cx="2952328" cy="5760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MX" sz="2400" b="0" i="0" u="none" strike="noStrike" kern="0" cap="none" spc="0" normalizeH="0" baseline="0" noProof="0" dirty="0" smtClean="0">
                <a:ln>
                  <a:noFill/>
                </a:ln>
                <a:solidFill>
                  <a:srgbClr val="03042B"/>
                </a:solidFill>
                <a:effectLst/>
                <a:uLnTx/>
                <a:uFillTx/>
                <a:latin typeface="+mj-lt"/>
                <a:ea typeface="+mj-ea"/>
                <a:cs typeface="+mj-cs"/>
              </a:rPr>
              <a:t>Sin </a:t>
            </a:r>
            <a:r>
              <a:rPr kumimoji="0" lang="es-MX" sz="2400" b="0" i="0" u="none" strike="noStrike" kern="0" cap="none" spc="0" normalizeH="0" baseline="0" noProof="0" dirty="0" err="1" smtClean="0">
                <a:ln>
                  <a:noFill/>
                </a:ln>
                <a:solidFill>
                  <a:srgbClr val="03042B"/>
                </a:solidFill>
                <a:effectLst/>
                <a:uLnTx/>
                <a:uFillTx/>
                <a:latin typeface="+mj-lt"/>
                <a:ea typeface="+mj-ea"/>
                <a:cs typeface="+mj-cs"/>
              </a:rPr>
              <a:t>relaci</a:t>
            </a:r>
            <a:r>
              <a:rPr lang="es-MX" sz="2400" kern="0" dirty="0" err="1" smtClean="0">
                <a:solidFill>
                  <a:srgbClr val="03042B"/>
                </a:solidFill>
                <a:latin typeface="+mj-lt"/>
                <a:ea typeface="+mj-ea"/>
                <a:cs typeface="+mj-cs"/>
              </a:rPr>
              <a:t>ón</a:t>
            </a:r>
            <a:endParaRPr kumimoji="0" lang="es-ES" sz="2400" b="1" i="0" u="none" strike="noStrike" kern="0" cap="none" spc="0" normalizeH="0" baseline="0" noProof="0" dirty="0">
              <a:ln>
                <a:noFill/>
              </a:ln>
              <a:solidFill>
                <a:srgbClr val="03042B"/>
              </a:solidFill>
              <a:effectLst/>
              <a:uLnTx/>
              <a:uFillTx/>
              <a:latin typeface="+mj-lt"/>
              <a:ea typeface="+mj-ea"/>
              <a:cs typeface="+mj-cs"/>
            </a:endParaRPr>
          </a:p>
        </p:txBody>
      </p:sp>
      <p:sp>
        <p:nvSpPr>
          <p:cNvPr id="19" name="Rectangle 2"/>
          <p:cNvSpPr txBox="1">
            <a:spLocks noChangeArrowheads="1"/>
          </p:cNvSpPr>
          <p:nvPr/>
        </p:nvSpPr>
        <p:spPr bwMode="auto">
          <a:xfrm>
            <a:off x="6191672" y="5949280"/>
            <a:ext cx="2952328" cy="5760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defRPr/>
            </a:pPr>
            <a:r>
              <a:rPr lang="es-MX" sz="2400" kern="0" dirty="0">
                <a:solidFill>
                  <a:srgbClr val="03042B"/>
                </a:solidFill>
              </a:rPr>
              <a:t>Sin relación</a:t>
            </a:r>
            <a:endParaRPr lang="es-ES" sz="2400" b="1" kern="0" dirty="0">
              <a:solidFill>
                <a:srgbClr val="03042B"/>
              </a:solidFill>
            </a:endParaRPr>
          </a:p>
        </p:txBody>
      </p:sp>
    </p:spTree>
  </p:cSld>
  <p:clrMapOvr>
    <a:masterClrMapping/>
  </p:clrMapOvr>
  <p:transition>
    <p:wipe dir="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interrelaciones</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r>
              <a:rPr lang="es-MX" i="1" dirty="0" smtClean="0"/>
              <a:t>Estudios de correlación:</a:t>
            </a:r>
          </a:p>
          <a:p>
            <a:r>
              <a:rPr lang="es-MX" dirty="0" smtClean="0"/>
              <a:t>En consecuencia la gama de correlaciones se extiende desde la perfecta correlación negativa hasta la no correlación o la perfecta correlación positiva. Las técnicas de correlación son muy útiles en los estudios de carácter predictivo.</a:t>
            </a:r>
          </a:p>
        </p:txBody>
      </p:sp>
    </p:spTree>
  </p:cSld>
  <p:clrMapOvr>
    <a:masterClrMapping/>
  </p:clrMapOvr>
  <p:transition>
    <p:wipe dir="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interrelaciones</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r>
              <a:rPr lang="es-MX" i="1" dirty="0" smtClean="0"/>
              <a:t>Estudios de correlación:</a:t>
            </a:r>
          </a:p>
          <a:p>
            <a:r>
              <a:rPr lang="es-MX" dirty="0" smtClean="0"/>
              <a:t>Si bien el coeficiente de correlación sólo permite expresar en términos cuantitativos el grado de relación que dos variables guardan entre sí, no significa que tal relación sea de orden causal.</a:t>
            </a:r>
          </a:p>
        </p:txBody>
      </p:sp>
    </p:spTree>
  </p:cSld>
  <p:clrMapOvr>
    <a:masterClrMapping/>
  </p:clrMapOvr>
  <p:transition>
    <p:wipe dir="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interrelaciones</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r>
              <a:rPr lang="es-MX" i="1" dirty="0" smtClean="0"/>
              <a:t>Estudios de correlación:</a:t>
            </a:r>
          </a:p>
          <a:p>
            <a:r>
              <a:rPr lang="es-MX" dirty="0" smtClean="0"/>
              <a:t>Para interpretar el significado de una relación se debe recurrir al análisis lógico, porque la computación estadística no dilucida el problema. </a:t>
            </a:r>
          </a:p>
          <a:p>
            <a:r>
              <a:rPr lang="es-MX" dirty="0" smtClean="0"/>
              <a:t>Sus riesgos son los mismos que en los estudios causales comparativos.</a:t>
            </a:r>
          </a:p>
        </p:txBody>
      </p:sp>
    </p:spTree>
  </p:cSld>
  <p:clrMapOvr>
    <a:masterClrMapping/>
  </p:clrMapOvr>
  <p:transition>
    <p:wipe dir="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desarrollo</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r>
              <a:rPr lang="es-MX" dirty="0" smtClean="0"/>
              <a:t>Consiste en determinar no sólo las interrelaciones y el estado en que se hallan los fenómenos, sino también en los cambios que se producen en el transcurso del tiempo. </a:t>
            </a:r>
          </a:p>
        </p:txBody>
      </p:sp>
    </p:spTree>
  </p:cSld>
  <p:clrMapOvr>
    <a:masterClrMapping/>
  </p:clrMapOvr>
  <p:transition>
    <p:wipe dir="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desarrollo</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r>
              <a:rPr lang="es-MX" dirty="0" smtClean="0"/>
              <a:t>En él se describe el desarrollo que experimentan las variables durante un lapso que puede abarcar meses o años. </a:t>
            </a:r>
          </a:p>
        </p:txBody>
      </p:sp>
    </p:spTree>
  </p:cSld>
  <p:clrMapOvr>
    <a:masterClrMapping/>
  </p:clrMapOvr>
  <p:transition>
    <p:wipe dir="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desarrollo</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r>
              <a:rPr lang="es-MX" sz="2800" dirty="0" smtClean="0"/>
              <a:t>Abarca estudios de crecimiento y de tendencia. Los estudios de crecimiento se refieren a la identificación de los diversos factores interrelacionados que influyen sobre el crecimiento en sus diferentes etapas, saber en qué momento se tornan observables los diversos aspectos y cuándo surgen, permanecen estacionarios, alcanzan su desarrollo óptimo y, finalmente, decaen. </a:t>
            </a:r>
          </a:p>
        </p:txBody>
      </p:sp>
    </p:spTree>
  </p:cSld>
  <p:clrMapOvr>
    <a:masterClrMapping/>
  </p:clrMapOvr>
  <p:transition>
    <p:wipe dir="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desarrollo</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r>
              <a:rPr lang="es-MX" dirty="0" smtClean="0"/>
              <a:t>Para el estudio del desarrollo humano se usan dos métodos: las técnicas lineales y las de corte transversal. En ambos tipos de investigación, se deben efectuar una serie de observaciones sistemáticas. </a:t>
            </a:r>
          </a:p>
        </p:txBody>
      </p:sp>
    </p:spTree>
  </p:cSld>
  <p:clrMapOvr>
    <a:masterClrMapping/>
  </p:clrMapOvr>
  <p:transition>
    <p:wipe dir="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desarrollo</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r>
              <a:rPr lang="es-MX" dirty="0" smtClean="0"/>
              <a:t>El objetivo de las técnicas lineales es medir el grado de crecimiento de determinados niños en diferentes edades, por ejemplo; y en los de corte transversal no se medirían los mismos niños a intervalos regulares, sino se efectuaría un registro de medidas de diferentes niños pertenecientes a distintos grupos de edad. </a:t>
            </a: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s-ES" sz="4000" b="1"/>
              <a:t>INVESTIGACIÓN DESCRIPTIVA</a:t>
            </a:r>
          </a:p>
        </p:txBody>
      </p:sp>
      <p:sp>
        <p:nvSpPr>
          <p:cNvPr id="3075" name="Rectangle 3"/>
          <p:cNvSpPr>
            <a:spLocks noGrp="1" noChangeArrowheads="1"/>
          </p:cNvSpPr>
          <p:nvPr>
            <p:ph idx="1"/>
          </p:nvPr>
        </p:nvSpPr>
        <p:spPr/>
        <p:txBody>
          <a:bodyPr/>
          <a:lstStyle/>
          <a:p>
            <a:r>
              <a:rPr lang="es-MX" dirty="0" smtClean="0"/>
              <a:t>El resumen descriptivo de investigación se ocupa de todo lo que se puede contar y estudiado. Pero siempre hay restricciones al respecto. Su investigación debe tener un impacto en las vidas de la gente que le rodea</a:t>
            </a:r>
            <a:endParaRPr lang="es-ES" dirty="0"/>
          </a:p>
        </p:txBody>
      </p:sp>
    </p:spTree>
  </p:cSld>
  <p:clrMapOvr>
    <a:masterClrMapping/>
  </p:clrMapOvr>
  <p:transition>
    <p:wipe dir="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desarrollo</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r>
              <a:rPr lang="es-MX" sz="2800" i="1" dirty="0" smtClean="0"/>
              <a:t>Los estudios de corte transversal incluyen generalmente a una mayor cantidad de sujetos, y describen un número menos de factores de crecimiento que los estudios lineales. </a:t>
            </a:r>
          </a:p>
          <a:p>
            <a:r>
              <a:rPr lang="es-MX" sz="2800" i="1" dirty="0" smtClean="0"/>
              <a:t>La técnica de corte transversal se usa con más frecuencia por su bajo costo y porque ocupa menos tiempo; la técnica lineal es el más adecuado para estudiar el desarrollo humano. </a:t>
            </a:r>
          </a:p>
        </p:txBody>
      </p:sp>
    </p:spTree>
  </p:cSld>
  <p:clrMapOvr>
    <a:masterClrMapping/>
  </p:clrMapOvr>
  <p:transition>
    <p:wipe dir="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desarrollo</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r>
              <a:rPr lang="es-MX" dirty="0" smtClean="0"/>
              <a:t>Ambas técnicas plantean problemas de muestreo: en los de corte transversal es posible que los diferentes sujetos de cada nivel de edad no sean comparables; los lineales obtienen información de un número limitado de sujetos, sin la confiabilidad de muestras más amplias, </a:t>
            </a:r>
          </a:p>
        </p:txBody>
      </p:sp>
    </p:spTree>
  </p:cSld>
  <p:clrMapOvr>
    <a:masterClrMapping/>
  </p:clrMapOvr>
  <p:transition>
    <p:wipe dir="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desarrollo</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r>
              <a:rPr lang="es-MX" dirty="0" smtClean="0"/>
              <a:t>Asimismo la dificultad para el investigador de evaluar y perfeccionar con cierta frecuencia sus técnicas, pues una vez iniciada la investigación no es posible interrumpirla para modificar o mejorar los procedimientos empleados. </a:t>
            </a:r>
          </a:p>
        </p:txBody>
      </p:sp>
    </p:spTree>
  </p:cSld>
  <p:clrMapOvr>
    <a:masterClrMapping/>
  </p:clrMapOvr>
  <p:transition>
    <p:wipe dir="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desarrollo</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r>
              <a:rPr lang="es-MX" dirty="0" smtClean="0"/>
              <a:t>Para estudios lineales hacen falta apoyos económicos y un equipo de trabajo ininterrumpido durante años. Los estudios de tendencia consisten en obtener datos sobre aspectos sociales, económicos y políticos y en analizarlos posteriormente para identificar las tendencias fundamentales y predecir los hechos que pueden producirse en el futuro.</a:t>
            </a:r>
          </a:p>
        </p:txBody>
      </p:sp>
    </p:spTree>
  </p:cSld>
  <p:clrMapOvr>
    <a:masterClrMapping/>
  </p:clrMapOvr>
  <p:transition>
    <p:wipe dir="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desarrollo</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r>
              <a:rPr lang="es-MX" sz="2800" dirty="0" smtClean="0"/>
              <a:t>En ellos se combinan a veces técnicas históricas, documentales y las que se usan en las encuestas. Resulta aventurado formular predicciones basadas en los datos de tendencia social, porque las condiciones económicas, los avances tecnológicos, las guerras, las aspiraciones individuales y otros hechos imprevisibles pueden modificar de manera repentina el curso esperado de los acontecimientos.</a:t>
            </a:r>
          </a:p>
        </p:txBody>
      </p:sp>
    </p:spTree>
  </p:cSld>
  <p:clrMapOvr>
    <a:masterClrMapping/>
  </p:clrMapOvr>
  <p:transition>
    <p:wipe dir="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desarrollo</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r>
              <a:rPr lang="es-MX" dirty="0" smtClean="0"/>
              <a:t>A causa de los innumerables factores </a:t>
            </a:r>
            <a:r>
              <a:rPr lang="es-MX" dirty="0" err="1" smtClean="0"/>
              <a:t>impredictibles</a:t>
            </a:r>
            <a:r>
              <a:rPr lang="es-MX" dirty="0" smtClean="0"/>
              <a:t> que pueden ejercer influencia sobre los fenómenos sociales, la duración de los análisis de tendencia afecta en una medida considerable la validez de la predicción</a:t>
            </a:r>
          </a:p>
        </p:txBody>
      </p:sp>
    </p:spTree>
  </p:cSld>
  <p:clrMapOvr>
    <a:masterClrMapping/>
  </p:clrMapOvr>
  <p:transition>
    <p:wipe dir="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s-MX" sz="3200" dirty="0" smtClean="0"/>
              <a:t>Tipos de investigación descriptiva</a:t>
            </a:r>
            <a:br>
              <a:rPr lang="es-MX" sz="3200" dirty="0" smtClean="0"/>
            </a:br>
            <a:r>
              <a:rPr lang="es-MX" sz="3200" dirty="0" smtClean="0"/>
              <a:t>Estudios de desarrollo</a:t>
            </a:r>
            <a:endParaRPr lang="es-ES" sz="3200" b="1" dirty="0"/>
          </a:p>
        </p:txBody>
      </p:sp>
      <p:sp>
        <p:nvSpPr>
          <p:cNvPr id="36867" name="Rectangle 3"/>
          <p:cNvSpPr>
            <a:spLocks noGrp="1" noChangeArrowheads="1"/>
          </p:cNvSpPr>
          <p:nvPr>
            <p:ph idx="1"/>
          </p:nvPr>
        </p:nvSpPr>
        <p:spPr>
          <a:xfrm>
            <a:off x="395536" y="1981200"/>
            <a:ext cx="8424936" cy="4114800"/>
          </a:xfrm>
        </p:spPr>
        <p:txBody>
          <a:bodyPr/>
          <a:lstStyle/>
          <a:p>
            <a:r>
              <a:rPr lang="es-MX" dirty="0" smtClean="0"/>
              <a:t>La mayoría de las predicciones de largo alcance constituyen meras estimaciones, en tanto que las que se refieren a lapsos más breves gozan de mayores posibilidades de certeza.</a:t>
            </a:r>
          </a:p>
        </p:txBody>
      </p:sp>
    </p:spTree>
  </p:cSld>
  <p:clrMapOvr>
    <a:masterClrMapping/>
  </p:clrMapOvr>
  <p:transition>
    <p:wipe dir="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lgn="l"/>
            <a:r>
              <a:rPr lang="es-MX" sz="3200" dirty="0" smtClean="0"/>
              <a:t>Al fin!</a:t>
            </a:r>
            <a:endParaRPr lang="es-ES" sz="3200" b="1" dirty="0"/>
          </a:p>
        </p:txBody>
      </p:sp>
      <p:pic>
        <p:nvPicPr>
          <p:cNvPr id="4" name="3 Imagen" descr="nemo.jpg"/>
          <p:cNvPicPr>
            <a:picLocks noChangeAspect="1"/>
          </p:cNvPicPr>
          <p:nvPr/>
        </p:nvPicPr>
        <p:blipFill>
          <a:blip r:embed="rId2" cstate="print"/>
          <a:stretch>
            <a:fillRect/>
          </a:stretch>
        </p:blipFill>
        <p:spPr>
          <a:xfrm>
            <a:off x="2051720" y="2492896"/>
            <a:ext cx="5080000" cy="3568700"/>
          </a:xfrm>
          <a:prstGeom prst="rect">
            <a:avLst/>
          </a:prstGeom>
        </p:spPr>
      </p:pic>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s-ES" sz="4000" b="1"/>
              <a:t>INVESTIGACIÓN DESCRIPTIVA</a:t>
            </a:r>
          </a:p>
        </p:txBody>
      </p:sp>
      <p:sp>
        <p:nvSpPr>
          <p:cNvPr id="3075" name="Rectangle 3"/>
          <p:cNvSpPr>
            <a:spLocks noGrp="1" noChangeArrowheads="1"/>
          </p:cNvSpPr>
          <p:nvPr>
            <p:ph idx="1"/>
          </p:nvPr>
        </p:nvSpPr>
        <p:spPr/>
        <p:txBody>
          <a:bodyPr/>
          <a:lstStyle/>
          <a:p>
            <a:r>
              <a:rPr lang="es-MX" dirty="0" smtClean="0"/>
              <a:t>Por ejemplo, la búsqueda de la dificultad más frecuente que afecta a los alumnos de un grupo. </a:t>
            </a:r>
          </a:p>
          <a:p>
            <a:r>
              <a:rPr lang="es-MX" dirty="0" smtClean="0"/>
              <a:t>Así el profesor lector de la investigación puede pensar qué hacer para prevenir esta dificultad, por lo tanto, más alumnos comprenderán mejor la asignatura.</a:t>
            </a:r>
            <a:endParaRPr lang="es-ES" dirty="0"/>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s-ES" sz="4000" b="1"/>
              <a:t>INVESTIGACIÓN DESCRIPTIVA</a:t>
            </a:r>
          </a:p>
        </p:txBody>
      </p:sp>
      <p:sp>
        <p:nvSpPr>
          <p:cNvPr id="3075" name="Rectangle 3"/>
          <p:cNvSpPr>
            <a:spLocks noGrp="1" noChangeArrowheads="1"/>
          </p:cNvSpPr>
          <p:nvPr>
            <p:ph idx="1"/>
          </p:nvPr>
        </p:nvSpPr>
        <p:spPr/>
        <p:txBody>
          <a:bodyPr/>
          <a:lstStyle/>
          <a:p>
            <a:r>
              <a:rPr lang="es-MX" dirty="0" smtClean="0"/>
              <a:t>También es conocida como la investigación estadística y describe los datos y características de la población o fenómeno en estudio. </a:t>
            </a:r>
          </a:p>
          <a:p>
            <a:r>
              <a:rPr lang="es-MX" dirty="0" smtClean="0"/>
              <a:t>Generalmente responde a las preguntas:</a:t>
            </a:r>
          </a:p>
          <a:p>
            <a:pPr>
              <a:buNone/>
            </a:pPr>
            <a:r>
              <a:rPr lang="es-MX" dirty="0" smtClean="0"/>
              <a:t>   ¿quién, qué, dónde, por que, cuándo y cómo?</a:t>
            </a:r>
            <a:endParaRPr lang="es-ES" dirty="0"/>
          </a:p>
        </p:txBody>
      </p:sp>
    </p:spTree>
  </p:cSld>
  <p:clrMapOvr>
    <a:masterClrMapping/>
  </p:clrMapOvr>
  <p:transition>
    <p:wipe dir="r"/>
  </p:transition>
</p:sld>
</file>

<file path=ppt/theme/theme1.xml><?xml version="1.0" encoding="utf-8"?>
<a:theme xmlns:a="http://schemas.openxmlformats.org/drawingml/2006/main" name="Manzana">
  <a:themeElements>
    <a:clrScheme name="Tema de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a de Offic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Tema de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a de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a de Offi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a de Offic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a de Offi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a de Offi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a de Offi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a de Offi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a de Offi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Manzana</Template>
  <TotalTime>307</TotalTime>
  <Words>3289</Words>
  <Application>Microsoft Office PowerPoint</Application>
  <PresentationFormat>Presentación en pantalla (4:3)</PresentationFormat>
  <Paragraphs>282</Paragraphs>
  <Slides>77</Slides>
  <Notes>0</Notes>
  <HiddenSlides>0</HiddenSlides>
  <MMClips>0</MMClips>
  <ScaleCrop>false</ScaleCrop>
  <HeadingPairs>
    <vt:vector size="4" baseType="variant">
      <vt:variant>
        <vt:lpstr>Tema</vt:lpstr>
      </vt:variant>
      <vt:variant>
        <vt:i4>1</vt:i4>
      </vt:variant>
      <vt:variant>
        <vt:lpstr>Títulos de diapositiva</vt:lpstr>
      </vt:variant>
      <vt:variant>
        <vt:i4>77</vt:i4>
      </vt:variant>
    </vt:vector>
  </HeadingPairs>
  <TitlesOfParts>
    <vt:vector size="78" baseType="lpstr">
      <vt:lpstr>Manzana</vt:lpstr>
      <vt:lpstr>INVESTIGACION DESCRIPTIVA</vt:lpstr>
      <vt:lpstr>INVESTIGACIÓN DESCRIPTIVA</vt:lpstr>
      <vt:lpstr>INVESTIGACIÓN DESCRIPTIVA</vt:lpstr>
      <vt:lpstr>INVESTIGACIÓN DESCRIPTIVA</vt:lpstr>
      <vt:lpstr>INVESTIGACIÓN DESCRIPTIVA</vt:lpstr>
      <vt:lpstr>INVESTIGACIÓN DESCRIPTIVA</vt:lpstr>
      <vt:lpstr>INVESTIGACIÓN DESCRIPTIVA</vt:lpstr>
      <vt:lpstr>INVESTIGACIÓN DESCRIPTIVA</vt:lpstr>
      <vt:lpstr>INVESTIGACIÓN DESCRIPTIVA</vt:lpstr>
      <vt:lpstr>Estudio de:</vt:lpstr>
      <vt:lpstr>Actividad</vt:lpstr>
      <vt:lpstr>INVESTIGACIÓN DESCRIPTIVA</vt:lpstr>
      <vt:lpstr>INVESTIGACIÓN DESCRIPTIVA</vt:lpstr>
      <vt:lpstr>INVESTIGACIÓN DESCRIPTIVA</vt:lpstr>
      <vt:lpstr>INVESTIGACIÓN DESCRIPTIVA</vt:lpstr>
      <vt:lpstr>INVESTIGACIÓN DESCRIPTIVA</vt:lpstr>
      <vt:lpstr>Pasos en breve</vt:lpstr>
      <vt:lpstr>Pasos en extenso</vt:lpstr>
      <vt:lpstr>Pasos en extenso</vt:lpstr>
      <vt:lpstr>Pasos en extenso</vt:lpstr>
      <vt:lpstr>Operaciones típicas o formas de trabajo estandarizadas</vt:lpstr>
      <vt:lpstr>Técnicas típicas de trabajo</vt:lpstr>
      <vt:lpstr>Tipos de Investigación Descriptiva</vt:lpstr>
      <vt:lpstr>Tipos de investigación descriptiva Estudios tipo encuesta</vt:lpstr>
      <vt:lpstr>Tipos de investigación descriptiva Estudios tipo encuesta</vt:lpstr>
      <vt:lpstr>Tipos de investigación descriptiva Estudios tipo encuesta</vt:lpstr>
      <vt:lpstr>Tipos de investigación descriptiva Estudios de interrelaciones</vt:lpstr>
      <vt:lpstr>Tipos de investigación descriptiva Estudios de interrelaciones</vt:lpstr>
      <vt:lpstr>Tipos de investigación descriptiva Estudios de interrelaciones</vt:lpstr>
      <vt:lpstr>Tipos de investigación descriptiva Estudios de interrelaciones</vt:lpstr>
      <vt:lpstr>Tipos de investigación descriptiva Estudios de interrelaciones</vt:lpstr>
      <vt:lpstr>Tipos de investigación descriptiva Estudios de interrelaciones</vt:lpstr>
      <vt:lpstr>Tipos de investigación descriptiva Estudios de interrelaciones</vt:lpstr>
      <vt:lpstr>Tipos de investigación descriptiva Estudios de interrelaciones</vt:lpstr>
      <vt:lpstr>Tipos de investigación descriptiva Estudios de interrelaciones</vt:lpstr>
      <vt:lpstr>Tipos de investigación descriptiva Estudios de interrelaciones</vt:lpstr>
      <vt:lpstr>Tipos de investigación descriptiva Estudios de interrelaciones</vt:lpstr>
      <vt:lpstr>Tipos de investigación descriptiva Estudios de interrelaciones</vt:lpstr>
      <vt:lpstr>Tipos de investigación descriptiva Estudios de interrelaciones</vt:lpstr>
      <vt:lpstr>Tipos de investigación descriptiva Estudios de interrelaciones</vt:lpstr>
      <vt:lpstr>Tipos de investigación descriptiva Estudios de interrelaciones</vt:lpstr>
      <vt:lpstr>Tipos de investigación descriptiva Estudios de interrelaciones</vt:lpstr>
      <vt:lpstr>Tipos de investigación descriptiva Estudios de interrelaciones</vt:lpstr>
      <vt:lpstr>Tipos de investigación descriptiva Estudios de interrelaciones</vt:lpstr>
      <vt:lpstr>Tipos de investigación descriptiva Estudios de interrelaciones</vt:lpstr>
      <vt:lpstr>Tipos de investigación descriptiva Estudios de interrelaciones</vt:lpstr>
      <vt:lpstr>Tipos de investigación descriptiva Estudios de interrelaciones</vt:lpstr>
      <vt:lpstr>Tipos de investigación descriptiva Estudios de interrelaciones</vt:lpstr>
      <vt:lpstr>Tipos de investigación descriptiva Estudios de interrelaciones</vt:lpstr>
      <vt:lpstr>Tipos de investigación descriptiva Estudios de interrelaciones</vt:lpstr>
      <vt:lpstr>Tipos de investigación descriptiva Estudios de interrelaciones</vt:lpstr>
      <vt:lpstr>Tipos de investigación descriptiva Estudios de interrelaciones</vt:lpstr>
      <vt:lpstr>Tipos de investigación descriptiva Estudios de interrelaciones</vt:lpstr>
      <vt:lpstr>Tipos de investigación descriptiva Estudios de interrelaciones</vt:lpstr>
      <vt:lpstr>Tipos de investigación descriptiva Estudios de interrelaciones</vt:lpstr>
      <vt:lpstr>Tipos de investigación descriptiva Estudios de interrelaciones</vt:lpstr>
      <vt:lpstr>Tipos de investigación descriptiva Estudios de interrelaciones</vt:lpstr>
      <vt:lpstr>Tipos de investigación descriptiva Estudios de interrelaciones</vt:lpstr>
      <vt:lpstr>Tipos de investigación descriptiva Estudios de interrelaciones</vt:lpstr>
      <vt:lpstr>Tipos de investigación descriptiva Estudios de interrelaciones</vt:lpstr>
      <vt:lpstr>Tipos de investigación descriptiva Estudios de interrelaciones</vt:lpstr>
      <vt:lpstr>Tipos de investigación descriptiva Estudios de interrelaciones</vt:lpstr>
      <vt:lpstr>Tipos de investigación descriptiva Estudios de interrelaciones</vt:lpstr>
      <vt:lpstr>Tipos de investigación descriptiva Estudios de interrelaciones</vt:lpstr>
      <vt:lpstr>Tipos de investigación descriptiva Estudios de desarrollo</vt:lpstr>
      <vt:lpstr>Tipos de investigación descriptiva Estudios de desarrollo</vt:lpstr>
      <vt:lpstr>Tipos de investigación descriptiva Estudios de desarrollo</vt:lpstr>
      <vt:lpstr>Tipos de investigación descriptiva Estudios de desarrollo</vt:lpstr>
      <vt:lpstr>Tipos de investigación descriptiva Estudios de desarrollo</vt:lpstr>
      <vt:lpstr>Tipos de investigación descriptiva Estudios de desarrollo</vt:lpstr>
      <vt:lpstr>Tipos de investigación descriptiva Estudios de desarrollo</vt:lpstr>
      <vt:lpstr>Tipos de investigación descriptiva Estudios de desarrollo</vt:lpstr>
      <vt:lpstr>Tipos de investigación descriptiva Estudios de desarrollo</vt:lpstr>
      <vt:lpstr>Tipos de investigación descriptiva Estudios de desarrollo</vt:lpstr>
      <vt:lpstr>Tipos de investigación descriptiva Estudios de desarrollo</vt:lpstr>
      <vt:lpstr>Tipos de investigación descriptiva Estudios de desarrollo</vt:lpstr>
      <vt:lpstr>Al fin!</vt:lpstr>
    </vt:vector>
  </TitlesOfParts>
  <Company>Particular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INVESTIGACION DESCRIPTIVA</dc:title>
  <dc:creator>Wenceslao verdugo</dc:creator>
  <cp:keywords>ippson</cp:keywords>
  <cp:lastModifiedBy>Wenceslao Verdugo Rojas</cp:lastModifiedBy>
  <cp:revision>41</cp:revision>
  <dcterms:created xsi:type="dcterms:W3CDTF">2004-09-27T02:03:25Z</dcterms:created>
  <dcterms:modified xsi:type="dcterms:W3CDTF">2010-10-05T22:26:00Z</dcterms:modified>
</cp:coreProperties>
</file>