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handoutMasterIdLst>
    <p:handoutMasterId r:id="rId36"/>
  </p:handoutMasterIdLst>
  <p:sldIdLst>
    <p:sldId id="368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2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7" r:id="rId27"/>
    <p:sldId id="361" r:id="rId28"/>
    <p:sldId id="362" r:id="rId29"/>
    <p:sldId id="370" r:id="rId30"/>
    <p:sldId id="363" r:id="rId31"/>
    <p:sldId id="364" r:id="rId32"/>
    <p:sldId id="365" r:id="rId33"/>
    <p:sldId id="366" r:id="rId34"/>
    <p:sldId id="369" r:id="rId35"/>
  </p:sldIdLst>
  <p:sldSz cx="9144000" cy="6858000" type="screen4x3"/>
  <p:notesSz cx="6858000" cy="97377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2" d="100"/>
          <a:sy n="62" d="100"/>
        </p:scale>
        <p:origin x="14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03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503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454CE7-44DB-49BA-95CF-8751FEC6A55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50" y="76200"/>
            <a:ext cx="7258050" cy="774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6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3017951" cy="3219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752601"/>
            <a:ext cx="4041775" cy="4068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119561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3017951" cy="3219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35570183-8615-4E9B-AFAB-0F1632081E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914400" rtl="0" eaLnBrk="1" latinLnBrk="0" hangingPunct="1">
        <a:spcBef>
          <a:spcPct val="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600" b="1" kern="1200" baseline="0">
          <a:solidFill>
            <a:schemeClr val="accent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48000" y="620689"/>
            <a:ext cx="4188296" cy="1197338"/>
          </a:xfrm>
        </p:spPr>
        <p:txBody>
          <a:bodyPr/>
          <a:lstStyle/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VARIABLES DE INVESTIGACIÓN</a:t>
            </a: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31840" y="1772816"/>
            <a:ext cx="2880320" cy="769640"/>
          </a:xfrm>
        </p:spPr>
        <p:txBody>
          <a:bodyPr/>
          <a:lstStyle/>
          <a:p>
            <a:r>
              <a:rPr lang="es-MX" dirty="0"/>
              <a:t>www.wmvr.org</a:t>
            </a:r>
          </a:p>
        </p:txBody>
      </p:sp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DAFC2156-739A-4EFB-9D6F-44705DBBC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33" y="5373216"/>
            <a:ext cx="2713103" cy="10071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 b="1">
                <a:latin typeface="Arial" charset="0"/>
                <a:cs typeface="Times New Roman" pitchFamily="18" charset="0"/>
              </a:rPr>
              <a:t>	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65125" y="1401236"/>
            <a:ext cx="831133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246438" indent="-3246438"/>
            <a:r>
              <a:rPr lang="es-MX" sz="2800" b="1" dirty="0">
                <a:solidFill>
                  <a:srgbClr val="000000"/>
                </a:solidFill>
                <a:latin typeface="Arial" charset="0"/>
              </a:rPr>
              <a:t>Variable</a:t>
            </a:r>
            <a:r>
              <a:rPr lang="es-MX" sz="2800" b="1" dirty="0">
                <a:latin typeface="Arial" charset="0"/>
              </a:rPr>
              <a:t> continua</a:t>
            </a:r>
            <a:endParaRPr lang="es-PE" sz="2800" b="1" dirty="0">
              <a:latin typeface="Arial" charset="0"/>
            </a:endParaRPr>
          </a:p>
          <a:p>
            <a:pPr marL="3246438" indent="-3246438"/>
            <a:r>
              <a:rPr lang="es-MX" sz="2800" dirty="0">
                <a:latin typeface="Arial" charset="0"/>
              </a:rPr>
              <a:t>Peso de la persona: Entre 70 </a:t>
            </a:r>
            <a:r>
              <a:rPr lang="es-MX" sz="2800" dirty="0" err="1">
                <a:latin typeface="Arial" charset="0"/>
              </a:rPr>
              <a:t>kgs</a:t>
            </a:r>
            <a:r>
              <a:rPr lang="es-MX" sz="2800" dirty="0">
                <a:latin typeface="Arial" charset="0"/>
              </a:rPr>
              <a:t> y 71 </a:t>
            </a:r>
            <a:r>
              <a:rPr lang="es-MX" sz="2800" dirty="0" err="1">
                <a:latin typeface="Arial" charset="0"/>
              </a:rPr>
              <a:t>kgs</a:t>
            </a:r>
            <a:r>
              <a:rPr lang="es-MX" sz="2800" dirty="0">
                <a:latin typeface="Arial" charset="0"/>
              </a:rPr>
              <a:t> existen infinitos valores.</a:t>
            </a:r>
          </a:p>
          <a:p>
            <a:pPr marL="3246438" indent="-3246438"/>
            <a:endParaRPr lang="es-MX" sz="2800" dirty="0">
              <a:latin typeface="Arial" charset="0"/>
            </a:endParaRPr>
          </a:p>
          <a:p>
            <a:pPr marL="3246438" indent="-3246438"/>
            <a:r>
              <a:rPr lang="es-MX" sz="2800" b="1" dirty="0">
                <a:solidFill>
                  <a:srgbClr val="000000"/>
                </a:solidFill>
                <a:latin typeface="Arial" charset="0"/>
              </a:rPr>
              <a:t>Variable</a:t>
            </a:r>
            <a:r>
              <a:rPr lang="es-MX" sz="2800" b="1" dirty="0">
                <a:latin typeface="Arial" charset="0"/>
              </a:rPr>
              <a:t> discreta</a:t>
            </a:r>
            <a:endParaRPr lang="es-PE" sz="2800" b="1" dirty="0">
              <a:latin typeface="Arial" charset="0"/>
            </a:endParaRPr>
          </a:p>
          <a:p>
            <a:pPr marL="3246438" indent="-3246438"/>
            <a:r>
              <a:rPr lang="es-MX" sz="2800" dirty="0">
                <a:latin typeface="Arial" charset="0"/>
              </a:rPr>
              <a:t>Número de hijos: 1, 2, 3 (entre 1 y 2 o entre 2 y 3 no existe otra cantidad).</a:t>
            </a:r>
            <a:endParaRPr lang="es-ES" sz="2800" dirty="0"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7514853" cy="4906615"/>
          </a:xfrm>
          <a:noFill/>
          <a:ln/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MX" sz="2800" b="1" dirty="0">
                <a:solidFill>
                  <a:schemeClr val="tx1"/>
                </a:solidFill>
                <a:latin typeface="Arial" charset="0"/>
              </a:rPr>
              <a:t>Según su amplitud</a:t>
            </a:r>
          </a:p>
          <a:p>
            <a:pPr>
              <a:buFont typeface="Wingdings" pitchFamily="2" charset="2"/>
              <a:buNone/>
            </a:pPr>
            <a:endParaRPr lang="es-MX" sz="2800" b="1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s-MX" sz="2800" dirty="0">
                <a:solidFill>
                  <a:schemeClr val="tx1"/>
                </a:solidFill>
                <a:latin typeface="Arial" charset="0"/>
              </a:rPr>
              <a:t>Individuales</a:t>
            </a:r>
          </a:p>
          <a:p>
            <a:pPr marL="0" indent="0">
              <a:buNone/>
            </a:pPr>
            <a:r>
              <a:rPr lang="es-MX" sz="2800" b="1" dirty="0">
                <a:solidFill>
                  <a:schemeClr val="tx1"/>
                </a:solidFill>
                <a:latin typeface="Arial" charset="0"/>
              </a:rPr>
              <a:t>Las unidades de observación son individuos</a:t>
            </a:r>
          </a:p>
          <a:p>
            <a:pPr marL="0" indent="0">
              <a:buNone/>
            </a:pPr>
            <a:endParaRPr lang="es-MX" sz="2800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s-MX" sz="2800" dirty="0">
                <a:solidFill>
                  <a:schemeClr val="tx1"/>
                </a:solidFill>
                <a:latin typeface="Arial" charset="0"/>
              </a:rPr>
              <a:t>Colectivas</a:t>
            </a:r>
          </a:p>
          <a:p>
            <a:pPr marL="0" indent="0">
              <a:buNone/>
            </a:pPr>
            <a:r>
              <a:rPr lang="es-MX" sz="2800" b="1" dirty="0">
                <a:solidFill>
                  <a:schemeClr val="tx1"/>
                </a:solidFill>
                <a:latin typeface="Arial" charset="0"/>
              </a:rPr>
              <a:t>Las unidades de observación  son colectivos, conjuntos  o grupos (ciudades, estados, universidades, empresas, </a:t>
            </a:r>
            <a:r>
              <a:rPr lang="es-MX" sz="2800" b="1" dirty="0" err="1">
                <a:solidFill>
                  <a:schemeClr val="tx1"/>
                </a:solidFill>
                <a:latin typeface="Arial" charset="0"/>
              </a:rPr>
              <a:t>etc</a:t>
            </a:r>
            <a:r>
              <a:rPr lang="es-MX" sz="2800" b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335463" y="2584450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 b="1">
                <a:latin typeface="Arial" charset="0"/>
                <a:cs typeface="Times New Roman" pitchFamily="18" charset="0"/>
              </a:rPr>
              <a:t>	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304800" y="1016000"/>
            <a:ext cx="5053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MX" sz="3200">
              <a:latin typeface="Arial" charset="0"/>
            </a:endParaRPr>
          </a:p>
          <a:p>
            <a:r>
              <a:rPr lang="es-MX" sz="3200" b="1">
                <a:solidFill>
                  <a:srgbClr val="000000"/>
                </a:solidFill>
                <a:latin typeface="Arial" charset="0"/>
              </a:rPr>
              <a:t>Variable datos colectivos</a:t>
            </a:r>
            <a:endParaRPr lang="es-E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86868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s-MX" sz="2800" dirty="0">
                <a:latin typeface="Arial" charset="0"/>
              </a:rPr>
              <a:t>Grado de instrucción promedio de la población</a:t>
            </a:r>
          </a:p>
          <a:p>
            <a:pPr marL="457200" indent="-457200">
              <a:buFontTx/>
              <a:buChar char="•"/>
            </a:pPr>
            <a:r>
              <a:rPr lang="es-MX" sz="2800" dirty="0">
                <a:latin typeface="Arial" charset="0"/>
              </a:rPr>
              <a:t>Mortalidad infantil</a:t>
            </a:r>
          </a:p>
          <a:p>
            <a:pPr marL="457200" indent="-457200">
              <a:buFontTx/>
              <a:buChar char="•"/>
            </a:pPr>
            <a:r>
              <a:rPr lang="es-MX" sz="2800" dirty="0">
                <a:latin typeface="Arial" charset="0"/>
              </a:rPr>
              <a:t>Tasa de analfabetismo</a:t>
            </a:r>
          </a:p>
          <a:p>
            <a:pPr marL="457200" indent="-457200">
              <a:buFontTx/>
              <a:buChar char="•"/>
            </a:pPr>
            <a:r>
              <a:rPr lang="es-MX" sz="2800" dirty="0">
                <a:latin typeface="Arial" charset="0"/>
              </a:rPr>
              <a:t>Volumen de las exportaciones del país</a:t>
            </a:r>
          </a:p>
          <a:p>
            <a:pPr marL="457200" indent="-457200">
              <a:buFontTx/>
              <a:buChar char="•"/>
            </a:pPr>
            <a:r>
              <a:rPr lang="es-MX" sz="2800" dirty="0">
                <a:latin typeface="Arial" charset="0"/>
              </a:rPr>
              <a:t>Productividad de la empresa</a:t>
            </a:r>
          </a:p>
          <a:p>
            <a:pPr marL="457200" indent="-457200"/>
            <a:endParaRPr lang="es-MX" sz="3200" dirty="0"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 b="1">
                <a:latin typeface="Arial" charset="0"/>
                <a:cs typeface="Times New Roman" pitchFamily="18" charset="0"/>
              </a:rPr>
              <a:t>	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5413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MX" sz="3200" dirty="0">
              <a:latin typeface="Arial" charset="0"/>
            </a:endParaRPr>
          </a:p>
          <a:p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 datos individuales</a:t>
            </a:r>
            <a:endParaRPr lang="es-E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8686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800" dirty="0">
                <a:latin typeface="Arial" charset="0"/>
              </a:rPr>
              <a:t>Grado de instrucción de las personas</a:t>
            </a:r>
          </a:p>
          <a:p>
            <a:r>
              <a:rPr lang="es-MX" sz="2000" dirty="0">
                <a:latin typeface="Arial" charset="0"/>
              </a:rPr>
              <a:t>(Sin instrucción, Primaria incompleta, Primaria completa, Secundaria incompleta, Secundaria completa, Superior no universitaria, incompleta, Superior no universitaria completa, Superior universitaria incompleta, Superior universitaria completa)</a:t>
            </a:r>
          </a:p>
          <a:p>
            <a:endParaRPr lang="es-MX" sz="2000" b="1" dirty="0">
              <a:latin typeface="Arial" charset="0"/>
            </a:endParaRPr>
          </a:p>
          <a:p>
            <a:r>
              <a:rPr lang="es-MX" sz="2800" dirty="0">
                <a:latin typeface="Arial" charset="0"/>
              </a:rPr>
              <a:t>Peso de las personas</a:t>
            </a:r>
          </a:p>
          <a:p>
            <a:endParaRPr lang="es-MX" sz="3200" dirty="0"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00298" y="1196752"/>
            <a:ext cx="7870329" cy="5472607"/>
          </a:xfrm>
          <a:noFill/>
          <a:ln/>
        </p:spPr>
        <p:txBody>
          <a:bodyPr>
            <a:noAutofit/>
          </a:bodyPr>
          <a:lstStyle/>
          <a:p>
            <a:pPr marL="0" indent="0" algn="ctr">
              <a:buClr>
                <a:schemeClr val="accent1"/>
              </a:buClr>
              <a:buNone/>
            </a:pPr>
            <a:r>
              <a:rPr lang="es-MX" sz="2800" dirty="0">
                <a:solidFill>
                  <a:schemeClr val="tx1"/>
                </a:solidFill>
                <a:latin typeface="Arial" charset="0"/>
              </a:rPr>
              <a:t>Por su nivel de abstracción</a:t>
            </a:r>
          </a:p>
          <a:p>
            <a:pPr marL="0" indent="0" algn="ctr">
              <a:buClr>
                <a:schemeClr val="accent1"/>
              </a:buClr>
              <a:buNone/>
            </a:pPr>
            <a:endParaRPr lang="es-MX" sz="2800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s-MX" sz="2600" dirty="0">
                <a:solidFill>
                  <a:schemeClr val="tx1"/>
                </a:solidFill>
                <a:latin typeface="Arial" charset="0"/>
              </a:rPr>
              <a:t>Generales </a:t>
            </a:r>
            <a:r>
              <a:rPr lang="es-MX" sz="2600" b="1" dirty="0">
                <a:solidFill>
                  <a:schemeClr val="tx1"/>
                </a:solidFill>
                <a:latin typeface="Arial" charset="0"/>
              </a:rPr>
              <a:t>Realidades no inmediatamente medibles empíricamente</a:t>
            </a:r>
            <a:r>
              <a:rPr lang="es-MX" sz="2600" dirty="0">
                <a:solidFill>
                  <a:schemeClr val="tx1"/>
                </a:solidFill>
                <a:latin typeface="Arial" charset="0"/>
              </a:rPr>
              <a:t>    </a:t>
            </a:r>
          </a:p>
          <a:p>
            <a:pPr marL="0" indent="0">
              <a:buClr>
                <a:schemeClr val="accent1"/>
              </a:buClr>
              <a:buNone/>
            </a:pPr>
            <a:endParaRPr lang="es-MX" sz="2600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s-MX" sz="2600" dirty="0">
                <a:solidFill>
                  <a:schemeClr val="tx1"/>
                </a:solidFill>
                <a:latin typeface="Arial" charset="0"/>
              </a:rPr>
              <a:t>Intermedias </a:t>
            </a:r>
            <a:r>
              <a:rPr lang="es-MX" sz="2600" b="1" dirty="0">
                <a:solidFill>
                  <a:schemeClr val="tx1"/>
                </a:solidFill>
                <a:latin typeface="Arial" charset="0"/>
              </a:rPr>
              <a:t>Expresan dimensiones o aspectos  parciales de estas variables y, por tanto, más concretos y cercanos a la realidad</a:t>
            </a:r>
          </a:p>
          <a:p>
            <a:pPr marL="0" indent="0">
              <a:buClr>
                <a:schemeClr val="accent1"/>
              </a:buClr>
              <a:buNone/>
            </a:pPr>
            <a:endParaRPr lang="es-MX" sz="2600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s-MX" sz="2600" dirty="0">
                <a:solidFill>
                  <a:schemeClr val="tx1"/>
                </a:solidFill>
                <a:latin typeface="Arial" charset="0"/>
              </a:rPr>
              <a:t>Empíricas (Indicadores) </a:t>
            </a:r>
            <a:r>
              <a:rPr lang="es-MX" sz="2600" b="1" dirty="0">
                <a:solidFill>
                  <a:schemeClr val="tx1"/>
                </a:solidFill>
                <a:latin typeface="Arial" charset="0"/>
              </a:rPr>
              <a:t>Representan aspectos de estas dimensiones, directamente  medibles y observables.</a:t>
            </a:r>
          </a:p>
          <a:p>
            <a:pPr marL="0" indent="0">
              <a:buClr>
                <a:schemeClr val="accent1"/>
              </a:buClr>
              <a:buNone/>
            </a:pPr>
            <a:endParaRPr lang="es-MX" sz="2600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s-MX" sz="2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4335463" y="2584450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 b="1">
                <a:latin typeface="Arial" charset="0"/>
                <a:cs typeface="Times New Roman" pitchFamily="18" charset="0"/>
              </a:rPr>
              <a:t>	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95536" y="1772816"/>
            <a:ext cx="80116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000000"/>
                </a:solidFill>
                <a:latin typeface="Arial" charset="0"/>
              </a:rPr>
              <a:t>Variable</a:t>
            </a:r>
            <a:r>
              <a:rPr lang="es-MX" sz="3200" dirty="0">
                <a:latin typeface="Arial" charset="0"/>
              </a:rPr>
              <a:t> </a:t>
            </a:r>
            <a:r>
              <a:rPr lang="es-MX" sz="3200" dirty="0">
                <a:solidFill>
                  <a:srgbClr val="000000"/>
                </a:solidFill>
                <a:latin typeface="Arial" charset="0"/>
              </a:rPr>
              <a:t>General: </a:t>
            </a:r>
            <a:r>
              <a:rPr lang="es-MX" sz="3200" b="1" dirty="0">
                <a:latin typeface="Arial" charset="0"/>
              </a:rPr>
              <a:t>Nivel Cultural</a:t>
            </a:r>
          </a:p>
          <a:p>
            <a:endParaRPr lang="es-MX" sz="3200" b="1" dirty="0">
              <a:latin typeface="Arial" charset="0"/>
            </a:endParaRPr>
          </a:p>
          <a:p>
            <a:r>
              <a:rPr lang="es-MX" sz="3200" dirty="0">
                <a:solidFill>
                  <a:srgbClr val="000000"/>
                </a:solidFill>
                <a:latin typeface="Arial" charset="0"/>
              </a:rPr>
              <a:t>Variable</a:t>
            </a:r>
            <a:r>
              <a:rPr lang="es-MX" sz="3200" dirty="0">
                <a:latin typeface="Arial" charset="0"/>
              </a:rPr>
              <a:t> </a:t>
            </a:r>
            <a:r>
              <a:rPr lang="es-MX" sz="3200" dirty="0">
                <a:solidFill>
                  <a:srgbClr val="000000"/>
                </a:solidFill>
                <a:latin typeface="Arial" charset="0"/>
              </a:rPr>
              <a:t>Intermedia: </a:t>
            </a:r>
            <a:r>
              <a:rPr lang="es-MX" sz="3200" b="1" dirty="0">
                <a:latin typeface="Arial" charset="0"/>
              </a:rPr>
              <a:t>Nivel Educativo</a:t>
            </a:r>
          </a:p>
          <a:p>
            <a:endParaRPr lang="es-MX" sz="3200" b="1" dirty="0">
              <a:latin typeface="Arial" charset="0"/>
            </a:endParaRPr>
          </a:p>
          <a:p>
            <a:r>
              <a:rPr lang="es-MX" sz="3200" dirty="0">
                <a:solidFill>
                  <a:srgbClr val="000000"/>
                </a:solidFill>
                <a:latin typeface="Arial" charset="0"/>
              </a:rPr>
              <a:t>Variable</a:t>
            </a:r>
            <a:r>
              <a:rPr lang="es-MX" sz="3200" dirty="0">
                <a:latin typeface="Arial" charset="0"/>
              </a:rPr>
              <a:t> </a:t>
            </a:r>
            <a:r>
              <a:rPr lang="es-MX" sz="3200" dirty="0">
                <a:solidFill>
                  <a:srgbClr val="000000"/>
                </a:solidFill>
                <a:latin typeface="Arial" charset="0"/>
              </a:rPr>
              <a:t>Empírica</a:t>
            </a:r>
            <a:r>
              <a:rPr lang="es-MX" sz="3200" dirty="0">
                <a:latin typeface="Arial" charset="0"/>
              </a:rPr>
              <a:t> (</a:t>
            </a:r>
            <a:r>
              <a:rPr lang="es-MX" sz="3200" dirty="0">
                <a:solidFill>
                  <a:srgbClr val="000000"/>
                </a:solidFill>
                <a:latin typeface="Arial" charset="0"/>
              </a:rPr>
              <a:t>Indicador</a:t>
            </a:r>
            <a:r>
              <a:rPr lang="es-MX" sz="3200" dirty="0">
                <a:latin typeface="Arial" charset="0"/>
              </a:rPr>
              <a:t>): </a:t>
            </a:r>
            <a:r>
              <a:rPr lang="es-MX" sz="3200" b="1" dirty="0">
                <a:latin typeface="Arial" charset="0"/>
              </a:rPr>
              <a:t>Grado de instrucción o grado escolar</a:t>
            </a:r>
            <a:endParaRPr lang="es-E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994" y="1074738"/>
            <a:ext cx="8229600" cy="838200"/>
          </a:xfrm>
          <a:noFill/>
          <a:ln/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es-MX" sz="3200" dirty="0">
                <a:solidFill>
                  <a:schemeClr val="tx1"/>
                </a:solidFill>
                <a:latin typeface="Arial" charset="0"/>
              </a:rPr>
              <a:t>Según carácter de las escalas</a:t>
            </a:r>
            <a:br>
              <a:rPr lang="es-MX" sz="3200" dirty="0">
                <a:solidFill>
                  <a:schemeClr val="tx1"/>
                </a:solidFill>
                <a:latin typeface="Arial" charset="0"/>
              </a:rPr>
            </a:br>
            <a:r>
              <a:rPr lang="es-MX" sz="3200" b="0" dirty="0">
                <a:solidFill>
                  <a:schemeClr val="tx1"/>
                </a:solidFill>
                <a:latin typeface="Arial" charset="0"/>
              </a:rPr>
              <a:t>(Nominal, Ordinal, de Intervalo, de Razón)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330994" y="2590800"/>
            <a:ext cx="8229600" cy="2895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es-MX" dirty="0"/>
              <a:t>1. Nominales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es-MX" dirty="0"/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es-MX" dirty="0"/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es-MX" dirty="0"/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es-MX" dirty="0"/>
              <a:t>2. Ordinales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770188" y="2590800"/>
            <a:ext cx="63738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 dirty="0">
                <a:latin typeface="Arial" charset="0"/>
              </a:rPr>
              <a:t>Comprenden la distinción de diversas categorías sin implicar ningún orden ni jerarquía entre ellas </a:t>
            </a:r>
          </a:p>
          <a:p>
            <a:pPr>
              <a:spcBef>
                <a:spcPct val="50000"/>
              </a:spcBef>
            </a:pPr>
            <a:r>
              <a:rPr lang="es-MX" sz="2000" b="1" dirty="0">
                <a:latin typeface="Arial" charset="0"/>
              </a:rPr>
              <a:t>Ejemplo: Nombre, lugar de residencia, Sexo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770188" y="4293096"/>
            <a:ext cx="54594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MX" sz="2000" b="1" dirty="0">
                <a:latin typeface="Arial" charset="0"/>
              </a:rPr>
              <a:t>Implican orden entre sus categorías</a:t>
            </a:r>
          </a:p>
          <a:p>
            <a:pPr>
              <a:spcBef>
                <a:spcPct val="20000"/>
              </a:spcBef>
            </a:pPr>
            <a:r>
              <a:rPr lang="es-MX" sz="2000" b="1" dirty="0">
                <a:latin typeface="Arial" charset="0"/>
              </a:rPr>
              <a:t>Ejemplo: Calidad del desempeño (</a:t>
            </a:r>
            <a:r>
              <a:rPr lang="es-MX" sz="2000" b="1" dirty="0" err="1">
                <a:latin typeface="Arial" charset="0"/>
              </a:rPr>
              <a:t>Exc</a:t>
            </a:r>
            <a:r>
              <a:rPr lang="es-MX" sz="2000" b="1" dirty="0">
                <a:latin typeface="Arial" charset="0"/>
              </a:rPr>
              <a:t>, Bueno, Regular, Malo, Pésimo)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3237704-B941-413D-8242-CD8B5A395A54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765175"/>
            <a:ext cx="7318375" cy="792163"/>
          </a:xfrm>
          <a:noFill/>
          <a:ln/>
        </p:spPr>
        <p:txBody>
          <a:bodyPr>
            <a:normAutofit/>
          </a:bodyPr>
          <a:lstStyle/>
          <a:p>
            <a:pPr>
              <a:buNone/>
            </a:pPr>
            <a:r>
              <a:rPr lang="es-MX" sz="3200" b="0" dirty="0">
                <a:solidFill>
                  <a:schemeClr val="tx1"/>
                </a:solidFill>
                <a:latin typeface="Arial" charset="0"/>
              </a:rPr>
              <a:t>Según carácter de las escalas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  <a:noFill/>
          <a:ln/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es-MX" dirty="0"/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s-MX" dirty="0">
                <a:latin typeface="Arial" charset="0"/>
              </a:rPr>
              <a:t>3. Cardinales, entre las cuales, a su vez, se puede distinguir entre: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es-MX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s-MX" dirty="0">
                <a:latin typeface="Arial" charset="0"/>
              </a:rPr>
              <a:t>De intervalo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es-MX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es-MX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es-MX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s-MX" dirty="0">
                <a:latin typeface="Arial" charset="0"/>
              </a:rPr>
              <a:t>De razón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335463" y="1854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843808" y="2852936"/>
            <a:ext cx="607159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MX" sz="2000" b="1" dirty="0">
                <a:latin typeface="Arial" charset="0"/>
              </a:rPr>
              <a:t>Supone a la vez orden y grados de distancia iguales entre las diversas categorías cuantitativas. Ejemplos: Temperatura, Intensidad del sismo. El inicio (cero) es arbitrario.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2843808" y="4876800"/>
            <a:ext cx="591919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MX" sz="2000" b="1" dirty="0">
                <a:latin typeface="Arial" charset="0"/>
              </a:rPr>
              <a:t>Comprenden a la vez todos estos aspectos: distinción, orden, distancia y origen único natural. Ejemplo: Edad, peso de la persona.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BF9A526-F20E-45D1-A369-27BA9650360C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noFill/>
          <a:ln/>
        </p:spPr>
        <p:txBody>
          <a:bodyPr/>
          <a:lstStyle/>
          <a:p>
            <a:pPr>
              <a:buNone/>
            </a:pPr>
            <a:r>
              <a:rPr lang="es-MX" sz="3200" b="0" dirty="0">
                <a:solidFill>
                  <a:schemeClr val="tx1"/>
                </a:solidFill>
                <a:latin typeface="Arial" charset="0"/>
              </a:rPr>
              <a:t>Según su relación con otras variables en hipótesis causales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230832" y="2620070"/>
            <a:ext cx="8229600" cy="2825154"/>
          </a:xfrm>
          <a:noFill/>
          <a:ln/>
        </p:spPr>
        <p:txBody>
          <a:bodyPr/>
          <a:lstStyle/>
          <a:p>
            <a:r>
              <a:rPr lang="es-MX" dirty="0"/>
              <a:t>Dependientes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Independientes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335463" y="1493838"/>
            <a:ext cx="381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405336" y="2619276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 dirty="0">
                <a:latin typeface="Arial" charset="0"/>
              </a:rPr>
              <a:t>Designan las variables a explicar, los efectos o resultados respectos a los cuales hay que buscar su motivo o razón de ser.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3409601" y="4111579"/>
            <a:ext cx="464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MX" sz="2000" b="1" dirty="0">
                <a:latin typeface="Arial" charset="0"/>
              </a:rPr>
              <a:t>Son las variables explicativas, cuya asociación o influencia con la variable dependiente se pretende descubrir en la investigación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 b="1">
                <a:latin typeface="Arial" charset="0"/>
                <a:cs typeface="Times New Roman" pitchFamily="18" charset="0"/>
              </a:rPr>
              <a:t>	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09600" y="22860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800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467544" y="1270496"/>
            <a:ext cx="843515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0000"/>
                </a:solidFill>
                <a:latin typeface="Arial" charset="0"/>
              </a:rPr>
              <a:t>EJEMPLO DE HIPÓTESIS</a:t>
            </a:r>
            <a:endParaRPr lang="es-ES" sz="28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es-MX" sz="2800" dirty="0">
                <a:latin typeface="Arial" charset="0"/>
              </a:rPr>
              <a:t>El nivel educativo de los padres influye positivamente en el rendimiento académico de los hijos.</a:t>
            </a:r>
          </a:p>
          <a:p>
            <a:endParaRPr lang="es-MX" sz="2800" dirty="0">
              <a:latin typeface="Arial" charset="0"/>
            </a:endParaRPr>
          </a:p>
          <a:p>
            <a:r>
              <a:rPr lang="es-MX" sz="2800" dirty="0">
                <a:latin typeface="Arial" charset="0"/>
              </a:rPr>
              <a:t>Variable Independiente:</a:t>
            </a:r>
          </a:p>
          <a:p>
            <a:r>
              <a:rPr lang="es-MX" sz="2800" b="1" dirty="0">
                <a:latin typeface="Arial" charset="0"/>
              </a:rPr>
              <a:t>Nivel educativo de los padres</a:t>
            </a:r>
          </a:p>
          <a:p>
            <a:endParaRPr lang="es-MX" sz="2800" dirty="0">
              <a:latin typeface="Arial" charset="0"/>
            </a:endParaRPr>
          </a:p>
          <a:p>
            <a:r>
              <a:rPr lang="es-MX" sz="2800" dirty="0">
                <a:latin typeface="Arial" charset="0"/>
              </a:rPr>
              <a:t>Variable Dependiente:</a:t>
            </a:r>
          </a:p>
          <a:p>
            <a:r>
              <a:rPr lang="es-MX" sz="2800" b="1" dirty="0">
                <a:latin typeface="Arial" charset="0"/>
              </a:rPr>
              <a:t>Rendimiento académico de los hijos</a:t>
            </a:r>
            <a:endParaRPr lang="es-ES" sz="2800" b="1" dirty="0"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458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800">
                <a:latin typeface="Arial" charset="0"/>
                <a:cs typeface="Arial" charset="0"/>
              </a:rPr>
              <a:t> </a:t>
            </a:r>
          </a:p>
          <a:p>
            <a:r>
              <a:rPr lang="es-ES_tradnl" sz="2800" b="1" i="1">
                <a:latin typeface="Arial" charset="0"/>
                <a:cs typeface="Times New Roman" pitchFamily="18" charset="0"/>
              </a:rPr>
              <a:t>Las variables</a:t>
            </a:r>
            <a:r>
              <a:rPr lang="es-ES_tradnl" sz="2800">
                <a:latin typeface="Arial" charset="0"/>
                <a:cs typeface="Times New Roman" pitchFamily="18" charset="0"/>
              </a:rPr>
              <a:t> son los aspectos o características </a:t>
            </a:r>
          </a:p>
          <a:p>
            <a:r>
              <a:rPr lang="es-ES_tradnl" sz="2800">
                <a:latin typeface="Arial" charset="0"/>
                <a:cs typeface="Times New Roman" pitchFamily="18" charset="0"/>
              </a:rPr>
              <a:t>cuantitativas o cualitativas que son objeto de</a:t>
            </a:r>
          </a:p>
          <a:p>
            <a:r>
              <a:rPr lang="es-ES_tradnl" sz="2800">
                <a:latin typeface="Arial" charset="0"/>
                <a:cs typeface="Times New Roman" pitchFamily="18" charset="0"/>
              </a:rPr>
              <a:t>búsqueda respecto a las unidades de análisis. </a:t>
            </a:r>
          </a:p>
          <a:p>
            <a:endParaRPr lang="es-ES_tradnl" sz="2800">
              <a:latin typeface="Arial" charset="0"/>
              <a:cs typeface="Times New Roman" pitchFamily="18" charset="0"/>
            </a:endParaRPr>
          </a:p>
          <a:p>
            <a:r>
              <a:rPr lang="es-ES_tradnl" sz="2800">
                <a:latin typeface="Arial" charset="0"/>
                <a:cs typeface="Times New Roman" pitchFamily="18" charset="0"/>
              </a:rPr>
              <a:t>Constituyen conceptos que reúnen dos características fundamentales:</a:t>
            </a:r>
          </a:p>
          <a:p>
            <a:endParaRPr lang="es-ES_tradnl" sz="2800">
              <a:latin typeface="Arial" charset="0"/>
              <a:cs typeface="Arial" charset="0"/>
            </a:endParaRPr>
          </a:p>
          <a:p>
            <a:endParaRPr lang="es-ES_tradnl" sz="2800">
              <a:latin typeface="Arial" charset="0"/>
              <a:cs typeface="Arial" charset="0"/>
            </a:endParaRPr>
          </a:p>
          <a:p>
            <a:endParaRPr lang="es-PE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A43FAEF-AD13-43E1-A485-DC1831295CE8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600211" y="1268760"/>
            <a:ext cx="794357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sz="3200" b="1" dirty="0">
                <a:latin typeface="Arial" charset="0"/>
                <a:cs typeface="Times New Roman" pitchFamily="18" charset="0"/>
              </a:rPr>
              <a:t>Definición conceptual de las variables</a:t>
            </a:r>
          </a:p>
          <a:p>
            <a:pPr algn="just"/>
            <a:endParaRPr lang="es-ES_tradnl" sz="2400" b="1" u="sng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800" dirty="0">
                <a:latin typeface="Arial" charset="0"/>
                <a:cs typeface="Times New Roman" pitchFamily="18" charset="0"/>
              </a:rPr>
              <a:t>Es la explicación del significado de diccionario de las variables, es recomendable incluir las definiciones propuestas por otros autores.</a:t>
            </a:r>
          </a:p>
          <a:p>
            <a:pPr algn="just"/>
            <a:endParaRPr lang="es-ES_tradnl" sz="2800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800" dirty="0">
                <a:latin typeface="Arial" charset="0"/>
                <a:cs typeface="Times New Roman" pitchFamily="18" charset="0"/>
              </a:rPr>
              <a:t>Los conceptos se incluyen en el marco teórico en el capítulo “Definición de términos básicos”.</a:t>
            </a:r>
          </a:p>
          <a:p>
            <a:pPr algn="just"/>
            <a:endParaRPr lang="es-ES_tradnl" sz="2800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800" dirty="0">
                <a:latin typeface="Arial" charset="0"/>
                <a:cs typeface="Times New Roman" pitchFamily="18" charset="0"/>
              </a:rPr>
              <a:t>Por ejemplo: </a:t>
            </a:r>
            <a:r>
              <a:rPr lang="es-ES_tradnl" sz="2800" i="1" dirty="0">
                <a:latin typeface="Arial" charset="0"/>
                <a:cs typeface="Times New Roman" pitchFamily="18" charset="0"/>
              </a:rPr>
              <a:t>“Para este estudio entendemos por actitud a la disposición manifiesta de las personas”</a:t>
            </a:r>
            <a:endParaRPr lang="es-PE" sz="2400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8DACD7E-D051-4E11-9611-BA1AAE24E5EF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71487" y="1196752"/>
            <a:ext cx="85058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 dirty="0">
                <a:latin typeface="Arial" charset="0"/>
                <a:cs typeface="Times New Roman" pitchFamily="18" charset="0"/>
              </a:rPr>
              <a:t>Definición operacional de las variables</a:t>
            </a:r>
            <a:endParaRPr lang="es-ES_tradnl" sz="2800" b="1" dirty="0">
              <a:latin typeface="Arial" charset="0"/>
              <a:cs typeface="Times New Roman" pitchFamily="18" charset="0"/>
            </a:endParaRPr>
          </a:p>
          <a:p>
            <a:pPr algn="just"/>
            <a:endParaRPr lang="es-ES_tradnl" sz="2400" b="1" u="sng" dirty="0">
              <a:latin typeface="Arial" charset="0"/>
              <a:cs typeface="Times New Roman" pitchFamily="18" charset="0"/>
            </a:endParaRPr>
          </a:p>
          <a:p>
            <a:r>
              <a:rPr lang="es-ES_tradnl" sz="2800" dirty="0">
                <a:latin typeface="Arial" charset="0"/>
                <a:cs typeface="Times New Roman" pitchFamily="18" charset="0"/>
              </a:rPr>
              <a:t>Es establecer los procedimientos empíricos que permiten la obtención de datos de la realidad para verificar las hipótesis y solucionar el problema, es decir como vamos a medir las variables.</a:t>
            </a:r>
          </a:p>
          <a:p>
            <a:endParaRPr lang="es-ES_tradnl" sz="2800" dirty="0">
              <a:latin typeface="Arial" charset="0"/>
              <a:cs typeface="Times New Roman" pitchFamily="18" charset="0"/>
            </a:endParaRPr>
          </a:p>
          <a:p>
            <a:r>
              <a:rPr lang="es-ES_tradnl" sz="2800" dirty="0">
                <a:latin typeface="Arial" charset="0"/>
                <a:cs typeface="Times New Roman" pitchFamily="18" charset="0"/>
              </a:rPr>
              <a:t>Por ejemplo: “</a:t>
            </a:r>
            <a:r>
              <a:rPr lang="es-ES_tradnl" sz="2800" i="1" dirty="0">
                <a:latin typeface="Arial" charset="0"/>
                <a:cs typeface="Times New Roman" pitchFamily="18" charset="0"/>
              </a:rPr>
              <a:t>Para medir la actitud docente hacia la evaluación estandarizada utilizaremos el instrumento ADE-002.”</a:t>
            </a:r>
            <a:endParaRPr lang="es-PE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568A5CC-DE9A-4E76-B915-785FDE771B23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319087" y="1412776"/>
            <a:ext cx="85058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/>
            <a:r>
              <a:rPr lang="es-ES_tradnl" sz="2800" b="1" dirty="0">
                <a:latin typeface="Arial" charset="0"/>
                <a:cs typeface="Times New Roman" pitchFamily="18" charset="0"/>
              </a:rPr>
              <a:t>La definición operacional incluye:</a:t>
            </a:r>
          </a:p>
          <a:p>
            <a:pPr marL="457200" indent="-457200" algn="just"/>
            <a:endParaRPr lang="es-ES_tradnl" sz="2800" b="1" dirty="0">
              <a:latin typeface="Arial" charset="0"/>
              <a:cs typeface="Times New Roman" pitchFamily="18" charset="0"/>
            </a:endParaRPr>
          </a:p>
          <a:p>
            <a:pPr marL="457200" indent="-457200">
              <a:buFontTx/>
              <a:buAutoNum type="alphaLcParenR"/>
            </a:pPr>
            <a:r>
              <a:rPr lang="es-ES_tradnl" sz="2800" dirty="0">
                <a:latin typeface="Arial" charset="0"/>
                <a:cs typeface="Times New Roman" pitchFamily="18" charset="0"/>
              </a:rPr>
              <a:t>Determinación de los indicadores que permitan medir a la variable, en caso de que esto no pueda hacerse directamente. </a:t>
            </a:r>
          </a:p>
          <a:p>
            <a:pPr marL="457200" indent="-457200"/>
            <a:endParaRPr lang="es-ES_tradnl" sz="2800" dirty="0">
              <a:latin typeface="Arial" charset="0"/>
              <a:cs typeface="Times New Roman" pitchFamily="18" charset="0"/>
            </a:endParaRPr>
          </a:p>
          <a:p>
            <a:pPr marL="457200" indent="-457200"/>
            <a:r>
              <a:rPr lang="es-ES_tradnl" sz="2800" dirty="0">
                <a:latin typeface="Arial" charset="0"/>
                <a:cs typeface="Times New Roman" pitchFamily="18" charset="0"/>
              </a:rPr>
              <a:t>	Se requiere cuando la variable es cualitativa o tiene un carácter muy general. </a:t>
            </a:r>
            <a:r>
              <a:rPr lang="es-ES_tradnl" sz="2800" dirty="0">
                <a:latin typeface="Arial" charset="0"/>
                <a:cs typeface="Arial" charset="0"/>
              </a:rPr>
              <a:t>Si la variable es cuantitativa, generalmente no es necesario, pues se puede medir directamente.</a:t>
            </a:r>
            <a:endParaRPr lang="es-PE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3B483E6-58B9-4820-B864-DE3BB7D38A79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19087" y="1340768"/>
            <a:ext cx="85058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s-ES_tradnl" sz="3200" b="1" dirty="0">
                <a:latin typeface="Arial" charset="0"/>
                <a:cs typeface="Times New Roman" pitchFamily="18" charset="0"/>
              </a:rPr>
              <a:t>La definición operacional incluye:</a:t>
            </a:r>
          </a:p>
          <a:p>
            <a:pPr marL="457200" indent="-457200" algn="just"/>
            <a:r>
              <a:rPr lang="es-ES_tradnl" sz="2800" b="1" dirty="0">
                <a:latin typeface="Arial" charset="0"/>
                <a:cs typeface="Times New Roman" pitchFamily="18" charset="0"/>
              </a:rPr>
              <a:t> </a:t>
            </a:r>
          </a:p>
          <a:p>
            <a:pPr marL="457200" indent="-457200" algn="just"/>
            <a:r>
              <a:rPr lang="es-ES_tradnl" sz="2800" b="1" dirty="0">
                <a:latin typeface="Arial" charset="0"/>
                <a:cs typeface="Times New Roman" pitchFamily="18" charset="0"/>
              </a:rPr>
              <a:t>b)	</a:t>
            </a:r>
            <a:r>
              <a:rPr lang="es-ES_tradnl" sz="2800" dirty="0">
                <a:latin typeface="Arial" charset="0"/>
                <a:cs typeface="Times New Roman" pitchFamily="18" charset="0"/>
              </a:rPr>
              <a:t>Definición de las técnicas e instrumentos que permitan obtener información sobre las variables o indicadores. </a:t>
            </a:r>
          </a:p>
          <a:p>
            <a:pPr marL="457200" indent="-457200" algn="just"/>
            <a:r>
              <a:rPr lang="es-ES_tradnl" sz="2800" dirty="0">
                <a:latin typeface="Arial" charset="0"/>
                <a:cs typeface="Times New Roman" pitchFamily="18" charset="0"/>
              </a:rPr>
              <a:t>	</a:t>
            </a:r>
          </a:p>
          <a:p>
            <a:pPr marL="457200" indent="-457200" algn="just"/>
            <a:r>
              <a:rPr lang="es-ES_tradnl" sz="2800" dirty="0">
                <a:latin typeface="Arial" charset="0"/>
                <a:cs typeface="Times New Roman" pitchFamily="18" charset="0"/>
              </a:rPr>
              <a:t>	Por ejemplo: entrevistas, cuestionarios, análisis de documentos, recolección de estadísticas, observación, experimentación, etc.</a:t>
            </a:r>
            <a:endParaRPr lang="es-PE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67544" y="1905000"/>
            <a:ext cx="835292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sz="3200" b="1" dirty="0">
                <a:latin typeface="Arial" charset="0"/>
                <a:cs typeface="Arial" charset="0"/>
              </a:rPr>
              <a:t>Ejemplo de Hipótesis:</a:t>
            </a:r>
          </a:p>
          <a:p>
            <a:r>
              <a:rPr lang="es-ES_tradnl" sz="3200" dirty="0">
                <a:latin typeface="Arial" charset="0"/>
                <a:cs typeface="Arial" charset="0"/>
              </a:rPr>
              <a:t> </a:t>
            </a:r>
          </a:p>
          <a:p>
            <a:r>
              <a:rPr lang="es-ES" sz="2800" dirty="0">
                <a:latin typeface="Arial" charset="0"/>
              </a:rPr>
              <a:t>A mayor nivel educativo de los padres, mayor rendimiento académico de los alumnos de educación básica en Sonora.</a:t>
            </a:r>
            <a:endParaRPr lang="es-ES_tradnl" sz="2800" dirty="0">
              <a:latin typeface="Arial" charset="0"/>
              <a:cs typeface="Arial" charset="0"/>
            </a:endParaRPr>
          </a:p>
          <a:p>
            <a:endParaRPr lang="es-ES_tradnl" sz="2800" b="1" dirty="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13E8BA3-5CB5-4EC4-BF00-BD0FB1D63401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2708275"/>
            <a:ext cx="9144000" cy="323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50168" y="612844"/>
            <a:ext cx="84436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latin typeface="Arial" charset="0"/>
                <a:cs typeface="Times New Roman" pitchFamily="18" charset="0"/>
              </a:rPr>
              <a:t>Integrando</a:t>
            </a:r>
          </a:p>
          <a:p>
            <a:endParaRPr lang="es-ES_tradnl" sz="2400" dirty="0">
              <a:latin typeface="Arial" charset="0"/>
              <a:cs typeface="Times New Roman" pitchFamily="18" charset="0"/>
            </a:endParaRPr>
          </a:p>
          <a:p>
            <a:r>
              <a:rPr lang="es-ES_tradnl" sz="2400" dirty="0">
                <a:latin typeface="Arial" charset="0"/>
                <a:cs typeface="Times New Roman" pitchFamily="18" charset="0"/>
              </a:rPr>
              <a:t>Variable 1: </a:t>
            </a:r>
            <a:r>
              <a:rPr lang="es-ES" sz="2400" b="1" dirty="0">
                <a:latin typeface="Arial" charset="0"/>
              </a:rPr>
              <a:t>Nivel Educativo de los padres</a:t>
            </a:r>
            <a:endParaRPr lang="es-ES_tradnl" sz="2400" b="1" dirty="0">
              <a:latin typeface="Arial" charset="0"/>
              <a:cs typeface="Times New Roman" pitchFamily="18" charset="0"/>
            </a:endParaRPr>
          </a:p>
          <a:p>
            <a:endParaRPr lang="es-ES_tradnl" sz="2400" dirty="0">
              <a:latin typeface="Arial" charset="0"/>
              <a:cs typeface="Times New Roman" pitchFamily="18" charset="0"/>
            </a:endParaRPr>
          </a:p>
          <a:p>
            <a:r>
              <a:rPr lang="es-ES_tradnl" sz="2400" dirty="0">
                <a:latin typeface="Arial" charset="0"/>
                <a:cs typeface="Times New Roman" pitchFamily="18" charset="0"/>
              </a:rPr>
              <a:t>Definición conceptual y tipo de variable: …</a:t>
            </a:r>
            <a:endParaRPr lang="es-ES_tradnl" sz="2400" b="1" dirty="0">
              <a:latin typeface="Arial" charset="0"/>
              <a:cs typeface="Times New Roman" pitchFamily="18" charset="0"/>
            </a:endParaRPr>
          </a:p>
          <a:p>
            <a:endParaRPr lang="es-ES_tradnl" sz="2400" dirty="0">
              <a:latin typeface="Arial" charset="0"/>
              <a:cs typeface="Times New Roman" pitchFamily="18" charset="0"/>
            </a:endParaRPr>
          </a:p>
          <a:p>
            <a:r>
              <a:rPr lang="es-ES_tradnl" sz="2400" dirty="0">
                <a:latin typeface="Arial" charset="0"/>
                <a:cs typeface="Times New Roman" pitchFamily="18" charset="0"/>
              </a:rPr>
              <a:t>Definición operacional de la Variable 1: </a:t>
            </a:r>
            <a:r>
              <a:rPr lang="es-ES_tradnl" sz="2400" b="1" u="sng" dirty="0">
                <a:latin typeface="Arial" charset="0"/>
                <a:cs typeface="Times New Roman" pitchFamily="18" charset="0"/>
              </a:rPr>
              <a:t>Último</a:t>
            </a:r>
            <a:r>
              <a:rPr lang="es-ES_tradnl" sz="2400" b="1" dirty="0">
                <a:latin typeface="Arial" charset="0"/>
                <a:cs typeface="Times New Roman" pitchFamily="18" charset="0"/>
              </a:rPr>
              <a:t> grado de estudios de los padres del estudiante.</a:t>
            </a:r>
          </a:p>
          <a:p>
            <a:pPr algn="just"/>
            <a:r>
              <a:rPr lang="es-ES_tradnl" sz="2400" b="1" dirty="0">
                <a:latin typeface="Arial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S_tradnl" sz="2400" dirty="0">
                <a:latin typeface="Arial" charset="0"/>
                <a:cs typeface="Times New Roman" pitchFamily="18" charset="0"/>
              </a:rPr>
              <a:t>Indicador 1: </a:t>
            </a:r>
            <a:r>
              <a:rPr lang="es-ES_tradnl" sz="2400" b="1" dirty="0">
                <a:latin typeface="Arial" charset="0"/>
                <a:cs typeface="Times New Roman" pitchFamily="18" charset="0"/>
              </a:rPr>
              <a:t>Grado de instrucción de los padres </a:t>
            </a:r>
          </a:p>
          <a:p>
            <a:pPr algn="just"/>
            <a:endParaRPr lang="es-ES_tradnl" sz="24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400" dirty="0">
                <a:latin typeface="Arial" charset="0"/>
                <a:cs typeface="Times New Roman" pitchFamily="18" charset="0"/>
              </a:rPr>
              <a:t>Técnicas e instrumentos de obtención de datos: </a:t>
            </a:r>
            <a:endParaRPr lang="es-ES_tradnl" sz="2400" b="1" u="sng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PE" sz="2400" b="1" dirty="0">
                <a:latin typeface="Arial" charset="0"/>
                <a:cs typeface="Times New Roman" pitchFamily="18" charset="0"/>
              </a:rPr>
              <a:t>Cuestionario a los padres, análisis de la ficha de registro de los alumnos del Centro Educativo, estadística del Centro Nacional de Información, etc.</a:t>
            </a:r>
            <a:endParaRPr lang="es-ES_tradnl" sz="2400" b="1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5248460-FABF-4BCD-979D-7BCC51F6C6BB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2895600"/>
            <a:ext cx="91440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39552" y="1066800"/>
            <a:ext cx="80710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sz="2400" dirty="0">
                <a:latin typeface="Arial" charset="0"/>
                <a:cs typeface="Times New Roman" pitchFamily="18" charset="0"/>
              </a:rPr>
              <a:t>Definición operacional de la Variable 2: </a:t>
            </a:r>
            <a:r>
              <a:rPr lang="es-PE" sz="2400" b="1" dirty="0">
                <a:latin typeface="Arial" charset="0"/>
                <a:cs typeface="Times New Roman" pitchFamily="18" charset="0"/>
              </a:rPr>
              <a:t>Rendimiento académico de los alumnos de educación básica de Sonora.</a:t>
            </a:r>
          </a:p>
          <a:p>
            <a:pPr algn="just"/>
            <a:endParaRPr lang="es-ES_tradnl" sz="24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400" dirty="0">
                <a:latin typeface="Arial" charset="0"/>
                <a:cs typeface="Times New Roman" pitchFamily="18" charset="0"/>
              </a:rPr>
              <a:t>Definición conceptual y tipo de variable: …</a:t>
            </a:r>
            <a:endParaRPr lang="es-ES_tradnl" sz="2400" b="1" dirty="0">
              <a:latin typeface="Arial" charset="0"/>
              <a:cs typeface="Times New Roman" pitchFamily="18" charset="0"/>
            </a:endParaRPr>
          </a:p>
          <a:p>
            <a:pPr algn="just"/>
            <a:endParaRPr lang="es-ES_tradnl" sz="24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400" dirty="0">
                <a:latin typeface="Arial" charset="0"/>
                <a:cs typeface="Times New Roman" pitchFamily="18" charset="0"/>
              </a:rPr>
              <a:t>Indicador 1: </a:t>
            </a:r>
            <a:r>
              <a:rPr lang="es-PE" sz="2400" b="1" dirty="0">
                <a:latin typeface="Arial" charset="0"/>
                <a:cs typeface="Times New Roman" pitchFamily="18" charset="0"/>
              </a:rPr>
              <a:t>Promedio ponderado acumulado</a:t>
            </a:r>
          </a:p>
          <a:p>
            <a:pPr algn="just"/>
            <a:r>
              <a:rPr lang="es-ES_tradnl" sz="2400" b="1" dirty="0">
                <a:latin typeface="Arial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S_tradnl" sz="2400" dirty="0">
                <a:latin typeface="Arial" charset="0"/>
                <a:cs typeface="Times New Roman" pitchFamily="18" charset="0"/>
              </a:rPr>
              <a:t>Técnicas e instrumentos de obtención de datos: </a:t>
            </a:r>
            <a:r>
              <a:rPr lang="es-PE" sz="2400" b="1" dirty="0">
                <a:latin typeface="Arial" charset="0"/>
                <a:cs typeface="Times New Roman" pitchFamily="18" charset="0"/>
              </a:rPr>
              <a:t>Informe de registros académicos del Centro Educativo, resultados de exámenes nacionales estandarizados, etc.</a:t>
            </a:r>
            <a:endParaRPr lang="es-ES_tradnl" sz="24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A8B7FD0-ACF5-4461-BF2E-F3EC21392614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22176" y="1075144"/>
            <a:ext cx="829964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sz="3200" dirty="0">
                <a:latin typeface="Arial" charset="0"/>
                <a:cs typeface="Arial" charset="0"/>
              </a:rPr>
              <a:t>Otro ejemplo de Hipótesis:</a:t>
            </a:r>
          </a:p>
          <a:p>
            <a:r>
              <a:rPr lang="es-ES_tradnl" sz="3200" dirty="0">
                <a:latin typeface="Arial" charset="0"/>
                <a:cs typeface="Arial" charset="0"/>
              </a:rPr>
              <a:t> </a:t>
            </a:r>
          </a:p>
          <a:p>
            <a:r>
              <a:rPr lang="es-PE" sz="2800" b="1" i="1" dirty="0">
                <a:latin typeface="Arial" charset="0"/>
                <a:cs typeface="Times New Roman" pitchFamily="18" charset="0"/>
              </a:rPr>
              <a:t>“La actitud del docente hacia las matemáticas influye en el logro académico de sus alumnos en esta asignatura.”</a:t>
            </a:r>
          </a:p>
          <a:p>
            <a:endParaRPr lang="es-PE" sz="2800" b="1" i="1" dirty="0">
              <a:latin typeface="Arial" charset="0"/>
              <a:cs typeface="Times New Roman" pitchFamily="18" charset="0"/>
            </a:endParaRPr>
          </a:p>
          <a:p>
            <a:r>
              <a:rPr lang="es-ES_tradnl" sz="2800" dirty="0">
                <a:latin typeface="Arial" charset="0"/>
                <a:cs typeface="Times New Roman" pitchFamily="18" charset="0"/>
              </a:rPr>
              <a:t>Variable Independiente:</a:t>
            </a:r>
          </a:p>
          <a:p>
            <a:r>
              <a:rPr lang="es-ES_tradnl" sz="2800" b="1" dirty="0">
                <a:latin typeface="Arial" charset="0"/>
                <a:cs typeface="Times New Roman" pitchFamily="18" charset="0"/>
              </a:rPr>
              <a:t>Actitud Docente hacia las Matemáticas.</a:t>
            </a:r>
          </a:p>
          <a:p>
            <a:endParaRPr lang="es-ES_tradnl" sz="2800" dirty="0">
              <a:latin typeface="Arial" charset="0"/>
              <a:cs typeface="Times New Roman" pitchFamily="18" charset="0"/>
            </a:endParaRPr>
          </a:p>
          <a:p>
            <a:r>
              <a:rPr lang="es-ES_tradnl" sz="2800" dirty="0">
                <a:latin typeface="Arial" charset="0"/>
                <a:cs typeface="Times New Roman" pitchFamily="18" charset="0"/>
              </a:rPr>
              <a:t>Variable Dependiente</a:t>
            </a:r>
            <a:r>
              <a:rPr lang="es-MX" sz="2800" dirty="0">
                <a:latin typeface="Arial" charset="0"/>
                <a:cs typeface="Times New Roman" pitchFamily="18" charset="0"/>
              </a:rPr>
              <a:t>:</a:t>
            </a:r>
          </a:p>
          <a:p>
            <a:r>
              <a:rPr lang="es-MX" sz="2800" b="1" dirty="0">
                <a:latin typeface="Arial" charset="0"/>
                <a:cs typeface="Times New Roman" pitchFamily="18" charset="0"/>
              </a:rPr>
              <a:t>Logro académico de sus alumnos en matemáticas.</a:t>
            </a:r>
            <a:endParaRPr lang="es-ES_tradnl" sz="2800" b="1" dirty="0">
              <a:latin typeface="Arial" charset="0"/>
              <a:cs typeface="Times New Roman" pitchFamily="18" charset="0"/>
            </a:endParaRPr>
          </a:p>
          <a:p>
            <a:endParaRPr lang="es-ES_tradnl" sz="2800" b="1" dirty="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4F4ECB-4B10-4D2C-8B82-90F8B430E5B5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2708275"/>
            <a:ext cx="9144000" cy="323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10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800" dirty="0">
                <a:latin typeface="Arial" charset="0"/>
                <a:cs typeface="Times New Roman" pitchFamily="18" charset="0"/>
              </a:rPr>
              <a:t>Tipos de Variables:</a:t>
            </a:r>
          </a:p>
          <a:p>
            <a:r>
              <a:rPr lang="es-MX" sz="2800" dirty="0">
                <a:latin typeface="Arial" charset="0"/>
                <a:cs typeface="Times New Roman" pitchFamily="18" charset="0"/>
              </a:rPr>
              <a:t>VI (actitud): Cuantitativa, no agrupada, discreta, individual, intermedia, de razón, </a:t>
            </a:r>
          </a:p>
          <a:p>
            <a:endParaRPr lang="es-MX" sz="2800" dirty="0">
              <a:latin typeface="Arial" charset="0"/>
              <a:cs typeface="Times New Roman" pitchFamily="18" charset="0"/>
            </a:endParaRPr>
          </a:p>
          <a:p>
            <a:r>
              <a:rPr lang="es-MX" sz="2800" dirty="0">
                <a:latin typeface="Arial" charset="0"/>
                <a:cs typeface="Times New Roman" pitchFamily="18" charset="0"/>
              </a:rPr>
              <a:t>Definición Conceptual:</a:t>
            </a:r>
          </a:p>
          <a:p>
            <a:r>
              <a:rPr lang="es-MX" sz="2800" dirty="0">
                <a:latin typeface="Arial" charset="0"/>
                <a:cs typeface="Times New Roman" pitchFamily="18" charset="0"/>
              </a:rPr>
              <a:t>Definición Operacional:</a:t>
            </a:r>
            <a:endParaRPr lang="es-ES_tradnl" sz="2800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800" dirty="0">
                <a:latin typeface="Arial" charset="0"/>
                <a:cs typeface="Times New Roman" pitchFamily="18" charset="0"/>
              </a:rPr>
              <a:t>Indicador 1: Grado de instrucción promedio de la población </a:t>
            </a:r>
          </a:p>
          <a:p>
            <a:pPr algn="just"/>
            <a:r>
              <a:rPr lang="es-ES_tradnl" sz="2800" dirty="0">
                <a:latin typeface="Arial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S_tradnl" sz="2800" dirty="0">
                <a:latin typeface="Arial" charset="0"/>
                <a:cs typeface="Times New Roman" pitchFamily="18" charset="0"/>
              </a:rPr>
              <a:t>Técnicas e instrumentos de obtención de datos</a:t>
            </a:r>
          </a:p>
          <a:p>
            <a:pPr algn="just"/>
            <a:endParaRPr lang="es-ES_tradnl" sz="2800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PE" sz="2800" dirty="0">
                <a:latin typeface="Arial" charset="0"/>
                <a:cs typeface="Times New Roman" pitchFamily="18" charset="0"/>
              </a:rPr>
              <a:t>Informes del MINEDU y/o del INEI</a:t>
            </a:r>
          </a:p>
          <a:p>
            <a:pPr algn="just"/>
            <a:endParaRPr lang="es-ES_tradnl" sz="2800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4F4ECB-4B10-4D2C-8B82-90F8B430E5B5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2708275"/>
            <a:ext cx="9144000" cy="323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1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800" dirty="0">
                <a:latin typeface="Arial" charset="0"/>
                <a:cs typeface="Times New Roman" pitchFamily="18" charset="0"/>
              </a:rPr>
              <a:t>Tipos de Variables:</a:t>
            </a:r>
          </a:p>
          <a:p>
            <a:r>
              <a:rPr lang="es-MX" sz="2800" dirty="0">
                <a:latin typeface="Arial" charset="0"/>
                <a:cs typeface="Times New Roman" pitchFamily="18" charset="0"/>
              </a:rPr>
              <a:t>Definición Conceptual:</a:t>
            </a:r>
          </a:p>
          <a:p>
            <a:r>
              <a:rPr lang="es-MX" sz="2800" dirty="0">
                <a:latin typeface="Arial" charset="0"/>
                <a:cs typeface="Times New Roman" pitchFamily="18" charset="0"/>
              </a:rPr>
              <a:t>Definición Operacional:</a:t>
            </a:r>
            <a:endParaRPr lang="es-ES_tradnl" sz="2800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800" dirty="0">
                <a:latin typeface="Arial" charset="0"/>
                <a:cs typeface="Times New Roman" pitchFamily="18" charset="0"/>
              </a:rPr>
              <a:t>Indicador 1: Grado de instrucción promedio de la población </a:t>
            </a:r>
          </a:p>
          <a:p>
            <a:pPr algn="just"/>
            <a:r>
              <a:rPr lang="es-ES_tradnl" sz="2800" dirty="0">
                <a:latin typeface="Arial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S_tradnl" sz="2800" dirty="0">
                <a:latin typeface="Arial" charset="0"/>
                <a:cs typeface="Times New Roman" pitchFamily="18" charset="0"/>
              </a:rPr>
              <a:t>Técnicas e instrumentos de obtención de datos</a:t>
            </a:r>
          </a:p>
          <a:p>
            <a:pPr algn="just"/>
            <a:endParaRPr lang="es-ES_tradnl" sz="2800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PE" sz="2800" dirty="0">
                <a:latin typeface="Arial" charset="0"/>
                <a:cs typeface="Times New Roman" pitchFamily="18" charset="0"/>
              </a:rPr>
              <a:t>Informes del MINEDU y/o del INEI</a:t>
            </a:r>
          </a:p>
          <a:p>
            <a:pPr algn="just"/>
            <a:endParaRPr lang="es-ES_tradnl" sz="280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6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33401" y="990600"/>
            <a:ext cx="85030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85775" indent="-485775"/>
            <a:r>
              <a:rPr lang="es-ES_tradnl" sz="2800" dirty="0">
                <a:latin typeface="Arial" charset="0"/>
                <a:cs typeface="Arial" charset="0"/>
              </a:rPr>
              <a:t>1. R</a:t>
            </a:r>
            <a:r>
              <a:rPr lang="es-ES_tradnl" sz="2800" dirty="0">
                <a:latin typeface="Arial" charset="0"/>
                <a:cs typeface="Times New Roman" pitchFamily="18" charset="0"/>
              </a:rPr>
              <a:t>asgos que permiten ser observados de manera </a:t>
            </a:r>
          </a:p>
          <a:p>
            <a:pPr marL="485775" indent="-485775"/>
            <a:r>
              <a:rPr lang="es-ES_tradnl" sz="2800" dirty="0">
                <a:latin typeface="Arial" charset="0"/>
                <a:cs typeface="Times New Roman" pitchFamily="18" charset="0"/>
              </a:rPr>
              <a:t>    directa o indirecta y que por tanto permiten algún </a:t>
            </a:r>
          </a:p>
          <a:p>
            <a:pPr marL="485775" indent="-485775"/>
            <a:r>
              <a:rPr lang="es-ES_tradnl" sz="2800" dirty="0">
                <a:latin typeface="Arial" charset="0"/>
                <a:cs typeface="Times New Roman" pitchFamily="18" charset="0"/>
              </a:rPr>
              <a:t>    tipo de confrontación con la realidad empírica.</a:t>
            </a:r>
          </a:p>
          <a:p>
            <a:pPr marL="485775" indent="-485775"/>
            <a:r>
              <a:rPr lang="es-ES_tradnl" sz="2800" dirty="0">
                <a:latin typeface="Arial" charset="0"/>
                <a:cs typeface="Times New Roman" pitchFamily="18" charset="0"/>
              </a:rPr>
              <a:t> </a:t>
            </a:r>
          </a:p>
          <a:p>
            <a:pPr marL="485775" indent="-485775"/>
            <a:r>
              <a:rPr lang="es-ES_tradnl" sz="2800" dirty="0">
                <a:latin typeface="Arial" charset="0"/>
                <a:cs typeface="Times New Roman" pitchFamily="18" charset="0"/>
              </a:rPr>
              <a:t>2.  Tienen la propiedad de poder variar y ser                                                 mensurables de alguna forma, desde la mera clasificación  (Ej. Sexo) hasta el mayor nivel de medición que sea posible alcanzar como la cuantificación (Ej. Edad).</a:t>
            </a:r>
          </a:p>
          <a:p>
            <a:pPr marL="485775" indent="-485775"/>
            <a:endParaRPr lang="es-ES_tradnl" sz="2800" dirty="0">
              <a:latin typeface="Arial" charset="0"/>
              <a:cs typeface="Arial" charset="0"/>
            </a:endParaRPr>
          </a:p>
          <a:p>
            <a:pPr marL="485775" indent="-485775"/>
            <a:endParaRPr lang="es-PE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A9E466F-5290-4DE0-A6EC-8DD6172606CD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2ACF8C2-0BA9-4D72-80E1-EC5E09309A3F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2708275"/>
            <a:ext cx="9144000" cy="323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106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 u="sng" dirty="0">
                <a:latin typeface="Arial" charset="0"/>
                <a:cs typeface="Times New Roman" pitchFamily="18" charset="0"/>
              </a:rPr>
              <a:t>Definición operacional de la Variable 1</a:t>
            </a:r>
            <a:r>
              <a:rPr lang="es-ES_tradnl" sz="3200" b="1" dirty="0">
                <a:latin typeface="Arial" charset="0"/>
                <a:cs typeface="Times New Roman" pitchFamily="18" charset="0"/>
              </a:rPr>
              <a:t>: </a:t>
            </a:r>
          </a:p>
          <a:p>
            <a:pPr algn="just"/>
            <a:endParaRPr lang="es-ES_tradnl" sz="32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" sz="2800" b="1" dirty="0">
                <a:latin typeface="Arial" charset="0"/>
              </a:rPr>
              <a:t>Nivel Educativo de la población</a:t>
            </a:r>
            <a:endParaRPr lang="es-ES_tradnl" sz="28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400" b="1" dirty="0">
                <a:latin typeface="Arial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S_tradnl" sz="2800" b="1" u="sng" dirty="0">
                <a:latin typeface="Arial" charset="0"/>
                <a:cs typeface="Times New Roman" pitchFamily="18" charset="0"/>
              </a:rPr>
              <a:t>Indicador 2:</a:t>
            </a:r>
            <a:r>
              <a:rPr lang="es-ES_tradnl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s-PE" sz="2400" b="1" dirty="0">
                <a:latin typeface="Arial" charset="0"/>
                <a:cs typeface="Times New Roman" pitchFamily="18" charset="0"/>
              </a:rPr>
              <a:t>Tasa de Analfabetismo </a:t>
            </a:r>
            <a:endParaRPr lang="es-ES_tradnl" sz="24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400" b="1" dirty="0">
                <a:latin typeface="Arial" charset="0"/>
                <a:cs typeface="Times New Roman" pitchFamily="18" charset="0"/>
              </a:rPr>
              <a:t> </a:t>
            </a:r>
          </a:p>
          <a:p>
            <a:pPr algn="just"/>
            <a:r>
              <a:rPr lang="es-ES_tradnl" sz="2800" b="1" u="sng" dirty="0">
                <a:latin typeface="Arial" charset="0"/>
                <a:cs typeface="Times New Roman" pitchFamily="18" charset="0"/>
              </a:rPr>
              <a:t>Técnicas e instrumentos de obtención de datos</a:t>
            </a:r>
          </a:p>
          <a:p>
            <a:pPr algn="just"/>
            <a:endParaRPr lang="es-ES_tradnl" sz="2400" b="1" u="sng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PE" sz="2400" b="1" dirty="0">
                <a:latin typeface="Arial" charset="0"/>
                <a:cs typeface="Times New Roman" pitchFamily="18" charset="0"/>
              </a:rPr>
              <a:t>Informes del INEGI y/o del INEE</a:t>
            </a:r>
          </a:p>
          <a:p>
            <a:pPr algn="just"/>
            <a:endParaRPr lang="es-ES_tradnl" sz="24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2895600"/>
            <a:ext cx="91440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106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 u="sng" dirty="0">
                <a:latin typeface="Arial" charset="0"/>
                <a:cs typeface="Times New Roman" pitchFamily="18" charset="0"/>
              </a:rPr>
              <a:t>Definición operacional de la Variable 2</a:t>
            </a:r>
            <a:r>
              <a:rPr lang="es-ES_tradnl" sz="3200" b="1" dirty="0">
                <a:latin typeface="Arial" charset="0"/>
                <a:cs typeface="Times New Roman" pitchFamily="18" charset="0"/>
              </a:rPr>
              <a:t>: </a:t>
            </a:r>
          </a:p>
          <a:p>
            <a:pPr algn="just"/>
            <a:endParaRPr lang="es-ES_tradnl" sz="32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PE" sz="2800" b="1" dirty="0">
                <a:latin typeface="Arial" charset="0"/>
                <a:cs typeface="Times New Roman" pitchFamily="18" charset="0"/>
              </a:rPr>
              <a:t>Desarrollo económico del país</a:t>
            </a:r>
          </a:p>
          <a:p>
            <a:pPr algn="just"/>
            <a:endParaRPr lang="es-PE" sz="2800" b="1" dirty="0">
              <a:latin typeface="Arial" charset="0"/>
              <a:cs typeface="Times New Roman" pitchFamily="18" charset="0"/>
            </a:endParaRPr>
          </a:p>
          <a:p>
            <a:pPr algn="just"/>
            <a:endParaRPr lang="es-ES_tradnl" sz="28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400" b="1" dirty="0">
                <a:latin typeface="Arial" charset="0"/>
                <a:cs typeface="Times New Roman" pitchFamily="18" charset="0"/>
              </a:rPr>
              <a:t> </a:t>
            </a:r>
            <a:r>
              <a:rPr lang="es-ES_tradnl" sz="2800" b="1" u="sng" dirty="0">
                <a:latin typeface="Arial" charset="0"/>
                <a:cs typeface="Times New Roman" pitchFamily="18" charset="0"/>
              </a:rPr>
              <a:t>Indicador 1:</a:t>
            </a:r>
            <a:r>
              <a:rPr lang="es-ES_tradnl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s-PE" sz="2400" b="1" dirty="0">
                <a:latin typeface="Arial" charset="0"/>
                <a:cs typeface="Times New Roman" pitchFamily="18" charset="0"/>
              </a:rPr>
              <a:t>PBI</a:t>
            </a:r>
          </a:p>
          <a:p>
            <a:pPr algn="just"/>
            <a:endParaRPr lang="es-ES_tradnl" sz="24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800" b="1" u="sng" dirty="0">
                <a:latin typeface="Arial" charset="0"/>
                <a:cs typeface="Times New Roman" pitchFamily="18" charset="0"/>
              </a:rPr>
              <a:t>Técnicas e instrumentos de obtención de datos</a:t>
            </a:r>
          </a:p>
          <a:p>
            <a:pPr algn="just"/>
            <a:endParaRPr lang="es-ES_tradnl" sz="2400" b="1" u="sng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400" b="1" dirty="0">
                <a:latin typeface="Arial" charset="0"/>
                <a:cs typeface="Times New Roman" pitchFamily="18" charset="0"/>
              </a:rPr>
              <a:t>Estadísticas del BID o de l OCDE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76A361E-A3E5-4A5B-9DDA-6FE081D3096C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2895600"/>
            <a:ext cx="91440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10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 u="sng" dirty="0">
                <a:latin typeface="Arial" charset="0"/>
                <a:cs typeface="Times New Roman" pitchFamily="18" charset="0"/>
              </a:rPr>
              <a:t>Definición operacional de la Variable 2</a:t>
            </a:r>
            <a:r>
              <a:rPr lang="es-ES_tradnl" sz="3200" b="1" dirty="0">
                <a:latin typeface="Arial" charset="0"/>
                <a:cs typeface="Times New Roman" pitchFamily="18" charset="0"/>
              </a:rPr>
              <a:t>: </a:t>
            </a:r>
          </a:p>
          <a:p>
            <a:pPr algn="just"/>
            <a:endParaRPr lang="es-ES_tradnl" sz="32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PE" sz="2800" b="1" dirty="0">
                <a:latin typeface="Arial" charset="0"/>
                <a:cs typeface="Times New Roman" pitchFamily="18" charset="0"/>
              </a:rPr>
              <a:t>Desarrollo económico del país</a:t>
            </a:r>
          </a:p>
          <a:p>
            <a:pPr algn="just"/>
            <a:endParaRPr lang="es-PE" sz="2800" b="1" dirty="0">
              <a:latin typeface="Arial" charset="0"/>
              <a:cs typeface="Times New Roman" pitchFamily="18" charset="0"/>
            </a:endParaRPr>
          </a:p>
          <a:p>
            <a:pPr algn="just"/>
            <a:endParaRPr lang="es-ES_tradnl" sz="28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800" b="1" dirty="0">
                <a:latin typeface="Arial" charset="0"/>
                <a:cs typeface="Times New Roman" pitchFamily="18" charset="0"/>
              </a:rPr>
              <a:t> </a:t>
            </a:r>
            <a:r>
              <a:rPr lang="es-ES_tradnl" sz="2800" b="1" u="sng" dirty="0">
                <a:latin typeface="Arial" charset="0"/>
                <a:cs typeface="Times New Roman" pitchFamily="18" charset="0"/>
              </a:rPr>
              <a:t>Indicador 2:</a:t>
            </a:r>
            <a:r>
              <a:rPr lang="es-ES_tradnl" sz="2400" b="1" dirty="0">
                <a:latin typeface="Arial" charset="0"/>
                <a:cs typeface="Times New Roman" pitchFamily="18" charset="0"/>
              </a:rPr>
              <a:t> </a:t>
            </a:r>
            <a:r>
              <a:rPr lang="es-PE" sz="2400" b="1" dirty="0">
                <a:latin typeface="Arial" charset="0"/>
                <a:cs typeface="Times New Roman" pitchFamily="18" charset="0"/>
              </a:rPr>
              <a:t>PBI</a:t>
            </a:r>
            <a:r>
              <a:rPr lang="es-MX" sz="2400" b="1" dirty="0">
                <a:latin typeface="Arial" charset="0"/>
                <a:cs typeface="Times New Roman" pitchFamily="18" charset="0"/>
              </a:rPr>
              <a:t> per cápita</a:t>
            </a:r>
            <a:endParaRPr lang="es-PE" sz="2400" b="1" dirty="0">
              <a:latin typeface="Arial" charset="0"/>
              <a:cs typeface="Times New Roman" pitchFamily="18" charset="0"/>
            </a:endParaRPr>
          </a:p>
          <a:p>
            <a:pPr algn="just"/>
            <a:endParaRPr lang="es-ES_tradnl" sz="2400" b="1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800" b="1" u="sng" dirty="0">
                <a:latin typeface="Arial" charset="0"/>
                <a:cs typeface="Times New Roman" pitchFamily="18" charset="0"/>
              </a:rPr>
              <a:t>Técnicas e instrumentos de obtención de datos</a:t>
            </a:r>
          </a:p>
          <a:p>
            <a:pPr algn="just"/>
            <a:endParaRPr lang="es-ES_tradnl" sz="2800" b="1" u="sng" dirty="0">
              <a:latin typeface="Arial" charset="0"/>
              <a:cs typeface="Times New Roman" pitchFamily="18" charset="0"/>
            </a:endParaRPr>
          </a:p>
          <a:p>
            <a:pPr algn="just"/>
            <a:r>
              <a:rPr lang="es-ES_tradnl" sz="2400" b="1" dirty="0">
                <a:latin typeface="Arial" charset="0"/>
                <a:cs typeface="Times New Roman" pitchFamily="18" charset="0"/>
              </a:rPr>
              <a:t>Estadísticas del BID o de la OCDE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A95D0F3-DCE7-4579-A62F-6DE5A184A65D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6EBF175-F908-4976-A88C-1BFB5130061F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PE" sz="32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Fina</a:t>
            </a:r>
            <a:r>
              <a:rPr lang="es-MX" sz="3200" b="1" dirty="0">
                <a:latin typeface="Arial" charset="0"/>
                <a:cs typeface="Times New Roman" pitchFamily="18" charset="0"/>
              </a:rPr>
              <a:t>l</a:t>
            </a:r>
            <a:r>
              <a:rPr lang="es-PE" sz="32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mente:</a:t>
            </a:r>
          </a:p>
          <a:p>
            <a:pPr eaLnBrk="0" hangingPunct="0"/>
            <a:endParaRPr lang="es-MX" sz="3200" b="1" dirty="0"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es-MX" sz="2800" b="1" dirty="0">
                <a:latin typeface="Arial" charset="0"/>
                <a:cs typeface="Times New Roman" pitchFamily="18" charset="0"/>
              </a:rPr>
              <a:t>La definición operacional para una misma variable puede ser distinta para diferentes investigaciones, en dependencia de sus objetivos.</a:t>
            </a:r>
            <a:r>
              <a:rPr lang="es-PE" sz="2800" b="1" dirty="0">
                <a:latin typeface="Arial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s-MX" sz="2800" b="1" dirty="0"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es-MX" sz="2800" b="1" u="sng" dirty="0">
                <a:latin typeface="Arial" charset="0"/>
                <a:cs typeface="Times New Roman" pitchFamily="18" charset="0"/>
              </a:rPr>
              <a:t>Por ejemplo:</a:t>
            </a:r>
          </a:p>
          <a:p>
            <a:pPr eaLnBrk="0" hangingPunct="0"/>
            <a:r>
              <a:rPr lang="es-PE" sz="2800" b="1" dirty="0">
                <a:latin typeface="Arial" charset="0"/>
                <a:cs typeface="Times New Roman" pitchFamily="18" charset="0"/>
              </a:rPr>
              <a:t>Aunque aparentemente el Nivel Educativo de la población es una sola variable, no tiene el mismo tratamiento cuando la variable se refiere a sujetos individuales que cuando se refiere a la población de un país.</a:t>
            </a:r>
          </a:p>
          <a:p>
            <a:pPr eaLnBrk="0" hangingPunct="0"/>
            <a:endParaRPr lang="es-PE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Es todo!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3 Imagen" descr="graci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0" y="2087880"/>
            <a:ext cx="2667000" cy="2682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11188" y="1052513"/>
            <a:ext cx="7921624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2800" b="1" dirty="0">
                <a:solidFill>
                  <a:srgbClr val="000000"/>
                </a:solidFill>
              </a:rPr>
              <a:t>TIPOS DE VARIABLES</a:t>
            </a:r>
            <a:br>
              <a:rPr lang="es-MX" sz="2800" b="1" dirty="0">
                <a:solidFill>
                  <a:srgbClr val="000000"/>
                </a:solidFill>
              </a:rPr>
            </a:br>
            <a:r>
              <a:rPr lang="es-MX" sz="2800" b="1" dirty="0">
                <a:solidFill>
                  <a:srgbClr val="000000"/>
                </a:solidFill>
              </a:rPr>
              <a:t>Criterios de Clasificación</a:t>
            </a:r>
            <a:endParaRPr lang="es-ES" sz="2800" b="1" dirty="0">
              <a:solidFill>
                <a:srgbClr val="00000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347913"/>
            <a:ext cx="7772400" cy="4510087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Su naturaleza.</a:t>
            </a:r>
          </a:p>
          <a:p>
            <a:r>
              <a:rPr lang="es-MX" dirty="0">
                <a:solidFill>
                  <a:schemeClr val="tx1"/>
                </a:solidFill>
              </a:rPr>
              <a:t>La amplitud de las unidades de observación a que se refieren.</a:t>
            </a:r>
          </a:p>
          <a:p>
            <a:r>
              <a:rPr lang="es-MX" dirty="0">
                <a:solidFill>
                  <a:schemeClr val="tx1"/>
                </a:solidFill>
              </a:rPr>
              <a:t>Su nivel de abstracción.</a:t>
            </a:r>
          </a:p>
          <a:p>
            <a:r>
              <a:rPr lang="es-MX" dirty="0">
                <a:solidFill>
                  <a:schemeClr val="tx1"/>
                </a:solidFill>
              </a:rPr>
              <a:t>Las escalas variación que implican.</a:t>
            </a:r>
          </a:p>
          <a:p>
            <a:r>
              <a:rPr lang="es-MX" dirty="0">
                <a:solidFill>
                  <a:schemeClr val="tx1"/>
                </a:solidFill>
              </a:rPr>
              <a:t>Su posición en la relación que une a dos o más variables entre sí.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8D512B8-9078-4268-BDB8-6C3CA286FC25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7772400" cy="1143000"/>
          </a:xfrm>
          <a:noFill/>
        </p:spPr>
        <p:txBody>
          <a:bodyPr/>
          <a:lstStyle/>
          <a:p>
            <a:pPr>
              <a:buNone/>
            </a:pPr>
            <a:r>
              <a:rPr lang="es-MX" dirty="0">
                <a:latin typeface="Arial" charset="0"/>
              </a:rPr>
              <a:t>Según su naturaleza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20938"/>
            <a:ext cx="7442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MX" dirty="0"/>
          </a:p>
          <a:p>
            <a:pPr>
              <a:buFont typeface="Wingdings" pitchFamily="2" charset="2"/>
              <a:buNone/>
            </a:pPr>
            <a:r>
              <a:rPr lang="es-MX" dirty="0">
                <a:latin typeface="Arial" charset="0"/>
              </a:rPr>
              <a:t>Cualitativas </a:t>
            </a:r>
            <a:r>
              <a:rPr lang="es-MX" dirty="0"/>
              <a:t> </a:t>
            </a:r>
          </a:p>
          <a:p>
            <a:pPr>
              <a:buFont typeface="Wingdings" pitchFamily="2" charset="2"/>
              <a:buNone/>
            </a:pPr>
            <a:endParaRPr lang="es-MX" dirty="0"/>
          </a:p>
          <a:p>
            <a:pPr>
              <a:buFont typeface="Wingdings" pitchFamily="2" charset="2"/>
              <a:buNone/>
            </a:pPr>
            <a:endParaRPr lang="es-MX" dirty="0"/>
          </a:p>
          <a:p>
            <a:pPr>
              <a:buFont typeface="Wingdings" pitchFamily="2" charset="2"/>
              <a:buNone/>
            </a:pPr>
            <a:r>
              <a:rPr lang="es-MX" dirty="0">
                <a:latin typeface="Arial" charset="0"/>
              </a:rPr>
              <a:t>Cuantitativas 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335463" y="2584450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>
              <a:latin typeface="Arial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347864" y="2636912"/>
            <a:ext cx="43927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Arial" charset="0"/>
              </a:rPr>
              <a:t>Son aquellas cuyos elementos de variación  tienen carácter cualitativo, no numérico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347864" y="4686235"/>
            <a:ext cx="4110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MX" sz="2400" b="1" dirty="0">
                <a:latin typeface="Arial" charset="0"/>
              </a:rPr>
              <a:t>Los elementos tienen  carácter numérico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2D5DDAB-FDDD-4CAD-8E8B-F99A8E3969C6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23528" y="1443841"/>
            <a:ext cx="81617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" charset="0"/>
              </a:rPr>
              <a:t>Ejemplo variable cualitativa</a:t>
            </a:r>
            <a:endParaRPr lang="es-ES" sz="2800" b="1" dirty="0">
              <a:latin typeface="Arial" charset="0"/>
            </a:endParaRPr>
          </a:p>
          <a:p>
            <a:endParaRPr lang="es-MX" sz="2800" dirty="0">
              <a:latin typeface="Arial" charset="0"/>
            </a:endParaRPr>
          </a:p>
          <a:p>
            <a:r>
              <a:rPr lang="es-MX" sz="2800" dirty="0">
                <a:latin typeface="Arial" charset="0"/>
              </a:rPr>
              <a:t>1. Género: Masculino y Femenino</a:t>
            </a:r>
          </a:p>
          <a:p>
            <a:r>
              <a:rPr lang="es-MX" sz="2800" dirty="0">
                <a:latin typeface="Arial" charset="0"/>
              </a:rPr>
              <a:t>2. Nombres de los alumnos: Juan, Pedro, María, etc.</a:t>
            </a:r>
          </a:p>
          <a:p>
            <a:r>
              <a:rPr lang="es-MX" sz="2800" dirty="0">
                <a:latin typeface="Arial" charset="0"/>
              </a:rPr>
              <a:t>3. Actividades preferidas: Cine, TV, lectura, etc.</a:t>
            </a:r>
          </a:p>
          <a:p>
            <a:r>
              <a:rPr lang="es-MX" sz="2800" dirty="0">
                <a:latin typeface="Arial" charset="0"/>
              </a:rPr>
              <a:t>4. Profesión</a:t>
            </a:r>
          </a:p>
          <a:p>
            <a:r>
              <a:rPr lang="es-MX" sz="2800" dirty="0">
                <a:latin typeface="Arial" charset="0"/>
              </a:rPr>
              <a:t>5. Tipo de actividad económica de la empresa</a:t>
            </a:r>
          </a:p>
          <a:p>
            <a:r>
              <a:rPr lang="es-MX" sz="2800" dirty="0">
                <a:latin typeface="Arial" charset="0"/>
              </a:rPr>
              <a:t>6. Calidad del producto: Excelente, Bueno, Malo</a:t>
            </a:r>
            <a:endParaRPr lang="es-ES" sz="2800" dirty="0"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1BA3E88-F8C3-47FE-BB9E-79722C8A9547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402" name="Rectangle 2"/>
          <p:cNvSpPr>
            <a:spLocks noGrp="1" noChangeArrowheads="1"/>
          </p:cNvSpPr>
          <p:nvPr>
            <p:ph idx="1"/>
          </p:nvPr>
        </p:nvSpPr>
        <p:spPr>
          <a:xfrm>
            <a:off x="3124200" y="990600"/>
            <a:ext cx="2835275" cy="8636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MX" b="1" dirty="0">
                <a:solidFill>
                  <a:schemeClr val="tx1"/>
                </a:solidFill>
                <a:latin typeface="Arial" charset="0"/>
              </a:rPr>
              <a:t>Cuantitativas</a:t>
            </a:r>
            <a:endParaRPr lang="es-MX" sz="2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03237" y="1934519"/>
            <a:ext cx="8077200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400" b="1" dirty="0">
                <a:latin typeface="Arial" charset="0"/>
              </a:rPr>
              <a:t>Pueden ser: Agrupadas y no agrupadas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s-MX" sz="2400" b="1" dirty="0">
                <a:latin typeface="Arial" charset="0"/>
              </a:rPr>
              <a:t>			Discretas y continuas</a:t>
            </a:r>
          </a:p>
          <a:p>
            <a:endParaRPr lang="es-MX" sz="2400" b="1" dirty="0">
              <a:latin typeface="Arial" charset="0"/>
            </a:endParaRPr>
          </a:p>
          <a:p>
            <a:r>
              <a:rPr lang="es-MX" sz="2400" b="1" dirty="0">
                <a:latin typeface="Arial" charset="0"/>
              </a:rPr>
              <a:t>Las agrupadas son aquellas en que la serie numérica que abarcan está dividida, a efectos operativos y de síntesis, en intervalos agrupados.</a:t>
            </a:r>
          </a:p>
          <a:p>
            <a:endParaRPr lang="es-MX" sz="2400" b="1" dirty="0">
              <a:latin typeface="Arial" charset="0"/>
            </a:endParaRPr>
          </a:p>
          <a:p>
            <a:r>
              <a:rPr lang="es-MX" sz="2400" b="1" dirty="0">
                <a:latin typeface="Arial" charset="0"/>
              </a:rPr>
              <a:t>Las no agrupadas son aquellas en que la serie numérica no está dividida en intervalos agrupados.</a:t>
            </a:r>
          </a:p>
          <a:p>
            <a:endParaRPr lang="es-MX" sz="2400" b="1" dirty="0">
              <a:latin typeface="Arial" charset="0"/>
            </a:endParaRPr>
          </a:p>
          <a:p>
            <a:endParaRPr lang="es-MX" sz="2400" b="1" dirty="0">
              <a:latin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60350" y="908720"/>
            <a:ext cx="802329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246438" indent="-3246438"/>
            <a:r>
              <a:rPr lang="es-MX" sz="2800" b="1" dirty="0">
                <a:solidFill>
                  <a:srgbClr val="000000"/>
                </a:solidFill>
                <a:latin typeface="Arial" charset="0"/>
              </a:rPr>
              <a:t>Variable  de datos no agrupados</a:t>
            </a:r>
            <a:endParaRPr lang="es-PE" sz="2800" b="1" dirty="0">
              <a:solidFill>
                <a:srgbClr val="000000"/>
              </a:solidFill>
              <a:latin typeface="Arial" charset="0"/>
            </a:endParaRPr>
          </a:p>
          <a:p>
            <a:pPr marL="3246438" indent="-3246438"/>
            <a:r>
              <a:rPr lang="es-MX" sz="2800" dirty="0">
                <a:latin typeface="Arial" charset="0"/>
              </a:rPr>
              <a:t>Peso de la persona: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charset="0"/>
              </a:rPr>
              <a:t>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charset="0"/>
              </a:rPr>
              <a:t>51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charset="0"/>
              </a:rPr>
              <a:t>52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charset="0"/>
              </a:rPr>
              <a:t>53, etc.</a:t>
            </a:r>
            <a:endParaRPr lang="es-PE" sz="2800" dirty="0">
              <a:latin typeface="Arial" charset="0"/>
            </a:endParaRPr>
          </a:p>
          <a:p>
            <a:pPr marL="3246438" indent="-3246438"/>
            <a:endParaRPr lang="es-MX" sz="2800" dirty="0">
              <a:latin typeface="Arial" charset="0"/>
            </a:endParaRPr>
          </a:p>
          <a:p>
            <a:r>
              <a:rPr lang="es-MX" sz="2800" b="1" dirty="0">
                <a:solidFill>
                  <a:srgbClr val="000000"/>
                </a:solidFill>
                <a:latin typeface="Arial" charset="0"/>
              </a:rPr>
              <a:t>Variable  de datos agrupados</a:t>
            </a:r>
            <a:endParaRPr lang="es-PE" sz="28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es-MX" sz="2800" dirty="0">
                <a:latin typeface="Arial" charset="0"/>
              </a:rPr>
              <a:t>Peso de la persona:</a:t>
            </a:r>
            <a:endParaRPr lang="es-PE" sz="2800" dirty="0"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charset="0"/>
              </a:rPr>
              <a:t>De 0 a 50 </a:t>
            </a:r>
            <a:r>
              <a:rPr lang="es-MX" sz="2800" dirty="0" err="1">
                <a:latin typeface="Arial" charset="0"/>
              </a:rPr>
              <a:t>kgs</a:t>
            </a:r>
            <a:endParaRPr lang="es-MX" sz="2800" dirty="0"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charset="0"/>
              </a:rPr>
              <a:t>De 51 a 75 </a:t>
            </a:r>
            <a:r>
              <a:rPr lang="es-MX" sz="2800" dirty="0" err="1">
                <a:latin typeface="Arial" charset="0"/>
              </a:rPr>
              <a:t>kgs</a:t>
            </a:r>
            <a:endParaRPr lang="es-MX" sz="2800" dirty="0"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charset="0"/>
              </a:rPr>
              <a:t>De 76 a 100 </a:t>
            </a:r>
            <a:r>
              <a:rPr lang="es-MX" sz="2800" dirty="0" err="1">
                <a:latin typeface="Arial" charset="0"/>
              </a:rPr>
              <a:t>Kgs</a:t>
            </a:r>
            <a:endParaRPr lang="es-MX" sz="2800" dirty="0">
              <a:latin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Arial" charset="0"/>
              </a:rPr>
              <a:t>Más de 100 </a:t>
            </a:r>
            <a:r>
              <a:rPr lang="es-MX" sz="2800" dirty="0" err="1">
                <a:latin typeface="Arial" charset="0"/>
              </a:rPr>
              <a:t>kgs</a:t>
            </a:r>
            <a:endParaRPr lang="es-MX" sz="2800" dirty="0"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F9DD6A4-4CAD-4099-9D06-45181F29DFE6}"/>
              </a:ext>
            </a:extLst>
          </p:cNvPr>
          <p:cNvSpPr/>
          <p:nvPr/>
        </p:nvSpPr>
        <p:spPr>
          <a:xfrm>
            <a:off x="6876256" y="4005064"/>
            <a:ext cx="2267744" cy="208823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>
          <a:xfrm>
            <a:off x="3124200" y="990600"/>
            <a:ext cx="2835275" cy="863600"/>
          </a:xfrm>
          <a:noFill/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s-MX" sz="3600" b="1">
                <a:solidFill>
                  <a:schemeClr val="tx1"/>
                </a:solidFill>
              </a:rPr>
              <a:t>Cuantitativas</a:t>
            </a:r>
            <a:endParaRPr lang="es-MX">
              <a:solidFill>
                <a:schemeClr val="tx1"/>
              </a:solidFill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609600" y="2006600"/>
            <a:ext cx="7924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Discretas y continuas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Las continuas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, son aquellas que pueden tomar cualquier valor dentro de su rango.</a:t>
            </a: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Las discretas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, por el contrario se hallan  restringidas a determinados valores dentro de su rango.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rgbClr val="000000"/>
                </a:solidFill>
                <a:latin typeface="Arial" charset="0"/>
              </a:rPr>
              <a:t>VARIABLES</a:t>
            </a:r>
            <a:endParaRPr lang="es-PE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PresenterMedia.com - global desk">
  <a:themeElements>
    <a:clrScheme name="cust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32F7C"/>
      </a:accent1>
      <a:accent2>
        <a:srgbClr val="237BD6"/>
      </a:accent2>
      <a:accent3>
        <a:srgbClr val="D0082B"/>
      </a:accent3>
      <a:accent4>
        <a:srgbClr val="CED00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891</TotalTime>
  <Words>1552</Words>
  <Application>Microsoft Office PowerPoint</Application>
  <PresentationFormat>Presentación en pantalla (4:3)</PresentationFormat>
  <Paragraphs>276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Perpetua</vt:lpstr>
      <vt:lpstr>Segoe UI</vt:lpstr>
      <vt:lpstr>Times New Roman</vt:lpstr>
      <vt:lpstr>Wingdings</vt:lpstr>
      <vt:lpstr>www.PresenterMedia.com - global desk</vt:lpstr>
      <vt:lpstr>VARIABLES DE INVESTIGACIÓN</vt:lpstr>
      <vt:lpstr>Presentación de PowerPoint</vt:lpstr>
      <vt:lpstr>Presentación de PowerPoint</vt:lpstr>
      <vt:lpstr>Presentación de PowerPoint</vt:lpstr>
      <vt:lpstr>Según su naturaleza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Según carácter de las escalas (Nominal, Ordinal, de Intervalo, de Razón)</vt:lpstr>
      <vt:lpstr>Según carácter de las escalas</vt:lpstr>
      <vt:lpstr>Según su relación con otras variables en hipótesis causales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Wences Verdugo</dc:creator>
  <cp:keywords>www.wmvr.org</cp:keywords>
  <cp:lastModifiedBy>wemi verdugo rojas</cp:lastModifiedBy>
  <cp:revision>75</cp:revision>
  <dcterms:created xsi:type="dcterms:W3CDTF">2002-05-06T03:08:57Z</dcterms:created>
  <dcterms:modified xsi:type="dcterms:W3CDTF">2020-10-18T01:54:33Z</dcterms:modified>
</cp:coreProperties>
</file>